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
  </p:notesMasterIdLst>
  <p:handoutMasterIdLst>
    <p:handoutMasterId r:id="rId37"/>
  </p:handoutMasterIdLst>
  <p:sldIdLst>
    <p:sldId id="323" r:id="rId3"/>
    <p:sldId id="329" r:id="rId4"/>
    <p:sldId id="680" r:id="rId5"/>
    <p:sldId id="771" r:id="rId7"/>
    <p:sldId id="769" r:id="rId8"/>
    <p:sldId id="773" r:id="rId9"/>
    <p:sldId id="772" r:id="rId10"/>
    <p:sldId id="770" r:id="rId11"/>
    <p:sldId id="774" r:id="rId12"/>
    <p:sldId id="775" r:id="rId13"/>
    <p:sldId id="796" r:id="rId14"/>
    <p:sldId id="797" r:id="rId15"/>
    <p:sldId id="795" r:id="rId16"/>
    <p:sldId id="794" r:id="rId17"/>
    <p:sldId id="778" r:id="rId18"/>
    <p:sldId id="793" r:id="rId19"/>
    <p:sldId id="779" r:id="rId20"/>
    <p:sldId id="780" r:id="rId21"/>
    <p:sldId id="781" r:id="rId22"/>
    <p:sldId id="782" r:id="rId23"/>
    <p:sldId id="783" r:id="rId24"/>
    <p:sldId id="784" r:id="rId25"/>
    <p:sldId id="777" r:id="rId26"/>
    <p:sldId id="786" r:id="rId27"/>
    <p:sldId id="787" r:id="rId28"/>
    <p:sldId id="788" r:id="rId29"/>
    <p:sldId id="792" r:id="rId30"/>
    <p:sldId id="776" r:id="rId31"/>
    <p:sldId id="785" r:id="rId32"/>
    <p:sldId id="791" r:id="rId33"/>
    <p:sldId id="790" r:id="rId34"/>
    <p:sldId id="789" r:id="rId35"/>
    <p:sldId id="292" r:id="rId36"/>
  </p:sldIdLst>
  <p:sldSz cx="12192000" cy="6858000"/>
  <p:notesSz cx="6858000" cy="9144000"/>
  <p:embeddedFontLst>
    <p:embeddedFont>
      <p:font typeface="Calibri" panose="020F0502020204030204"/>
      <p:regular r:id="rId41"/>
    </p:embeddedFont>
    <p:embeddedFont>
      <p:font typeface="Cambria" panose="02040503050406030204"/>
      <p:regular r:id="rId42"/>
    </p:embeddedFont>
    <p:embeddedFont>
      <p:font typeface="Poppins Black" pitchFamily="2" charset="0"/>
      <p:regular r:id="rId43"/>
    </p:embeddedFont>
    <p:embeddedFont>
      <p:font typeface="Poppins SemiBold" pitchFamily="2" charset="0"/>
      <p:regular r:id="rId44"/>
    </p:embeddedFont>
    <p:embeddedFont>
      <p:font typeface="Calibri" panose="020F0502020204030204" pitchFamily="34" charset="0"/>
      <p:regular r:id="rId45"/>
    </p:embeddedFont>
    <p:embeddedFont>
      <p:font typeface="Poppins Medium" pitchFamily="2" charset="0"/>
      <p:regular r:id="rId46"/>
    </p:embeddedFont>
    <p:embeddedFont>
      <p:font typeface="Poppins Medium"/>
      <p:regular r:id="rId47"/>
    </p:embeddedFont>
    <p:embeddedFont>
      <p:font typeface="Cambria Math" panose="02040503050406030204"/>
      <p:regular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defaultTextStyle>
  <p:extLst>
    <p:ext uri="{EFAFB233-063F-42B5-8137-9DF3F51BA10A}">
      <p15:sldGuideLst xmlns:p15="http://schemas.microsoft.com/office/powerpoint/2012/main">
        <p15:guide id="1" orient="horz" pos="1008" userDrawn="1">
          <p15:clr>
            <a:srgbClr val="A4A3A4"/>
          </p15:clr>
        </p15:guide>
        <p15:guide id="2" pos="7219" userDrawn="1">
          <p15:clr>
            <a:srgbClr val="A4A3A4"/>
          </p15:clr>
        </p15:guide>
        <p15:guide id="3" pos="384" userDrawn="1">
          <p15:clr>
            <a:srgbClr val="A4A3A4"/>
          </p15:clr>
        </p15:guide>
        <p15:guide id="4" orient="horz" pos="4176" userDrawn="1">
          <p15:clr>
            <a:srgbClr val="A4A3A4"/>
          </p15:clr>
        </p15:guide>
        <p15:guide id="5" orient="horz" pos="1440" userDrawn="1">
          <p15:clr>
            <a:srgbClr val="A4A3A4"/>
          </p15:clr>
        </p15:guide>
        <p15:guide id="6" orient="horz" pos="720" userDrawn="1">
          <p15:clr>
            <a:srgbClr val="A4A3A4"/>
          </p15:clr>
        </p15:guide>
        <p15:guide id="7" orient="horz" pos="276" userDrawn="1">
          <p15:clr>
            <a:srgbClr val="A4A3A4"/>
          </p15:clr>
        </p15:guide>
        <p15:guide id="8" pos="672" userDrawn="1">
          <p15:clr>
            <a:srgbClr val="A4A3A4"/>
          </p15:clr>
        </p15:guide>
        <p15:guide id="10" pos="9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1A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6323" autoAdjust="0"/>
  </p:normalViewPr>
  <p:slideViewPr>
    <p:cSldViewPr snapToGrid="0" showGuides="1">
      <p:cViewPr>
        <p:scale>
          <a:sx n="76" d="100"/>
          <a:sy n="76" d="100"/>
        </p:scale>
        <p:origin x="-510" y="-36"/>
      </p:cViewPr>
      <p:guideLst>
        <p:guide orient="horz" pos="1008"/>
        <p:guide pos="7219"/>
        <p:guide pos="384"/>
        <p:guide orient="horz" pos="4176"/>
        <p:guide orient="horz" pos="1440"/>
        <p:guide orient="horz" pos="720"/>
        <p:guide orient="horz" pos="276"/>
        <p:guide pos="672"/>
        <p:guide pos="960"/>
      </p:guideLst>
    </p:cSldViewPr>
  </p:slideViewPr>
  <p:notesTextViewPr>
    <p:cViewPr>
      <p:scale>
        <a:sx n="1" d="1"/>
        <a:sy n="1" d="1"/>
      </p:scale>
      <p:origin x="0" y="0"/>
    </p:cViewPr>
  </p:notesTextViewPr>
  <p:notesViewPr>
    <p:cSldViewPr snapToGrid="0">
      <p:cViewPr varScale="1">
        <p:scale>
          <a:sx n="50" d="100"/>
          <a:sy n="50" d="100"/>
        </p:scale>
        <p:origin x="2886" y="3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8" Type="http://schemas.openxmlformats.org/officeDocument/2006/relationships/font" Target="fonts/font8.fntdata"/><Relationship Id="rId47" Type="http://schemas.openxmlformats.org/officeDocument/2006/relationships/font" Target="fonts/font7.fntdata"/><Relationship Id="rId46" Type="http://schemas.openxmlformats.org/officeDocument/2006/relationships/font" Target="fonts/font6.fntdata"/><Relationship Id="rId45" Type="http://schemas.openxmlformats.org/officeDocument/2006/relationships/font" Target="fonts/font5.fntdata"/><Relationship Id="rId44" Type="http://schemas.openxmlformats.org/officeDocument/2006/relationships/font" Target="fonts/font4.fntdata"/><Relationship Id="rId43" Type="http://schemas.openxmlformats.org/officeDocument/2006/relationships/font" Target="fonts/font3.fntdata"/><Relationship Id="rId42" Type="http://schemas.openxmlformats.org/officeDocument/2006/relationships/font" Target="fonts/font2.fntdata"/><Relationship Id="rId41" Type="http://schemas.openxmlformats.org/officeDocument/2006/relationships/font" Target="fonts/font1.fntdata"/><Relationship Id="rId40" Type="http://schemas.openxmlformats.org/officeDocument/2006/relationships/tableStyles" Target="tableStyles.xml"/><Relationship Id="rId4" Type="http://schemas.openxmlformats.org/officeDocument/2006/relationships/slide" Target="slides/slide2.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CC5647A-B1B5-412F-A7D4-D3B8A26CE1A3}"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4EE005-EFC4-4135-B7FB-75D1A343F476}"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1048869"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048870"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048871"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872"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048873"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048874"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fld>
            <a:endParaRPr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331</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10</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ctr" defTabSz="914400" rtl="0" eaLnBrk="1" fontAlgn="auto" latinLnBrk="0" hangingPunct="1">
              <a:lnSpc>
                <a:spcPct val="100000"/>
              </a:lnSpc>
              <a:spcBef>
                <a:spcPts val="0"/>
              </a:spcBef>
              <a:spcAft>
                <a:spcPts val="0"/>
              </a:spcAft>
              <a:buClr>
                <a:srgbClr val="000000"/>
              </a:buClr>
              <a:buSzPts val="1400"/>
              <a:buFont typeface="Arial" panose="020B0604020202090204"/>
              <a:buNone/>
              <a:defRPr/>
            </a:pPr>
            <a:r>
              <a:rPr lang="fr-FR"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Ans : (a) </a:t>
            </a:r>
            <a:r>
              <a:rPr lang="fr-FR"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n</a:t>
            </a:r>
            <a:r>
              <a:rPr lang="fr-FR"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C</a:t>
            </a:r>
            <a:r>
              <a:rPr lang="fr-FR"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2</a:t>
            </a:r>
            <a:r>
              <a:rPr lang="fr-FR"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 (b) </a:t>
            </a:r>
            <a:r>
              <a:rPr lang="fr-FR"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n</a:t>
            </a:r>
            <a:r>
              <a:rPr lang="fr-FR"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C</a:t>
            </a:r>
            <a:r>
              <a:rPr lang="fr-FR"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3</a:t>
            </a:r>
            <a:endParaRPr lang="fr-FR" dirty="0" smtClean="0"/>
          </a:p>
          <a:p>
            <a:pPr marL="457200" lvl="0" indent="-228600" algn="ctr" rtl="0">
              <a:lnSpc>
                <a:spcPct val="100000"/>
              </a:lnSpc>
              <a:spcBef>
                <a:spcPts val="0"/>
              </a:spcBef>
              <a:spcAft>
                <a:spcPts val="0"/>
              </a:spcAft>
              <a:buSzPts val="1400"/>
              <a:buNone/>
            </a:pPr>
            <a:endParaRPr lang="en-US" dirty="0" smtClean="0"/>
          </a:p>
          <a:p>
            <a:pPr marL="457200" lvl="0" indent="-228600" algn="ctr" rtl="0">
              <a:lnSpc>
                <a:spcPct val="100000"/>
              </a:lnSpc>
              <a:spcBef>
                <a:spcPts val="0"/>
              </a:spcBef>
              <a:spcAft>
                <a:spcPts val="0"/>
              </a:spcAft>
              <a:buSzPts val="1400"/>
              <a:buNone/>
            </a:pP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(2) </a:t>
            </a:r>
            <a:r>
              <a:rPr lang="en-US"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10</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C</a:t>
            </a:r>
            <a:r>
              <a:rPr lang="en-US"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3</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 – </a:t>
            </a:r>
            <a:r>
              <a:rPr lang="en-US"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4</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C</a:t>
            </a:r>
            <a:r>
              <a:rPr lang="en-US"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3</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 or </a:t>
            </a:r>
            <a:r>
              <a:rPr lang="en-US"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6</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C</a:t>
            </a:r>
            <a:r>
              <a:rPr lang="en-US"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3</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 + </a:t>
            </a:r>
            <a:r>
              <a:rPr lang="en-US"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6</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C</a:t>
            </a:r>
            <a:r>
              <a:rPr lang="en-US"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2</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 ⋅ </a:t>
            </a:r>
            <a:r>
              <a:rPr lang="en-US"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4</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C</a:t>
            </a:r>
            <a:r>
              <a:rPr lang="en-US"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1</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 + </a:t>
            </a:r>
            <a:r>
              <a:rPr lang="en-US"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6</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C</a:t>
            </a:r>
            <a:r>
              <a:rPr lang="en-US"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1</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 ⋅ </a:t>
            </a:r>
            <a:r>
              <a:rPr lang="en-US"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4</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C</a:t>
            </a:r>
            <a:r>
              <a:rPr lang="en-US"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2</a:t>
            </a:r>
            <a:endParaRPr lang="en-US" sz="1200" b="0" i="0" u="none" strike="noStrike" dirty="0">
              <a:solidFill>
                <a:srgbClr val="FFFFFF"/>
              </a:solidFill>
              <a:latin typeface="Calibri" panose="020F0502020204030204"/>
              <a:ea typeface="Calibri" panose="020F0502020204030204"/>
              <a:cs typeface="Calibri" panose="020F0502020204030204"/>
              <a:sym typeface="Calibri" panose="020F0502020204030204"/>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228600" algn="ctr" rtl="0">
              <a:lnSpc>
                <a:spcPct val="100000"/>
              </a:lnSpc>
              <a:spcBef>
                <a:spcPts val="0"/>
              </a:spcBef>
              <a:spcAft>
                <a:spcPts val="0"/>
              </a:spcAft>
              <a:buSzPts val="1400"/>
              <a:buNone/>
            </a:pPr>
            <a:r>
              <a:rPr lang="en-US" sz="1200" b="0" i="0" u="none" strike="noStrike" dirty="0" err="1" smtClean="0">
                <a:solidFill>
                  <a:srgbClr val="FFFFFF"/>
                </a:solidFill>
                <a:latin typeface="Calibri" panose="020F0502020204030204"/>
                <a:ea typeface="Calibri" panose="020F0502020204030204"/>
                <a:cs typeface="Calibri" panose="020F0502020204030204"/>
                <a:sym typeface="Calibri" panose="020F0502020204030204"/>
              </a:rPr>
              <a:t>Ans</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 : </a:t>
            </a:r>
            <a:r>
              <a:rPr lang="en-US"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n</a:t>
            </a:r>
            <a:r>
              <a:rPr lang="en-US" sz="1200" b="0" i="0" u="none" strike="noStrike" baseline="0" dirty="0" smtClean="0">
                <a:solidFill>
                  <a:srgbClr val="FFFFFF"/>
                </a:solidFill>
                <a:latin typeface="Calibri" panose="020F0502020204030204"/>
                <a:ea typeface="Calibri" panose="020F0502020204030204"/>
                <a:cs typeface="Calibri" panose="020F0502020204030204"/>
                <a:sym typeface="Calibri" panose="020F0502020204030204"/>
              </a:rPr>
              <a:t>C</a:t>
            </a:r>
            <a:r>
              <a:rPr lang="en-US"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2</a:t>
            </a:r>
            <a:r>
              <a:rPr lang="en-US" sz="1200" b="0" i="0" u="none" strike="noStrike" baseline="0" dirty="0" smtClean="0">
                <a:solidFill>
                  <a:srgbClr val="FFFFFF"/>
                </a:solidFill>
                <a:latin typeface="Calibri" panose="020F0502020204030204"/>
                <a:ea typeface="Calibri" panose="020F0502020204030204"/>
                <a:cs typeface="Calibri" panose="020F0502020204030204"/>
                <a:sym typeface="Calibri" panose="020F0502020204030204"/>
              </a:rPr>
              <a:t> – n</a:t>
            </a:r>
            <a:endParaRPr lang="en-US" baseline="300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228600" algn="ctr" rtl="0">
              <a:lnSpc>
                <a:spcPct val="100000"/>
              </a:lnSpc>
              <a:spcBef>
                <a:spcPts val="0"/>
              </a:spcBef>
              <a:spcAft>
                <a:spcPts val="0"/>
              </a:spcAft>
              <a:buSzPts val="1400"/>
              <a:buNone/>
            </a:pPr>
            <a:r>
              <a:rPr lang="en-US" sz="1200" b="1" i="0" u="none" strike="noStrike" baseline="0" dirty="0" smtClean="0">
                <a:solidFill>
                  <a:srgbClr val="FFFFFF"/>
                </a:solidFill>
                <a:latin typeface="Calibri" panose="020F0502020204030204" pitchFamily="34" charset="0"/>
                <a:ea typeface="Calibri" panose="020F0502020204030204" pitchFamily="34" charset="0"/>
              </a:rPr>
              <a:t> </a:t>
            </a:r>
            <a:r>
              <a:rPr lang="fr-FR"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Ans : (i) </a:t>
            </a:r>
            <a:r>
              <a:rPr lang="fr-FR"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7</a:t>
            </a:r>
            <a:r>
              <a:rPr lang="fr-FR"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C</a:t>
            </a:r>
            <a:r>
              <a:rPr lang="fr-FR"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2</a:t>
            </a:r>
            <a:r>
              <a:rPr lang="fr-FR"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 – 3 ⋅ </a:t>
            </a:r>
            <a:r>
              <a:rPr lang="fr-FR"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3</a:t>
            </a:r>
            <a:r>
              <a:rPr lang="fr-FR"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C</a:t>
            </a:r>
            <a:r>
              <a:rPr lang="fr-FR"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2</a:t>
            </a:r>
            <a:r>
              <a:rPr lang="fr-FR"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 + 3 = 12 + 3 = 15 = </a:t>
            </a:r>
            <a:r>
              <a:rPr lang="fr-FR"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6</a:t>
            </a:r>
            <a:r>
              <a:rPr lang="fr-FR"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C</a:t>
            </a:r>
            <a:r>
              <a:rPr lang="fr-FR"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2</a:t>
            </a:r>
            <a:r>
              <a:rPr lang="fr-FR"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a:t>
            </a:r>
            <a:endParaRPr lang="fr-FR" dirty="0" smtClean="0"/>
          </a:p>
          <a:p>
            <a:pPr marL="457200" lvl="0" indent="-228600" algn="ctr" rtl="0">
              <a:lnSpc>
                <a:spcPct val="100000"/>
              </a:lnSpc>
              <a:spcBef>
                <a:spcPts val="0"/>
              </a:spcBef>
              <a:spcAft>
                <a:spcPts val="0"/>
              </a:spcAft>
              <a:buSzPts val="1400"/>
              <a:buNone/>
            </a:pPr>
            <a:r>
              <a:rPr lang="fr-FR"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(ii) </a:t>
            </a:r>
            <a:r>
              <a:rPr lang="fr-FR"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7</a:t>
            </a:r>
            <a:r>
              <a:rPr lang="fr-FR"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C</a:t>
            </a:r>
            <a:r>
              <a:rPr lang="fr-FR"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3</a:t>
            </a:r>
            <a:r>
              <a:rPr lang="fr-FR"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 – 3 = 32</a:t>
            </a:r>
            <a:endParaRPr lang="fr-FR"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endParaRPr>
          </a:p>
          <a:p>
            <a:pPr algn="ctr" rtl="0"/>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ctr" defTabSz="914400" rtl="0" eaLnBrk="1" fontAlgn="auto" latinLnBrk="0" hangingPunct="1">
              <a:lnSpc>
                <a:spcPct val="100000"/>
              </a:lnSpc>
              <a:spcBef>
                <a:spcPts val="0"/>
              </a:spcBef>
              <a:spcAft>
                <a:spcPts val="0"/>
              </a:spcAft>
              <a:buClr>
                <a:srgbClr val="000000"/>
              </a:buClr>
              <a:buSzPts val="1400"/>
              <a:buFont typeface="Arial" panose="020B0604020202090204"/>
              <a:buNone/>
              <a:defRPr/>
            </a:pPr>
            <a:r>
              <a:rPr lang="en-US" sz="1200" b="1" i="0" u="none" strike="noStrike" baseline="0" dirty="0">
                <a:solidFill>
                  <a:srgbClr val="FFFFFF"/>
                </a:solidFill>
                <a:latin typeface="Calibri" panose="020F0502020204030204" pitchFamily="34" charset="0"/>
                <a:ea typeface="Calibri" panose="020F0502020204030204" pitchFamily="34" charset="0"/>
              </a:rPr>
              <a:t>Ans. </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 </a:t>
            </a:r>
            <a:r>
              <a:rPr lang="en-US"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6</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C</a:t>
            </a:r>
            <a:r>
              <a:rPr lang="en-US"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2</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 ⋅ </a:t>
            </a:r>
            <a:r>
              <a:rPr lang="en-US" sz="1200" b="0" i="0" u="none" strike="noStrike" baseline="30000" dirty="0" smtClean="0">
                <a:solidFill>
                  <a:srgbClr val="FFFFFF"/>
                </a:solidFill>
                <a:latin typeface="Calibri" panose="020F0502020204030204"/>
                <a:ea typeface="Calibri" panose="020F0502020204030204"/>
                <a:cs typeface="Calibri" panose="020F0502020204030204"/>
                <a:sym typeface="Calibri" panose="020F0502020204030204"/>
              </a:rPr>
              <a:t>5</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C</a:t>
            </a:r>
            <a:r>
              <a:rPr lang="en-US" sz="1200" b="0" i="0" u="none" strike="noStrike" baseline="-25000" dirty="0" smtClean="0">
                <a:solidFill>
                  <a:srgbClr val="FFFFFF"/>
                </a:solidFill>
                <a:latin typeface="Calibri" panose="020F0502020204030204"/>
                <a:ea typeface="Calibri" panose="020F0502020204030204"/>
                <a:cs typeface="Calibri" panose="020F0502020204030204"/>
                <a:sym typeface="Calibri" panose="020F0502020204030204"/>
              </a:rPr>
              <a:t>2</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 = 150</a:t>
            </a:r>
            <a:endPar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endParaRPr>
          </a:p>
          <a:p>
            <a:pPr algn="ctr" rtl="0"/>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t>
            </a:r>
            <a:r>
              <a:rPr lang="en-IN" b="0" i="0" baseline="30000" dirty="0" smtClean="0">
                <a:solidFill>
                  <a:srgbClr val="222222"/>
                </a:solidFill>
                <a:effectLst/>
                <a:latin typeface="Arial" panose="020B0604020202090204" pitchFamily="34" charset="0"/>
              </a:rPr>
              <a:t>8</a:t>
            </a:r>
            <a:r>
              <a:rPr lang="en-IN" b="0" i="0" dirty="0" smtClean="0">
                <a:solidFill>
                  <a:srgbClr val="222222"/>
                </a:solidFill>
                <a:effectLst/>
                <a:latin typeface="Arial" panose="020B0604020202090204" pitchFamily="34" charset="0"/>
              </a:rPr>
              <a:t>C</a:t>
            </a:r>
            <a:r>
              <a:rPr lang="en-IN" b="0" i="0" baseline="-25000" dirty="0" smtClean="0">
                <a:solidFill>
                  <a:srgbClr val="222222"/>
                </a:solidFill>
                <a:effectLst/>
                <a:latin typeface="Arial" panose="020B0604020202090204" pitchFamily="34" charset="0"/>
              </a:rPr>
              <a:t>1</a:t>
            </a:r>
            <a:r>
              <a:rPr lang="en-IN" b="0" i="0" dirty="0" smtClean="0">
                <a:solidFill>
                  <a:srgbClr val="222222"/>
                </a:solidFill>
                <a:effectLst/>
                <a:latin typeface="Arial" panose="020B0604020202090204" pitchFamily="34" charset="0"/>
              </a:rPr>
              <a:t> * </a:t>
            </a:r>
            <a:r>
              <a:rPr lang="en-IN" b="0" i="0" baseline="30000" dirty="0" smtClean="0">
                <a:solidFill>
                  <a:srgbClr val="222222"/>
                </a:solidFill>
                <a:effectLst/>
                <a:latin typeface="Arial" panose="020B0604020202090204" pitchFamily="34" charset="0"/>
              </a:rPr>
              <a:t>6</a:t>
            </a:r>
            <a:r>
              <a:rPr lang="en-IN" b="0" i="0" dirty="0" smtClean="0">
                <a:solidFill>
                  <a:srgbClr val="222222"/>
                </a:solidFill>
                <a:effectLst/>
                <a:latin typeface="Arial" panose="020B0604020202090204" pitchFamily="34" charset="0"/>
              </a:rPr>
              <a:t>C</a:t>
            </a:r>
            <a:r>
              <a:rPr lang="en-IN" b="0" i="0" baseline="-25000" dirty="0" smtClean="0">
                <a:solidFill>
                  <a:srgbClr val="222222"/>
                </a:solidFill>
                <a:effectLst/>
                <a:latin typeface="Arial" panose="020B0604020202090204" pitchFamily="34" charset="0"/>
              </a:rPr>
              <a:t>1</a:t>
            </a:r>
            <a:r>
              <a:rPr lang="en-IN" b="0" i="0" dirty="0" smtClean="0">
                <a:solidFill>
                  <a:srgbClr val="222222"/>
                </a:solidFill>
                <a:effectLst/>
                <a:latin typeface="Arial" panose="020B0604020202090204" pitchFamily="34" charset="0"/>
              </a:rPr>
              <a:t> * 2 + (</a:t>
            </a:r>
            <a:r>
              <a:rPr lang="en-IN" b="0" i="0" baseline="30000" dirty="0" smtClean="0">
                <a:solidFill>
                  <a:srgbClr val="222222"/>
                </a:solidFill>
                <a:effectLst/>
                <a:latin typeface="Arial" panose="020B0604020202090204" pitchFamily="34" charset="0"/>
              </a:rPr>
              <a:t>8</a:t>
            </a:r>
            <a:r>
              <a:rPr lang="en-IN" b="0" i="0" dirty="0" smtClean="0">
                <a:solidFill>
                  <a:srgbClr val="222222"/>
                </a:solidFill>
                <a:effectLst/>
                <a:latin typeface="Arial" panose="020B0604020202090204" pitchFamily="34" charset="0"/>
              </a:rPr>
              <a:t>C</a:t>
            </a:r>
            <a:r>
              <a:rPr lang="en-IN" b="0" i="0" baseline="-25000" dirty="0" smtClean="0">
                <a:solidFill>
                  <a:srgbClr val="222222"/>
                </a:solidFill>
                <a:effectLst/>
                <a:latin typeface="Arial" panose="020B0604020202090204" pitchFamily="34" charset="0"/>
              </a:rPr>
              <a:t>2</a:t>
            </a:r>
            <a:r>
              <a:rPr lang="en-IN" b="0" i="0" dirty="0" smtClean="0">
                <a:solidFill>
                  <a:srgbClr val="222222"/>
                </a:solidFill>
                <a:effectLst/>
                <a:latin typeface="Arial" panose="020B0604020202090204" pitchFamily="34" charset="0"/>
              </a:rPr>
              <a:t> *1) + (</a:t>
            </a:r>
            <a:r>
              <a:rPr lang="en-IN" b="0" i="0" baseline="30000" dirty="0" smtClean="0">
                <a:solidFill>
                  <a:srgbClr val="222222"/>
                </a:solidFill>
                <a:effectLst/>
                <a:latin typeface="Arial" panose="020B0604020202090204" pitchFamily="34" charset="0"/>
              </a:rPr>
              <a:t>6</a:t>
            </a:r>
            <a:r>
              <a:rPr lang="en-IN" b="0" i="0" dirty="0" smtClean="0">
                <a:solidFill>
                  <a:srgbClr val="222222"/>
                </a:solidFill>
                <a:effectLst/>
                <a:latin typeface="Arial" panose="020B0604020202090204" pitchFamily="34" charset="0"/>
              </a:rPr>
              <a:t>C</a:t>
            </a:r>
            <a:r>
              <a:rPr lang="en-IN" b="0" i="0" baseline="-25000" dirty="0" smtClean="0">
                <a:solidFill>
                  <a:srgbClr val="222222"/>
                </a:solidFill>
                <a:effectLst/>
                <a:latin typeface="Arial" panose="020B0604020202090204" pitchFamily="34" charset="0"/>
              </a:rPr>
              <a:t>2</a:t>
            </a:r>
            <a:r>
              <a:rPr lang="en-IN" b="0" i="0" dirty="0" smtClean="0">
                <a:solidFill>
                  <a:srgbClr val="222222"/>
                </a:solidFill>
                <a:effectLst/>
                <a:latin typeface="Arial" panose="020B0604020202090204" pitchFamily="34" charset="0"/>
              </a:rPr>
              <a:t> *2)</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75</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(1) </a:t>
            </a:r>
            <a:r>
              <a:rPr lang="en-US" sz="1200" b="1" i="0" u="none" strike="noStrike" baseline="30000" dirty="0">
                <a:solidFill>
                  <a:srgbClr val="FFFFFF"/>
                </a:solidFill>
                <a:latin typeface="Calibri" panose="020F0502020204030204" pitchFamily="34" charset="0"/>
                <a:ea typeface="Calibri" panose="020F0502020204030204" pitchFamily="34" charset="0"/>
              </a:rPr>
              <a:t>10</a:t>
            </a:r>
            <a:r>
              <a:rPr lang="en-US" sz="1200" b="1" i="0" u="none" strike="noStrike" baseline="0" dirty="0">
                <a:solidFill>
                  <a:srgbClr val="FFFFFF"/>
                </a:solidFill>
                <a:latin typeface="Calibri" panose="020F0502020204030204" pitchFamily="34" charset="0"/>
                <a:ea typeface="Calibri" panose="020F0502020204030204" pitchFamily="34" charset="0"/>
              </a:rPr>
              <a:t>C</a:t>
            </a:r>
            <a:r>
              <a:rPr lang="en-US" sz="1200" b="1" i="0" u="none" strike="noStrike" baseline="-25000" dirty="0">
                <a:solidFill>
                  <a:srgbClr val="FFFFFF"/>
                </a:solidFill>
                <a:latin typeface="Calibri" panose="020F0502020204030204" pitchFamily="34" charset="0"/>
                <a:ea typeface="Calibri" panose="020F0502020204030204" pitchFamily="34" charset="0"/>
              </a:rPr>
              <a:t>5</a:t>
            </a:r>
            <a:r>
              <a:rPr lang="en-US" sz="1200" b="1" i="0" u="none" strike="noStrike" baseline="0" dirty="0">
                <a:solidFill>
                  <a:srgbClr val="FFFFFF"/>
                </a:solidFill>
                <a:latin typeface="Calibri" panose="020F0502020204030204" pitchFamily="34" charset="0"/>
                <a:ea typeface="Calibri" panose="020F0502020204030204" pitchFamily="34" charset="0"/>
              </a:rPr>
              <a:t>;   (2) </a:t>
            </a:r>
            <a:r>
              <a:rPr lang="en-US" sz="1200" b="1" i="0" u="none" strike="noStrike" baseline="30000" dirty="0">
                <a:solidFill>
                  <a:srgbClr val="FFFFFF"/>
                </a:solidFill>
                <a:latin typeface="Calibri" panose="020F0502020204030204" pitchFamily="34" charset="0"/>
                <a:ea typeface="Calibri" panose="020F0502020204030204" pitchFamily="34" charset="0"/>
              </a:rPr>
              <a:t>9</a:t>
            </a:r>
            <a:r>
              <a:rPr lang="en-US" sz="1200" b="1" i="0" u="none" strike="noStrike" baseline="0" dirty="0">
                <a:solidFill>
                  <a:srgbClr val="FFFFFF"/>
                </a:solidFill>
                <a:latin typeface="Calibri" panose="020F0502020204030204" pitchFamily="34" charset="0"/>
                <a:ea typeface="Calibri" panose="020F0502020204030204" pitchFamily="34" charset="0"/>
              </a:rPr>
              <a:t>C</a:t>
            </a:r>
            <a:r>
              <a:rPr lang="en-US" sz="1200" b="1" i="0" u="none" strike="noStrike" baseline="-25000" dirty="0">
                <a:solidFill>
                  <a:srgbClr val="FFFFFF"/>
                </a:solidFill>
                <a:latin typeface="Calibri" panose="020F0502020204030204" pitchFamily="34" charset="0"/>
                <a:ea typeface="Calibri" panose="020F0502020204030204" pitchFamily="34" charset="0"/>
              </a:rPr>
              <a:t>5</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35</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777</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238</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300</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135</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2454</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ctr" defTabSz="914400" rtl="0" eaLnBrk="1" fontAlgn="auto" latinLnBrk="0" hangingPunct="1">
              <a:lnSpc>
                <a:spcPct val="100000"/>
              </a:lnSpc>
              <a:spcBef>
                <a:spcPts val="0"/>
              </a:spcBef>
              <a:spcAft>
                <a:spcPts val="0"/>
              </a:spcAft>
              <a:buClr>
                <a:srgbClr val="000000"/>
              </a:buClr>
              <a:buSzPts val="1400"/>
              <a:buFont typeface="Arial" panose="020B0604020202090204"/>
              <a:buNone/>
              <a:defRPr/>
            </a:pPr>
            <a:r>
              <a:rPr lang="en-US" sz="1200" b="1" i="0" u="none" strike="noStrike" baseline="0" dirty="0">
                <a:solidFill>
                  <a:srgbClr val="FFFFFF"/>
                </a:solidFill>
                <a:latin typeface="Calibri" panose="020F0502020204030204" pitchFamily="34" charset="0"/>
                <a:ea typeface="Calibri" panose="020F0502020204030204" pitchFamily="34" charset="0"/>
              </a:rPr>
              <a:t>Ans. </a:t>
            </a:r>
            <a:r>
              <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rPr>
              <a:t> </a:t>
            </a:r>
            <a:r>
              <a:rPr lang="en-US" baseline="30000" dirty="0" smtClean="0"/>
              <a:t>11</a:t>
            </a:r>
            <a:r>
              <a:rPr lang="en-US" dirty="0" smtClean="0"/>
              <a:t>C</a:t>
            </a:r>
            <a:r>
              <a:rPr lang="en-US" baseline="-25000" dirty="0" smtClean="0"/>
              <a:t>3</a:t>
            </a:r>
            <a:r>
              <a:rPr lang="en-US" dirty="0" smtClean="0"/>
              <a:t> ⋅ 2.8 !</a:t>
            </a:r>
            <a:endParaRPr lang="en-US" sz="1200" b="0" i="0" u="none" strike="noStrike" dirty="0" smtClean="0">
              <a:solidFill>
                <a:srgbClr val="FFFFFF"/>
              </a:solidFill>
              <a:latin typeface="Calibri" panose="020F0502020204030204"/>
              <a:ea typeface="Calibri" panose="020F0502020204030204"/>
              <a:cs typeface="Calibri" panose="020F0502020204030204"/>
              <a:sym typeface="Calibri" panose="020F0502020204030204"/>
            </a:endParaRPr>
          </a:p>
          <a:p>
            <a:pPr algn="ctr" rtl="0"/>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(C)</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(A)</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r>
              <a:rPr lang="en-US" sz="1200" b="1" i="0" u="none" strike="noStrike" baseline="0" dirty="0">
                <a:solidFill>
                  <a:srgbClr val="FFFFFF"/>
                </a:solidFill>
                <a:latin typeface="Calibri" panose="020F0502020204030204" pitchFamily="34" charset="0"/>
                <a:ea typeface="Calibri" panose="020F0502020204030204" pitchFamily="34" charset="0"/>
              </a:rPr>
              <a:t>Ans. (B)</a:t>
            </a:r>
            <a:endParaRPr lang="en-US" sz="1200" b="1" i="0" u="sng" strike="noStrike" baseline="0" dirty="0">
              <a:solidFill>
                <a:srgbClr val="FFFFFF"/>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panose="020F0502020204030204"/>
                <a:ea typeface="Calibri" panose="020F0502020204030204"/>
                <a:cs typeface="Calibri" panose="020F0502020204030204"/>
                <a:sym typeface="Calibri" panose="020F0502020204030204"/>
              </a:rPr>
            </a:fld>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76"/>
        <p:cNvGrpSpPr/>
        <p:nvPr/>
      </p:nvGrpSpPr>
      <p:grpSpPr>
        <a:xfrm>
          <a:off x="0" y="0"/>
          <a:ext cx="0" cy="0"/>
          <a:chOff x="0" y="0"/>
          <a:chExt cx="0" cy="0"/>
        </a:xfrm>
      </p:grpSpPr>
      <p:sp>
        <p:nvSpPr>
          <p:cNvPr id="1048867" name="Google Shape;277;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048868" name="Google Shape;278;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lank Slide">
  <p:cSld name="Blank Slide">
    <p:spTree>
      <p:nvGrpSpPr>
        <p:cNvPr id="1" name="Shape 3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showMasterSp="0">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EEF3DA93-107A-5D49-9888-DA596CB7AD3A}" type="datetimeFigureOut">
              <a:rPr lang="en-US" smtClean="0"/>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6926CF53-0129-0449-A062-80C6C378E3BF}" type="slidenum">
              <a:rPr lang="en-US" smtClean="0"/>
            </a:fld>
            <a:endParaRPr lang="en-US"/>
          </a:p>
        </p:txBody>
      </p:sp>
      <p:pic>
        <p:nvPicPr>
          <p:cNvPr id="7" name="Picture 6" descr="Circle&#10;&#10;Description automatically generated"/>
          <p:cNvPicPr>
            <a:picLocks noChangeAspect="1"/>
          </p:cNvPicPr>
          <p:nvPr userDrawn="1"/>
        </p:nvPicPr>
        <p:blipFill rotWithShape="1">
          <a:blip r:embed="rId2"/>
          <a:srcRect t="2470" r="2108"/>
          <a:stretch>
            <a:fillRect/>
          </a:stretch>
        </p:blipFill>
        <p:spPr>
          <a:xfrm flipV="1">
            <a:off x="0" y="-1"/>
            <a:ext cx="1902100" cy="189506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image" Target="../media/image5.png"/><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pic>
        <p:nvPicPr>
          <p:cNvPr id="2097152" name="Google Shape;10;p29"/>
          <p:cNvPicPr preferRelativeResize="0"/>
          <p:nvPr/>
        </p:nvPicPr>
        <p:blipFill rotWithShape="1">
          <a:blip r:embed="rId4"/>
          <a:srcRect/>
          <a:stretch>
            <a:fillRect/>
          </a:stretch>
        </p:blipFill>
        <p:spPr>
          <a:xfrm>
            <a:off x="11347290" y="0"/>
            <a:ext cx="766572" cy="792479"/>
          </a:xfrm>
          <a:prstGeom prst="rect">
            <a:avLst/>
          </a:prstGeom>
          <a:noFill/>
          <a:ln>
            <a:noFill/>
          </a:ln>
        </p:spPr>
      </p:pic>
      <p:pic>
        <p:nvPicPr>
          <p:cNvPr id="2097153" name="Google Shape;11;p29" descr="Nerve with solid fill"/>
          <p:cNvPicPr preferRelativeResize="0"/>
          <p:nvPr/>
        </p:nvPicPr>
        <p:blipFill rotWithShape="1">
          <a:blip r:embed="rId5"/>
          <a:srcRect/>
          <a:stretch>
            <a:fillRect/>
          </a:stretch>
        </p:blipFill>
        <p:spPr>
          <a:xfrm rot="-2573736">
            <a:off x="-242412" y="3856002"/>
            <a:ext cx="2419667" cy="2419667"/>
          </a:xfrm>
          <a:prstGeom prst="rect">
            <a:avLst/>
          </a:prstGeom>
          <a:noFill/>
          <a:ln>
            <a:noFill/>
          </a:ln>
        </p:spPr>
      </p:pic>
      <p:pic>
        <p:nvPicPr>
          <p:cNvPr id="2097154" name="Google Shape;12;p29" descr="Mitochondria with solid fill"/>
          <p:cNvPicPr preferRelativeResize="0"/>
          <p:nvPr/>
        </p:nvPicPr>
        <p:blipFill rotWithShape="1">
          <a:blip r:embed="rId6"/>
          <a:srcRect/>
          <a:stretch>
            <a:fillRect/>
          </a:stretch>
        </p:blipFill>
        <p:spPr>
          <a:xfrm rot="825481">
            <a:off x="1612884" y="4225156"/>
            <a:ext cx="2778519" cy="2778519"/>
          </a:xfrm>
          <a:prstGeom prst="rect">
            <a:avLst/>
          </a:prstGeom>
          <a:noFill/>
          <a:ln>
            <a:noFill/>
          </a:ln>
        </p:spPr>
      </p:pic>
      <p:pic>
        <p:nvPicPr>
          <p:cNvPr id="2097155" name="Google Shape;13;p29" descr="Germ with solid fill"/>
          <p:cNvPicPr preferRelativeResize="0"/>
          <p:nvPr/>
        </p:nvPicPr>
        <p:blipFill rotWithShape="1">
          <a:blip r:embed="rId7"/>
          <a:srcRect/>
          <a:stretch>
            <a:fillRect/>
          </a:stretch>
        </p:blipFill>
        <p:spPr>
          <a:xfrm rot="-6953518">
            <a:off x="1374462" y="2178264"/>
            <a:ext cx="2420746" cy="2420746"/>
          </a:xfrm>
          <a:prstGeom prst="rect">
            <a:avLst/>
          </a:prstGeom>
          <a:noFill/>
          <a:ln>
            <a:noFill/>
          </a:ln>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3.xml"/><Relationship Id="rId3" Type="http://schemas.openxmlformats.org/officeDocument/2006/relationships/image" Target="../media/image8.wmf"/><Relationship Id="rId2" Type="http://schemas.openxmlformats.org/officeDocument/2006/relationships/oleObject" Target="../embeddings/oleObject1.bin"/><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5" Type="http://schemas.openxmlformats.org/officeDocument/2006/relationships/vmlDrawing" Target="../drawings/vmlDrawing2.vml"/><Relationship Id="rId4" Type="http://schemas.openxmlformats.org/officeDocument/2006/relationships/slideLayout" Target="../slideLayouts/slideLayout3.xml"/><Relationship Id="rId3" Type="http://schemas.openxmlformats.org/officeDocument/2006/relationships/image" Target="../media/image9.wmf"/><Relationship Id="rId2" Type="http://schemas.openxmlformats.org/officeDocument/2006/relationships/oleObject" Target="../embeddings/oleObject2.bin"/><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image" Target="../media/image1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image" Target="../media/image6.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5" Type="http://schemas.openxmlformats.org/officeDocument/2006/relationships/vmlDrawing" Target="../drawings/vmlDrawing3.vml"/><Relationship Id="rId4" Type="http://schemas.openxmlformats.org/officeDocument/2006/relationships/slideLayout" Target="../slideLayouts/slideLayout3.xml"/><Relationship Id="rId3" Type="http://schemas.openxmlformats.org/officeDocument/2006/relationships/image" Target="../media/image11.wmf"/><Relationship Id="rId2" Type="http://schemas.openxmlformats.org/officeDocument/2006/relationships/oleObject" Target="../embeddings/oleObject3.bin"/><Relationship Id="rId1"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val 12"/>
          <p:cNvSpPr/>
          <p:nvPr/>
        </p:nvSpPr>
        <p:spPr>
          <a:xfrm>
            <a:off x="8338518" y="2970191"/>
            <a:ext cx="3390901" cy="3390901"/>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8" name="Group 7"/>
          <p:cNvGrpSpPr/>
          <p:nvPr/>
        </p:nvGrpSpPr>
        <p:grpSpPr>
          <a:xfrm>
            <a:off x="7538122" y="5899903"/>
            <a:ext cx="4653878" cy="803467"/>
            <a:chOff x="7551569" y="5896512"/>
            <a:chExt cx="4653878" cy="803467"/>
          </a:xfrm>
        </p:grpSpPr>
        <p:sp>
          <p:nvSpPr>
            <p:cNvPr id="9" name="Parallelogram 9"/>
            <p:cNvSpPr/>
            <p:nvPr/>
          </p:nvSpPr>
          <p:spPr>
            <a:xfrm>
              <a:off x="7551569" y="5965108"/>
              <a:ext cx="4653878" cy="734871"/>
            </a:xfrm>
            <a:custGeom>
              <a:avLst/>
              <a:gdLst>
                <a:gd name="connsiteX0" fmla="*/ 0 w 5069541"/>
                <a:gd name="connsiteY0" fmla="*/ 718734 h 718734"/>
                <a:gd name="connsiteX1" fmla="*/ 186777 w 5069541"/>
                <a:gd name="connsiteY1" fmla="*/ 0 h 718734"/>
                <a:gd name="connsiteX2" fmla="*/ 5069541 w 5069541"/>
                <a:gd name="connsiteY2" fmla="*/ 0 h 718734"/>
                <a:gd name="connsiteX3" fmla="*/ 4882764 w 5069541"/>
                <a:gd name="connsiteY3" fmla="*/ 718734 h 718734"/>
                <a:gd name="connsiteX4" fmla="*/ 0 w 5069541"/>
                <a:gd name="connsiteY4" fmla="*/ 718734 h 718734"/>
                <a:gd name="connsiteX0-1" fmla="*/ 0 w 4882764"/>
                <a:gd name="connsiteY0-2" fmla="*/ 718734 h 718734"/>
                <a:gd name="connsiteX1-3" fmla="*/ 186777 w 4882764"/>
                <a:gd name="connsiteY1-4" fmla="*/ 0 h 718734"/>
                <a:gd name="connsiteX2-5" fmla="*/ 4518211 w 4882764"/>
                <a:gd name="connsiteY2-6" fmla="*/ 0 h 718734"/>
                <a:gd name="connsiteX3-7" fmla="*/ 4882764 w 4882764"/>
                <a:gd name="connsiteY3-8" fmla="*/ 718734 h 718734"/>
                <a:gd name="connsiteX4-9" fmla="*/ 0 w 4882764"/>
                <a:gd name="connsiteY4-10" fmla="*/ 718734 h 718734"/>
                <a:gd name="connsiteX0-11" fmla="*/ 0 w 4546587"/>
                <a:gd name="connsiteY0-12" fmla="*/ 718734 h 718734"/>
                <a:gd name="connsiteX1-13" fmla="*/ 186777 w 4546587"/>
                <a:gd name="connsiteY1-14" fmla="*/ 0 h 718734"/>
                <a:gd name="connsiteX2-15" fmla="*/ 4518211 w 4546587"/>
                <a:gd name="connsiteY2-16" fmla="*/ 0 h 718734"/>
                <a:gd name="connsiteX3-17" fmla="*/ 4546587 w 4546587"/>
                <a:gd name="connsiteY3-18" fmla="*/ 718734 h 718734"/>
                <a:gd name="connsiteX4-19" fmla="*/ 0 w 4546587"/>
                <a:gd name="connsiteY4-20" fmla="*/ 718734 h 718734"/>
                <a:gd name="connsiteX0-21" fmla="*/ 0 w 4519693"/>
                <a:gd name="connsiteY0-22" fmla="*/ 718734 h 734871"/>
                <a:gd name="connsiteX1-23" fmla="*/ 186777 w 4519693"/>
                <a:gd name="connsiteY1-24" fmla="*/ 0 h 734871"/>
                <a:gd name="connsiteX2-25" fmla="*/ 4518211 w 4519693"/>
                <a:gd name="connsiteY2-26" fmla="*/ 0 h 734871"/>
                <a:gd name="connsiteX3-27" fmla="*/ 4519693 w 4519693"/>
                <a:gd name="connsiteY3-28" fmla="*/ 734871 h 734871"/>
                <a:gd name="connsiteX4-29" fmla="*/ 0 w 4519693"/>
                <a:gd name="connsiteY4-30" fmla="*/ 718734 h 7348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519693" h="734871">
                  <a:moveTo>
                    <a:pt x="0" y="718734"/>
                  </a:moveTo>
                  <a:lnTo>
                    <a:pt x="186777" y="0"/>
                  </a:lnTo>
                  <a:lnTo>
                    <a:pt x="4518211" y="0"/>
                  </a:lnTo>
                  <a:lnTo>
                    <a:pt x="4519693" y="734871"/>
                  </a:lnTo>
                  <a:lnTo>
                    <a:pt x="0" y="718734"/>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Parallelogram 9"/>
            <p:cNvSpPr/>
            <p:nvPr/>
          </p:nvSpPr>
          <p:spPr>
            <a:xfrm>
              <a:off x="7678268" y="5896512"/>
              <a:ext cx="4519693" cy="734871"/>
            </a:xfrm>
            <a:custGeom>
              <a:avLst/>
              <a:gdLst>
                <a:gd name="connsiteX0" fmla="*/ 0 w 5069541"/>
                <a:gd name="connsiteY0" fmla="*/ 718734 h 718734"/>
                <a:gd name="connsiteX1" fmla="*/ 186777 w 5069541"/>
                <a:gd name="connsiteY1" fmla="*/ 0 h 718734"/>
                <a:gd name="connsiteX2" fmla="*/ 5069541 w 5069541"/>
                <a:gd name="connsiteY2" fmla="*/ 0 h 718734"/>
                <a:gd name="connsiteX3" fmla="*/ 4882764 w 5069541"/>
                <a:gd name="connsiteY3" fmla="*/ 718734 h 718734"/>
                <a:gd name="connsiteX4" fmla="*/ 0 w 5069541"/>
                <a:gd name="connsiteY4" fmla="*/ 718734 h 718734"/>
                <a:gd name="connsiteX0-1" fmla="*/ 0 w 4882764"/>
                <a:gd name="connsiteY0-2" fmla="*/ 718734 h 718734"/>
                <a:gd name="connsiteX1-3" fmla="*/ 186777 w 4882764"/>
                <a:gd name="connsiteY1-4" fmla="*/ 0 h 718734"/>
                <a:gd name="connsiteX2-5" fmla="*/ 4518211 w 4882764"/>
                <a:gd name="connsiteY2-6" fmla="*/ 0 h 718734"/>
                <a:gd name="connsiteX3-7" fmla="*/ 4882764 w 4882764"/>
                <a:gd name="connsiteY3-8" fmla="*/ 718734 h 718734"/>
                <a:gd name="connsiteX4-9" fmla="*/ 0 w 4882764"/>
                <a:gd name="connsiteY4-10" fmla="*/ 718734 h 718734"/>
                <a:gd name="connsiteX0-11" fmla="*/ 0 w 4546587"/>
                <a:gd name="connsiteY0-12" fmla="*/ 718734 h 718734"/>
                <a:gd name="connsiteX1-13" fmla="*/ 186777 w 4546587"/>
                <a:gd name="connsiteY1-14" fmla="*/ 0 h 718734"/>
                <a:gd name="connsiteX2-15" fmla="*/ 4518211 w 4546587"/>
                <a:gd name="connsiteY2-16" fmla="*/ 0 h 718734"/>
                <a:gd name="connsiteX3-17" fmla="*/ 4546587 w 4546587"/>
                <a:gd name="connsiteY3-18" fmla="*/ 718734 h 718734"/>
                <a:gd name="connsiteX4-19" fmla="*/ 0 w 4546587"/>
                <a:gd name="connsiteY4-20" fmla="*/ 718734 h 718734"/>
                <a:gd name="connsiteX0-21" fmla="*/ 0 w 4519693"/>
                <a:gd name="connsiteY0-22" fmla="*/ 718734 h 734871"/>
                <a:gd name="connsiteX1-23" fmla="*/ 186777 w 4519693"/>
                <a:gd name="connsiteY1-24" fmla="*/ 0 h 734871"/>
                <a:gd name="connsiteX2-25" fmla="*/ 4518211 w 4519693"/>
                <a:gd name="connsiteY2-26" fmla="*/ 0 h 734871"/>
                <a:gd name="connsiteX3-27" fmla="*/ 4519693 w 4519693"/>
                <a:gd name="connsiteY3-28" fmla="*/ 734871 h 734871"/>
                <a:gd name="connsiteX4-29" fmla="*/ 0 w 4519693"/>
                <a:gd name="connsiteY4-30" fmla="*/ 718734 h 7348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519693" h="734871">
                  <a:moveTo>
                    <a:pt x="0" y="718734"/>
                  </a:moveTo>
                  <a:lnTo>
                    <a:pt x="186777" y="0"/>
                  </a:lnTo>
                  <a:lnTo>
                    <a:pt x="4518211" y="0"/>
                  </a:lnTo>
                  <a:lnTo>
                    <a:pt x="4519693" y="734871"/>
                  </a:lnTo>
                  <a:lnTo>
                    <a:pt x="0" y="718734"/>
                  </a:lnTo>
                  <a:close/>
                </a:path>
              </a:pathLst>
            </a:cu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sz="2800" b="1" dirty="0">
                  <a:solidFill>
                    <a:schemeClr val="dk1"/>
                  </a:solidFill>
                  <a:latin typeface="Cambria" panose="02040503050406030204"/>
                  <a:ea typeface="Cambria" panose="02040503050406030204"/>
                </a:rPr>
                <a:t>By-Faculty name </a:t>
              </a:r>
              <a:endParaRPr lang="en-US" sz="2800" b="1" dirty="0">
                <a:solidFill>
                  <a:schemeClr val="dk1"/>
                </a:solidFill>
                <a:latin typeface="Cambria" panose="02040503050406030204"/>
                <a:ea typeface="Cambria" panose="02040503050406030204"/>
              </a:endParaRPr>
            </a:p>
          </p:txBody>
        </p:sp>
      </p:grpSp>
      <p:sp>
        <p:nvSpPr>
          <p:cNvPr id="22" name="TextBox 21"/>
          <p:cNvSpPr txBox="1"/>
          <p:nvPr/>
        </p:nvSpPr>
        <p:spPr>
          <a:xfrm>
            <a:off x="609600" y="3070875"/>
            <a:ext cx="4637987" cy="369332"/>
          </a:xfrm>
          <a:prstGeom prst="rect">
            <a:avLst/>
          </a:prstGeom>
          <a:noFill/>
        </p:spPr>
        <p:txBody>
          <a:bodyPr wrap="square" lIns="0" tIns="0" rIns="0" bIns="0" rtlCol="0">
            <a:spAutoFit/>
          </a:bodyPr>
          <a:lstStyle/>
          <a:p>
            <a:pPr>
              <a:buClr>
                <a:srgbClr val="FFFFFF"/>
              </a:buClr>
            </a:pPr>
            <a:r>
              <a:rPr lang="en-IN" sz="2400" b="1" dirty="0">
                <a:solidFill>
                  <a:srgbClr val="FFC000"/>
                </a:solidFill>
                <a:latin typeface="Poppins Black" pitchFamily="2" charset="0"/>
                <a:cs typeface="Poppins Black" pitchFamily="2" charset="0"/>
              </a:rPr>
              <a:t>Subject Name</a:t>
            </a:r>
            <a:r>
              <a:rPr lang="en-IN" sz="2400" b="1" dirty="0">
                <a:solidFill>
                  <a:schemeClr val="tx1"/>
                </a:solidFill>
                <a:latin typeface="Poppins Black" pitchFamily="2" charset="0"/>
                <a:cs typeface="Poppins Black" pitchFamily="2" charset="0"/>
              </a:rPr>
              <a:t> </a:t>
            </a:r>
            <a:r>
              <a:rPr lang="en-IN" sz="2400" b="1" dirty="0">
                <a:solidFill>
                  <a:schemeClr val="tx1"/>
                </a:solidFill>
                <a:latin typeface="Poppins SemiBold" pitchFamily="2" charset="0"/>
                <a:cs typeface="Poppins SemiBold" pitchFamily="2" charset="0"/>
              </a:rPr>
              <a:t>– Maths JEE</a:t>
            </a:r>
            <a:endParaRPr lang="en-IN" sz="2400" b="1" dirty="0">
              <a:solidFill>
                <a:schemeClr val="tx1"/>
              </a:solidFill>
              <a:latin typeface="Poppins SemiBold" pitchFamily="2" charset="0"/>
              <a:cs typeface="Poppins SemiBold" pitchFamily="2" charset="0"/>
            </a:endParaRPr>
          </a:p>
        </p:txBody>
      </p:sp>
      <p:grpSp>
        <p:nvGrpSpPr>
          <p:cNvPr id="23" name="Group 22"/>
          <p:cNvGrpSpPr/>
          <p:nvPr/>
        </p:nvGrpSpPr>
        <p:grpSpPr>
          <a:xfrm flipH="1">
            <a:off x="1" y="5899903"/>
            <a:ext cx="3765175" cy="803467"/>
            <a:chOff x="7551569" y="5896512"/>
            <a:chExt cx="4653878" cy="803467"/>
          </a:xfrm>
        </p:grpSpPr>
        <p:sp>
          <p:nvSpPr>
            <p:cNvPr id="24" name="Parallelogram 9"/>
            <p:cNvSpPr/>
            <p:nvPr/>
          </p:nvSpPr>
          <p:spPr>
            <a:xfrm>
              <a:off x="7551569" y="5965108"/>
              <a:ext cx="4653878" cy="734871"/>
            </a:xfrm>
            <a:custGeom>
              <a:avLst/>
              <a:gdLst>
                <a:gd name="connsiteX0" fmla="*/ 0 w 5069541"/>
                <a:gd name="connsiteY0" fmla="*/ 718734 h 718734"/>
                <a:gd name="connsiteX1" fmla="*/ 186777 w 5069541"/>
                <a:gd name="connsiteY1" fmla="*/ 0 h 718734"/>
                <a:gd name="connsiteX2" fmla="*/ 5069541 w 5069541"/>
                <a:gd name="connsiteY2" fmla="*/ 0 h 718734"/>
                <a:gd name="connsiteX3" fmla="*/ 4882764 w 5069541"/>
                <a:gd name="connsiteY3" fmla="*/ 718734 h 718734"/>
                <a:gd name="connsiteX4" fmla="*/ 0 w 5069541"/>
                <a:gd name="connsiteY4" fmla="*/ 718734 h 718734"/>
                <a:gd name="connsiteX0-1" fmla="*/ 0 w 4882764"/>
                <a:gd name="connsiteY0-2" fmla="*/ 718734 h 718734"/>
                <a:gd name="connsiteX1-3" fmla="*/ 186777 w 4882764"/>
                <a:gd name="connsiteY1-4" fmla="*/ 0 h 718734"/>
                <a:gd name="connsiteX2-5" fmla="*/ 4518211 w 4882764"/>
                <a:gd name="connsiteY2-6" fmla="*/ 0 h 718734"/>
                <a:gd name="connsiteX3-7" fmla="*/ 4882764 w 4882764"/>
                <a:gd name="connsiteY3-8" fmla="*/ 718734 h 718734"/>
                <a:gd name="connsiteX4-9" fmla="*/ 0 w 4882764"/>
                <a:gd name="connsiteY4-10" fmla="*/ 718734 h 718734"/>
                <a:gd name="connsiteX0-11" fmla="*/ 0 w 4546587"/>
                <a:gd name="connsiteY0-12" fmla="*/ 718734 h 718734"/>
                <a:gd name="connsiteX1-13" fmla="*/ 186777 w 4546587"/>
                <a:gd name="connsiteY1-14" fmla="*/ 0 h 718734"/>
                <a:gd name="connsiteX2-15" fmla="*/ 4518211 w 4546587"/>
                <a:gd name="connsiteY2-16" fmla="*/ 0 h 718734"/>
                <a:gd name="connsiteX3-17" fmla="*/ 4546587 w 4546587"/>
                <a:gd name="connsiteY3-18" fmla="*/ 718734 h 718734"/>
                <a:gd name="connsiteX4-19" fmla="*/ 0 w 4546587"/>
                <a:gd name="connsiteY4-20" fmla="*/ 718734 h 718734"/>
                <a:gd name="connsiteX0-21" fmla="*/ 0 w 4519693"/>
                <a:gd name="connsiteY0-22" fmla="*/ 718734 h 734871"/>
                <a:gd name="connsiteX1-23" fmla="*/ 186777 w 4519693"/>
                <a:gd name="connsiteY1-24" fmla="*/ 0 h 734871"/>
                <a:gd name="connsiteX2-25" fmla="*/ 4518211 w 4519693"/>
                <a:gd name="connsiteY2-26" fmla="*/ 0 h 734871"/>
                <a:gd name="connsiteX3-27" fmla="*/ 4519693 w 4519693"/>
                <a:gd name="connsiteY3-28" fmla="*/ 734871 h 734871"/>
                <a:gd name="connsiteX4-29" fmla="*/ 0 w 4519693"/>
                <a:gd name="connsiteY4-30" fmla="*/ 718734 h 7348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519693" h="734871">
                  <a:moveTo>
                    <a:pt x="0" y="718734"/>
                  </a:moveTo>
                  <a:lnTo>
                    <a:pt x="186777" y="0"/>
                  </a:lnTo>
                  <a:lnTo>
                    <a:pt x="4518211" y="0"/>
                  </a:lnTo>
                  <a:lnTo>
                    <a:pt x="4519693" y="734871"/>
                  </a:lnTo>
                  <a:lnTo>
                    <a:pt x="0" y="718734"/>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Parallelogram 9"/>
            <p:cNvSpPr/>
            <p:nvPr/>
          </p:nvSpPr>
          <p:spPr>
            <a:xfrm>
              <a:off x="7678268" y="5896512"/>
              <a:ext cx="4519693" cy="734871"/>
            </a:xfrm>
            <a:custGeom>
              <a:avLst/>
              <a:gdLst>
                <a:gd name="connsiteX0" fmla="*/ 0 w 5069541"/>
                <a:gd name="connsiteY0" fmla="*/ 718734 h 718734"/>
                <a:gd name="connsiteX1" fmla="*/ 186777 w 5069541"/>
                <a:gd name="connsiteY1" fmla="*/ 0 h 718734"/>
                <a:gd name="connsiteX2" fmla="*/ 5069541 w 5069541"/>
                <a:gd name="connsiteY2" fmla="*/ 0 h 718734"/>
                <a:gd name="connsiteX3" fmla="*/ 4882764 w 5069541"/>
                <a:gd name="connsiteY3" fmla="*/ 718734 h 718734"/>
                <a:gd name="connsiteX4" fmla="*/ 0 w 5069541"/>
                <a:gd name="connsiteY4" fmla="*/ 718734 h 718734"/>
                <a:gd name="connsiteX0-1" fmla="*/ 0 w 4882764"/>
                <a:gd name="connsiteY0-2" fmla="*/ 718734 h 718734"/>
                <a:gd name="connsiteX1-3" fmla="*/ 186777 w 4882764"/>
                <a:gd name="connsiteY1-4" fmla="*/ 0 h 718734"/>
                <a:gd name="connsiteX2-5" fmla="*/ 4518211 w 4882764"/>
                <a:gd name="connsiteY2-6" fmla="*/ 0 h 718734"/>
                <a:gd name="connsiteX3-7" fmla="*/ 4882764 w 4882764"/>
                <a:gd name="connsiteY3-8" fmla="*/ 718734 h 718734"/>
                <a:gd name="connsiteX4-9" fmla="*/ 0 w 4882764"/>
                <a:gd name="connsiteY4-10" fmla="*/ 718734 h 718734"/>
                <a:gd name="connsiteX0-11" fmla="*/ 0 w 4546587"/>
                <a:gd name="connsiteY0-12" fmla="*/ 718734 h 718734"/>
                <a:gd name="connsiteX1-13" fmla="*/ 186777 w 4546587"/>
                <a:gd name="connsiteY1-14" fmla="*/ 0 h 718734"/>
                <a:gd name="connsiteX2-15" fmla="*/ 4518211 w 4546587"/>
                <a:gd name="connsiteY2-16" fmla="*/ 0 h 718734"/>
                <a:gd name="connsiteX3-17" fmla="*/ 4546587 w 4546587"/>
                <a:gd name="connsiteY3-18" fmla="*/ 718734 h 718734"/>
                <a:gd name="connsiteX4-19" fmla="*/ 0 w 4546587"/>
                <a:gd name="connsiteY4-20" fmla="*/ 718734 h 718734"/>
                <a:gd name="connsiteX0-21" fmla="*/ 0 w 4519693"/>
                <a:gd name="connsiteY0-22" fmla="*/ 718734 h 734871"/>
                <a:gd name="connsiteX1-23" fmla="*/ 186777 w 4519693"/>
                <a:gd name="connsiteY1-24" fmla="*/ 0 h 734871"/>
                <a:gd name="connsiteX2-25" fmla="*/ 4518211 w 4519693"/>
                <a:gd name="connsiteY2-26" fmla="*/ 0 h 734871"/>
                <a:gd name="connsiteX3-27" fmla="*/ 4519693 w 4519693"/>
                <a:gd name="connsiteY3-28" fmla="*/ 734871 h 734871"/>
                <a:gd name="connsiteX4-29" fmla="*/ 0 w 4519693"/>
                <a:gd name="connsiteY4-30" fmla="*/ 718734 h 7348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519693" h="734871">
                  <a:moveTo>
                    <a:pt x="0" y="718734"/>
                  </a:moveTo>
                  <a:lnTo>
                    <a:pt x="186777" y="0"/>
                  </a:lnTo>
                  <a:lnTo>
                    <a:pt x="4518211" y="0"/>
                  </a:lnTo>
                  <a:lnTo>
                    <a:pt x="4519693" y="734871"/>
                  </a:lnTo>
                  <a:lnTo>
                    <a:pt x="0" y="718734"/>
                  </a:lnTo>
                  <a:close/>
                </a:path>
              </a:pathLst>
            </a:cu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8083440" y="6111683"/>
              <a:ext cx="3357103" cy="369332"/>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IN" sz="2400" b="0" i="0" u="none" strike="noStrike" kern="1200" cap="none" spc="0" normalizeH="0" baseline="0" noProof="0" dirty="0">
                  <a:ln>
                    <a:noFill/>
                  </a:ln>
                  <a:effectLst/>
                  <a:uLnTx/>
                  <a:uFillTx/>
                  <a:latin typeface="Poppins SemiBold" pitchFamily="2" charset="0"/>
                  <a:ea typeface="+mn-ea"/>
                  <a:cs typeface="Poppins SemiBold" pitchFamily="2" charset="0"/>
                </a:rPr>
                <a:t>PPT No.- </a:t>
              </a:r>
              <a:r>
                <a:rPr kumimoji="0" lang="en-IN" sz="2400" b="1" i="0" u="none" strike="noStrike" kern="1200" cap="none" spc="0" normalizeH="0" baseline="0" noProof="0" dirty="0">
                  <a:ln>
                    <a:noFill/>
                  </a:ln>
                  <a:effectLst/>
                  <a:uLnTx/>
                  <a:uFillTx/>
                  <a:latin typeface="Poppins SemiBold" pitchFamily="2" charset="0"/>
                  <a:cs typeface="Poppins SemiBold" pitchFamily="2" charset="0"/>
                </a:rPr>
                <a:t>03/06</a:t>
              </a:r>
              <a:endParaRPr kumimoji="0" lang="en-IN" sz="2400" b="0" i="0" u="none" strike="noStrike" kern="1200" cap="none" spc="0" normalizeH="0" baseline="0" noProof="0" dirty="0">
                <a:ln>
                  <a:noFill/>
                </a:ln>
                <a:effectLst/>
                <a:uLnTx/>
                <a:uFillTx/>
                <a:latin typeface="Poppins SemiBold" pitchFamily="2" charset="0"/>
                <a:ea typeface="+mn-ea"/>
                <a:cs typeface="Poppins SemiBold" pitchFamily="2" charset="0"/>
              </a:endParaRPr>
            </a:p>
          </p:txBody>
        </p:sp>
      </p:grpSp>
      <p:pic>
        <p:nvPicPr>
          <p:cNvPr id="35" name="Picture 34"/>
          <p:cNvPicPr>
            <a:picLocks noChangeAspect="1"/>
          </p:cNvPicPr>
          <p:nvPr/>
        </p:nvPicPr>
        <p:blipFill rotWithShape="1">
          <a:blip r:embed="rId1">
            <a:extLst>
              <a:ext uri="{28A0092B-C50C-407E-A947-70E740481C1C}">
                <a14:useLocalDpi xmlns:a14="http://schemas.microsoft.com/office/drawing/2010/main" val="0"/>
              </a:ext>
            </a:extLst>
          </a:blip>
          <a:srcRect l="37245" t="41069" b="13890"/>
          <a:stretch>
            <a:fillRect/>
          </a:stretch>
        </p:blipFill>
        <p:spPr>
          <a:xfrm rot="19693255">
            <a:off x="766984" y="410482"/>
            <a:ext cx="2725610" cy="1338470"/>
          </a:xfrm>
          <a:prstGeom prst="rect">
            <a:avLst/>
          </a:prstGeom>
        </p:spPr>
      </p:pic>
      <p:sp>
        <p:nvSpPr>
          <p:cNvPr id="4" name="TextBox 3"/>
          <p:cNvSpPr txBox="1"/>
          <p:nvPr/>
        </p:nvSpPr>
        <p:spPr>
          <a:xfrm>
            <a:off x="609600" y="4360961"/>
            <a:ext cx="7616734" cy="501676"/>
          </a:xfrm>
          <a:prstGeom prst="rect">
            <a:avLst/>
          </a:prstGeom>
          <a:noFill/>
        </p:spPr>
        <p:txBody>
          <a:bodyPr wrap="square" lIns="0" tIns="0" rIns="0" bIns="0" rtlCol="0">
            <a:spAutoFit/>
          </a:bodyPr>
          <a:lstStyle/>
          <a:p>
            <a:pPr>
              <a:lnSpc>
                <a:spcPct val="150000"/>
              </a:lnSpc>
              <a:buClr>
                <a:srgbClr val="FFFFFF"/>
              </a:buClr>
            </a:pPr>
            <a:r>
              <a:rPr lang="en-IN" sz="2400" dirty="0">
                <a:solidFill>
                  <a:srgbClr val="FFC000"/>
                </a:solidFill>
                <a:latin typeface="Poppins Black" pitchFamily="2" charset="0"/>
                <a:cs typeface="Poppins Black" pitchFamily="2" charset="0"/>
              </a:rPr>
              <a:t>Chapter Name </a:t>
            </a:r>
            <a:r>
              <a:rPr lang="en-IN" sz="2400" dirty="0">
                <a:solidFill>
                  <a:schemeClr val="tx1"/>
                </a:solidFill>
                <a:latin typeface="Poppins Black" pitchFamily="2" charset="0"/>
                <a:cs typeface="Poppins Black" pitchFamily="2" charset="0"/>
              </a:rPr>
              <a:t>– </a:t>
            </a:r>
            <a:r>
              <a:rPr lang="en-IN" sz="2400" b="1" dirty="0">
                <a:solidFill>
                  <a:schemeClr val="tx1"/>
                </a:solidFill>
                <a:latin typeface="Poppins SemiBold" pitchFamily="2" charset="0"/>
                <a:cs typeface="Poppins SemiBold" pitchFamily="2" charset="0"/>
              </a:rPr>
              <a:t>Permutation and Combination</a:t>
            </a:r>
            <a:endParaRPr lang="en-IN" sz="2400" dirty="0">
              <a:solidFill>
                <a:schemeClr val="tx1"/>
              </a:solidFill>
              <a:latin typeface="Poppins Black" pitchFamily="2" charset="0"/>
              <a:cs typeface="Poppins Black" pitchFamily="2" charset="0"/>
            </a:endParaRPr>
          </a:p>
        </p:txBody>
      </p:sp>
      <p:sp>
        <p:nvSpPr>
          <p:cNvPr id="6" name="TextBox 5"/>
          <p:cNvSpPr txBox="1"/>
          <p:nvPr/>
        </p:nvSpPr>
        <p:spPr>
          <a:xfrm>
            <a:off x="609600" y="3899296"/>
            <a:ext cx="3726200" cy="369332"/>
          </a:xfrm>
          <a:prstGeom prst="rect">
            <a:avLst/>
          </a:prstGeom>
          <a:noFill/>
        </p:spPr>
        <p:txBody>
          <a:bodyPr wrap="square" lIns="0" tIns="0" rIns="0" bIns="0" rtlCol="0">
            <a:spAutoFit/>
          </a:bodyPr>
          <a:lstStyle/>
          <a:p>
            <a:pPr>
              <a:buClr>
                <a:srgbClr val="FFFFFF"/>
              </a:buClr>
            </a:pPr>
            <a:r>
              <a:rPr lang="en-IN" sz="2400" b="1" dirty="0">
                <a:solidFill>
                  <a:srgbClr val="FFC000"/>
                </a:solidFill>
                <a:latin typeface="Poppins Black" pitchFamily="2" charset="0"/>
                <a:cs typeface="Poppins Black" pitchFamily="2" charset="0"/>
              </a:rPr>
              <a:t>Class</a:t>
            </a:r>
            <a:r>
              <a:rPr lang="en-IN" sz="2400" b="1" dirty="0">
                <a:solidFill>
                  <a:schemeClr val="tx1"/>
                </a:solidFill>
                <a:latin typeface="Poppins SemiBold" pitchFamily="2" charset="0"/>
                <a:cs typeface="Poppins SemiBold" pitchFamily="2" charset="0"/>
              </a:rPr>
              <a:t> - 11</a:t>
            </a:r>
            <a:r>
              <a:rPr lang="en-IN" sz="2400" b="1" baseline="30000" dirty="0">
                <a:solidFill>
                  <a:schemeClr val="tx1"/>
                </a:solidFill>
                <a:latin typeface="Poppins SemiBold" pitchFamily="2" charset="0"/>
                <a:cs typeface="Poppins SemiBold" pitchFamily="2" charset="0"/>
              </a:rPr>
              <a:t>th </a:t>
            </a:r>
            <a:r>
              <a:rPr lang="en-IN" sz="2400" b="1" dirty="0">
                <a:solidFill>
                  <a:schemeClr val="tx1"/>
                </a:solidFill>
                <a:latin typeface="Poppins SemiBold" pitchFamily="2" charset="0"/>
                <a:cs typeface="Poppins SemiBold" pitchFamily="2" charset="0"/>
              </a:rPr>
              <a:t>JEE</a:t>
            </a:r>
            <a:endParaRPr lang="en-IN" sz="2400" b="1" dirty="0">
              <a:solidFill>
                <a:schemeClr val="tx1"/>
              </a:solidFill>
              <a:latin typeface="Poppins SemiBold" pitchFamily="2" charset="0"/>
              <a:cs typeface="Poppins SemiBold"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171700" y="1608609"/>
          <a:ext cx="8124825" cy="2427935"/>
        </p:xfrm>
        <a:graphic>
          <a:graphicData uri="http://schemas.openxmlformats.org/drawingml/2006/table">
            <a:tbl>
              <a:tblPr>
                <a:tableStyleId>{5940675A-B579-460E-94D1-54222C63F5DA}</a:tableStyleId>
              </a:tblPr>
              <a:tblGrid>
                <a:gridCol w="1464209"/>
                <a:gridCol w="6660616"/>
              </a:tblGrid>
              <a:tr h="456436">
                <a:tc>
                  <a:txBody>
                    <a:bodyPr/>
                    <a:lstStyle/>
                    <a:p>
                      <a:pPr marL="0" marR="0" lvl="0" indent="0" algn="ctr" rtl="0">
                        <a:lnSpc>
                          <a:spcPct val="114000"/>
                        </a:lnSpc>
                        <a:spcBef>
                          <a:spcPts val="0"/>
                        </a:spcBef>
                        <a:spcAft>
                          <a:spcPts val="200"/>
                        </a:spcAft>
                        <a:buNone/>
                      </a:pPr>
                      <a:r>
                        <a:rPr lang="en-US" sz="2400" b="1"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Sr. No.</a:t>
                      </a:r>
                      <a:endParaRPr lang="en-US" sz="2400" b="1"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645" marR="68645" marT="34323" marB="34323">
                    <a:solidFill>
                      <a:schemeClr val="accent2">
                        <a:lumMod val="50000"/>
                      </a:schemeClr>
                    </a:solidFill>
                  </a:tcPr>
                </a:tc>
                <a:tc>
                  <a:txBody>
                    <a:bodyPr/>
                    <a:lstStyle/>
                    <a:p>
                      <a:pPr marL="0" marR="0" lvl="0" indent="0" algn="ctr" rtl="0">
                        <a:lnSpc>
                          <a:spcPct val="114000"/>
                        </a:lnSpc>
                        <a:spcBef>
                          <a:spcPts val="0"/>
                        </a:spcBef>
                        <a:spcAft>
                          <a:spcPts val="200"/>
                        </a:spcAft>
                        <a:buNone/>
                      </a:pPr>
                      <a:r>
                        <a:rPr lang="en-US" sz="2400" b="1"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sym typeface="Cambria" panose="02040503050406030204"/>
                        </a:rPr>
                        <a:t>TOPICS</a:t>
                      </a:r>
                      <a:endParaRPr lang="en-US" sz="2400" b="1"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sym typeface="Cambria" panose="02040503050406030204"/>
                      </a:endParaRPr>
                    </a:p>
                  </a:txBody>
                  <a:tcPr marL="68645" marR="68645" marT="34323" marB="34323">
                    <a:solidFill>
                      <a:schemeClr val="accent2">
                        <a:lumMod val="50000"/>
                      </a:schemeClr>
                    </a:solidFill>
                  </a:tcPr>
                </a:tc>
              </a:tr>
              <a:tr h="457200">
                <a:tc>
                  <a:txBody>
                    <a:bodyPr/>
                    <a:lstStyle/>
                    <a:p>
                      <a:pPr marL="0" marR="0" lvl="0" indent="0" algn="ctr" rtl="0">
                        <a:lnSpc>
                          <a:spcPct val="114000"/>
                        </a:lnSpc>
                        <a:spcBef>
                          <a:spcPts val="0"/>
                        </a:spcBef>
                        <a:spcAft>
                          <a:spcPts val="200"/>
                        </a:spcAft>
                        <a:buNone/>
                      </a:pPr>
                      <a:r>
                        <a:rPr lang="en-US" sz="2400" b="0"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1.</a:t>
                      </a:r>
                      <a:endParaRPr lang="en-US" sz="2400" b="0"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645" marR="68645" marT="34323" marB="34323"/>
                </a:tc>
                <a:tc>
                  <a:txBody>
                    <a:bodyPr/>
                    <a:lstStyle/>
                    <a:p>
                      <a:pPr marL="0" marR="0" algn="just">
                        <a:lnSpc>
                          <a:spcPct val="107000"/>
                        </a:lnSpc>
                        <a:spcBef>
                          <a:spcPts val="0"/>
                        </a:spcBef>
                        <a:spcAft>
                          <a:spcPts val="0"/>
                        </a:spcAft>
                      </a:pPr>
                      <a:r>
                        <a:rPr kumimoji="0" lang="en-IN" sz="24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Combination</a:t>
                      </a:r>
                      <a:endParaRPr lang="en-IN" sz="2400" b="0"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sym typeface="Arial" panose="020B0604020202090204"/>
                      </a:endParaRPr>
                    </a:p>
                  </a:txBody>
                  <a:tcPr marL="68580" marR="68580" marT="0" marB="0"/>
                </a:tc>
              </a:tr>
              <a:tr h="457200">
                <a:tc>
                  <a:txBody>
                    <a:bodyPr/>
                    <a:lstStyle/>
                    <a:p>
                      <a:pPr marL="0" marR="0" lvl="0" indent="0" algn="ctr" rtl="0">
                        <a:lnSpc>
                          <a:spcPct val="114000"/>
                        </a:lnSpc>
                        <a:spcBef>
                          <a:spcPts val="0"/>
                        </a:spcBef>
                        <a:spcAft>
                          <a:spcPts val="200"/>
                        </a:spcAft>
                        <a:buNone/>
                      </a:pPr>
                      <a:r>
                        <a:rPr lang="en-US" sz="2400" b="0"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2.</a:t>
                      </a:r>
                      <a:endParaRPr lang="en-US" sz="2400" b="0"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645" marR="68645" marT="34323" marB="34323"/>
                </a:tc>
                <a:tc>
                  <a:txBody>
                    <a:bodyPr/>
                    <a:lstStyle/>
                    <a:p>
                      <a:pPr marL="0" marR="0" algn="just">
                        <a:lnSpc>
                          <a:spcPct val="107000"/>
                        </a:lnSpc>
                        <a:spcBef>
                          <a:spcPts val="0"/>
                        </a:spcBef>
                        <a:spcAft>
                          <a:spcPts val="0"/>
                        </a:spcAft>
                      </a:pPr>
                      <a:r>
                        <a:rPr kumimoji="0" lang="en-IN" sz="24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Conditional Combination</a:t>
                      </a:r>
                      <a:endParaRPr lang="en-IN" sz="2400" b="0"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sym typeface="Arial" panose="020B0604020202090204"/>
                      </a:endParaRPr>
                    </a:p>
                  </a:txBody>
                  <a:tcPr marL="68580" marR="68580" marT="0" marB="0"/>
                </a:tc>
              </a:tr>
              <a:tr h="457200">
                <a:tc>
                  <a:txBody>
                    <a:bodyPr/>
                    <a:lstStyle/>
                    <a:p>
                      <a:pPr marL="0" marR="0" lvl="0" indent="0" algn="ctr" rtl="0">
                        <a:lnSpc>
                          <a:spcPct val="114000"/>
                        </a:lnSpc>
                        <a:spcBef>
                          <a:spcPts val="0"/>
                        </a:spcBef>
                        <a:spcAft>
                          <a:spcPts val="200"/>
                        </a:spcAft>
                        <a:buNone/>
                      </a:pPr>
                      <a:r>
                        <a:rPr lang="en-US" sz="2400" b="0"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3.</a:t>
                      </a:r>
                      <a:endParaRPr lang="en-US" sz="2400" b="0"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645" marR="68645" marT="34323" marB="34323"/>
                </a:tc>
                <a:tc>
                  <a:txBody>
                    <a:bodyPr/>
                    <a:lstStyle/>
                    <a:p>
                      <a:pPr marL="0" marR="0" algn="just">
                        <a:lnSpc>
                          <a:spcPct val="107000"/>
                        </a:lnSpc>
                        <a:spcBef>
                          <a:spcPts val="0"/>
                        </a:spcBef>
                        <a:spcAft>
                          <a:spcPts val="0"/>
                        </a:spcAft>
                      </a:pPr>
                      <a:r>
                        <a:rPr kumimoji="0" lang="en-US" sz="24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Notable Points</a:t>
                      </a:r>
                      <a:endParaRPr lang="en-IN" sz="2400" b="0"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sym typeface="Arial" panose="020B0604020202090204"/>
                      </a:endParaRPr>
                    </a:p>
                  </a:txBody>
                  <a:tcPr marL="68580" marR="68580" marT="0" marB="0"/>
                </a:tc>
              </a:tr>
              <a:tr h="457200">
                <a:tc>
                  <a:txBody>
                    <a:bodyPr/>
                    <a:lstStyle/>
                    <a:p>
                      <a:pPr marL="0" marR="0" lvl="0" indent="0" algn="ctr" rtl="0">
                        <a:lnSpc>
                          <a:spcPct val="114000"/>
                        </a:lnSpc>
                        <a:spcBef>
                          <a:spcPts val="0"/>
                        </a:spcBef>
                        <a:spcAft>
                          <a:spcPts val="200"/>
                        </a:spcAft>
                        <a:buNone/>
                      </a:pPr>
                      <a:r>
                        <a:rPr lang="en-US" sz="2400" b="0"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4.</a:t>
                      </a:r>
                      <a:endParaRPr lang="en-US" sz="2400" b="0"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645" marR="68645" marT="34323" marB="34323"/>
                </a:tc>
                <a:tc>
                  <a:txBody>
                    <a:bodyPr/>
                    <a:lstStyle/>
                    <a:p>
                      <a:pPr marL="0" marR="0" algn="just">
                        <a:lnSpc>
                          <a:spcPct val="107000"/>
                        </a:lnSpc>
                        <a:spcBef>
                          <a:spcPts val="0"/>
                        </a:spcBef>
                        <a:spcAft>
                          <a:spcPts val="0"/>
                        </a:spcAft>
                      </a:pPr>
                      <a:r>
                        <a:rPr kumimoji="0" lang="en-IN" sz="24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Previous Year Questions</a:t>
                      </a:r>
                      <a:endParaRPr lang="en-IN" sz="2400" b="0" i="0" u="none" strike="noStrike" cap="none" baseline="0" dirty="0">
                        <a:solidFill>
                          <a:schemeClr val="tx1"/>
                        </a:solidFill>
                        <a:latin typeface="Calibri" panose="020F0502020204030204" pitchFamily="34" charset="0"/>
                        <a:ea typeface="Calibri" panose="020F0502020204030204" pitchFamily="34" charset="0"/>
                        <a:cs typeface="Calibri" panose="020F0502020204030204" pitchFamily="34" charset="0"/>
                        <a:sym typeface="Arial" panose="020B0604020202090204"/>
                      </a:endParaRPr>
                    </a:p>
                  </a:txBody>
                  <a:tcPr marL="68580" marR="68580" marT="0" marB="0"/>
                </a:tc>
              </a:tr>
            </a:tbl>
          </a:graphicData>
        </a:graphic>
      </p:graphicFrame>
      <p:grpSp>
        <p:nvGrpSpPr>
          <p:cNvPr id="14" name="Group 13"/>
          <p:cNvGrpSpPr/>
          <p:nvPr/>
        </p:nvGrpSpPr>
        <p:grpSpPr>
          <a:xfrm>
            <a:off x="309282" y="457200"/>
            <a:ext cx="4290149" cy="745588"/>
            <a:chOff x="712694" y="1882588"/>
            <a:chExt cx="3274597" cy="745588"/>
          </a:xfrm>
        </p:grpSpPr>
        <p:sp>
          <p:nvSpPr>
            <p:cNvPr id="15" name="Rectangle: Rounded Corners 14"/>
            <p:cNvSpPr/>
            <p:nvPr/>
          </p:nvSpPr>
          <p:spPr>
            <a:xfrm>
              <a:off x="712694" y="1882588"/>
              <a:ext cx="3274597"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TextBox 15"/>
            <p:cNvSpPr txBox="1"/>
            <p:nvPr/>
          </p:nvSpPr>
          <p:spPr>
            <a:xfrm>
              <a:off x="1796008" y="1962993"/>
              <a:ext cx="2016797" cy="584775"/>
            </a:xfrm>
            <a:prstGeom prst="rect">
              <a:avLst/>
            </a:prstGeom>
            <a:noFill/>
          </p:spPr>
          <p:txBody>
            <a:bodyPr wrap="square" rtlCol="0">
              <a:spAutoFit/>
            </a:bodyPr>
            <a:lstStyle/>
            <a:p>
              <a:r>
                <a:rPr lang="en-US" sz="3200" b="1" dirty="0">
                  <a:latin typeface="Calibri" panose="020F0502020204030204" pitchFamily="34" charset="0"/>
                </a:rPr>
                <a:t>PPT CONTENT</a:t>
              </a:r>
              <a:endParaRPr lang="en-US" sz="3200" b="1" dirty="0">
                <a:latin typeface="Calibri" panose="020F0502020204030204" pitchFamily="34" charset="0"/>
              </a:endParaRPr>
            </a:p>
          </p:txBody>
        </p:sp>
      </p:grpSp>
      <p:grpSp>
        <p:nvGrpSpPr>
          <p:cNvPr id="17" name="Group 16"/>
          <p:cNvGrpSpPr/>
          <p:nvPr/>
        </p:nvGrpSpPr>
        <p:grpSpPr>
          <a:xfrm>
            <a:off x="599014" y="265216"/>
            <a:ext cx="1129551" cy="1129551"/>
            <a:chOff x="599014" y="273838"/>
            <a:chExt cx="1129551" cy="1129551"/>
          </a:xfrm>
        </p:grpSpPr>
        <p:sp>
          <p:nvSpPr>
            <p:cNvPr id="18" name="Oval 17"/>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9" name="Picture 18"/>
            <p:cNvPicPr>
              <a:picLocks noChangeAspect="1"/>
            </p:cNvPicPr>
            <p:nvPr/>
          </p:nvPicPr>
          <p:blipFill rotWithShape="1">
            <a:blip r:embed="rId1">
              <a:extLst>
                <a:ext uri="{28A0092B-C50C-407E-A947-70E740481C1C}">
                  <a14:useLocalDpi xmlns:a14="http://schemas.microsoft.com/office/drawing/2010/main" val="0"/>
                </a:ext>
              </a:extLst>
            </a:blip>
            <a:srcRect l="64999" t="4204" r="10457" b="66197"/>
            <a:stretch>
              <a:fillRect/>
            </a:stretch>
          </p:blipFill>
          <p:spPr>
            <a:xfrm>
              <a:off x="631122" y="325634"/>
              <a:ext cx="1048402" cy="1034423"/>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43" name="Google Shape;117;p15"/>
          <p:cNvSpPr txBox="1"/>
          <p:nvPr/>
        </p:nvSpPr>
        <p:spPr>
          <a:xfrm>
            <a:off x="621754" y="1149766"/>
            <a:ext cx="10827296" cy="1107996"/>
          </a:xfrm>
          <a:prstGeom prst="rect">
            <a:avLst/>
          </a:prstGeom>
          <a:noFill/>
          <a:ln>
            <a:noFill/>
          </a:ln>
        </p:spPr>
        <p:txBody>
          <a:bodyPr spcFirstLastPara="1" wrap="square" lIns="0" tIns="0" rIns="0" bIns="0" anchor="t" anchorCtr="0">
            <a:spAutoFit/>
          </a:bodyPr>
          <a:lstStyle/>
          <a:p>
            <a:pPr algn="just"/>
            <a:r>
              <a:rPr lang="en-IN" sz="2400" dirty="0">
                <a:solidFill>
                  <a:srgbClr val="FFC000"/>
                </a:solidFill>
                <a:latin typeface="Poppins Medium" pitchFamily="2" charset="0"/>
                <a:ea typeface="Calibri" panose="020F0502020204030204" pitchFamily="34" charset="0"/>
                <a:cs typeface="Poppins Medium" pitchFamily="2" charset="0"/>
              </a:rPr>
              <a:t>Words are created by rearranging letters of the word </a:t>
            </a:r>
            <a:r>
              <a:rPr lang="en-IN" sz="2400" dirty="0" smtClean="0">
                <a:solidFill>
                  <a:srgbClr val="FFC000"/>
                </a:solidFill>
                <a:latin typeface="Poppins Medium" pitchFamily="2" charset="0"/>
                <a:ea typeface="Calibri" panose="020F0502020204030204" pitchFamily="34" charset="0"/>
                <a:cs typeface="Poppins Medium" pitchFamily="2" charset="0"/>
              </a:rPr>
              <a:t>“SUCCESS” </a:t>
            </a:r>
            <a:r>
              <a:rPr lang="en-IN" sz="2400" dirty="0">
                <a:solidFill>
                  <a:srgbClr val="FFC000"/>
                </a:solidFill>
                <a:latin typeface="Poppins Medium" pitchFamily="2" charset="0"/>
                <a:ea typeface="Calibri" panose="020F0502020204030204" pitchFamily="34" charset="0"/>
                <a:cs typeface="Poppins Medium" pitchFamily="2" charset="0"/>
              </a:rPr>
              <a:t>and arranged alphabetically. Then what is the position of the word SUCCESS?</a:t>
            </a:r>
            <a:endParaRPr lang="hi-IN" sz="2400" dirty="0">
              <a:solidFill>
                <a:srgbClr val="FFC000"/>
              </a:solidFill>
              <a:latin typeface="Poppins Medium" pitchFamily="2" charset="0"/>
              <a:ea typeface="Calibri" panose="020F0502020204030204" pitchFamily="34" charset="0"/>
              <a:cs typeface="Poppins Medium" pitchFamily="2"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11" name="TextBox 10"/>
          <p:cNvSpPr txBox="1"/>
          <p:nvPr/>
        </p:nvSpPr>
        <p:spPr>
          <a:xfrm>
            <a:off x="1536155" y="2884384"/>
            <a:ext cx="4572000" cy="2823850"/>
          </a:xfrm>
          <a:prstGeom prst="rect">
            <a:avLst/>
          </a:prstGeom>
          <a:noFill/>
        </p:spPr>
        <p:txBody>
          <a:bodyPr wrap="square" lIns="0" tIns="0" rIns="0" bIns="0" rtlCol="0">
            <a:spAutoFit/>
          </a:bodyPr>
          <a:lstStyle/>
          <a:p>
            <a:pPr marL="0" marR="0" lvl="0" indent="0" algn="l" rtl="0">
              <a:spcBef>
                <a:spcPts val="0"/>
              </a:spcBef>
              <a:spcAft>
                <a:spcPts val="3500"/>
              </a:spcAft>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2!3!4!</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l" rtl="0">
              <a:spcBef>
                <a:spcPts val="0"/>
              </a:spcBef>
              <a:spcAft>
                <a:spcPts val="3500"/>
              </a:spcAft>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(3!)</a:t>
            </a:r>
            <a:r>
              <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3</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.(4!)</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l" rtl="0">
              <a:spcBef>
                <a:spcPts val="0"/>
              </a:spcBef>
              <a:spcAft>
                <a:spcPts val="3500"/>
              </a:spcAft>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(3!)</a:t>
            </a:r>
            <a:r>
              <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2</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.(4!)</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l" rtl="0">
              <a:spcBef>
                <a:spcPts val="0"/>
              </a:spcBef>
              <a:spcAft>
                <a:spcPts val="3500"/>
              </a:spcAft>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3!(4!)</a:t>
            </a:r>
            <a:r>
              <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3</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panose="020F0502020204030204"/>
            </a:endParaRPr>
          </a:p>
        </p:txBody>
      </p:sp>
      <p:grpSp>
        <p:nvGrpSpPr>
          <p:cNvPr id="21" name="Group 20"/>
          <p:cNvGrpSpPr/>
          <p:nvPr/>
        </p:nvGrpSpPr>
        <p:grpSpPr>
          <a:xfrm>
            <a:off x="621754" y="2866843"/>
            <a:ext cx="604955" cy="565671"/>
            <a:chOff x="3055651" y="1822568"/>
            <a:chExt cx="696055" cy="650855"/>
          </a:xfrm>
        </p:grpSpPr>
        <p:sp>
          <p:nvSpPr>
            <p:cNvPr id="23" name="Rectangle: Rounded Corners 22"/>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A</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28" name="Group 27"/>
          <p:cNvGrpSpPr/>
          <p:nvPr/>
        </p:nvGrpSpPr>
        <p:grpSpPr>
          <a:xfrm>
            <a:off x="621754" y="3639047"/>
            <a:ext cx="604955" cy="565671"/>
            <a:chOff x="3055651" y="1822568"/>
            <a:chExt cx="696055" cy="650855"/>
          </a:xfrm>
        </p:grpSpPr>
        <p:sp>
          <p:nvSpPr>
            <p:cNvPr id="30" name="Rectangle: Rounded Corners 29"/>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B</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3" name="Group 32"/>
          <p:cNvGrpSpPr/>
          <p:nvPr/>
        </p:nvGrpSpPr>
        <p:grpSpPr>
          <a:xfrm>
            <a:off x="621754" y="4411251"/>
            <a:ext cx="604955" cy="565671"/>
            <a:chOff x="3055651" y="1822568"/>
            <a:chExt cx="696055" cy="650855"/>
          </a:xfrm>
        </p:grpSpPr>
        <p:sp>
          <p:nvSpPr>
            <p:cNvPr id="34" name="Rectangle: Rounded Corners 33"/>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C</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7" name="Group 36"/>
          <p:cNvGrpSpPr/>
          <p:nvPr/>
        </p:nvGrpSpPr>
        <p:grpSpPr>
          <a:xfrm>
            <a:off x="621754" y="5183455"/>
            <a:ext cx="604955" cy="565671"/>
            <a:chOff x="3055651" y="1822568"/>
            <a:chExt cx="696055" cy="650855"/>
          </a:xfrm>
        </p:grpSpPr>
        <p:sp>
          <p:nvSpPr>
            <p:cNvPr id="38" name="Rectangle: Rounded Corners 37"/>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D</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pic>
        <p:nvPicPr>
          <p:cNvPr id="42" name="Picture 41"/>
          <p:cNvPicPr>
            <a:picLocks noChangeAspect="1"/>
          </p:cNvPicPr>
          <p:nvPr/>
        </p:nvPicPr>
        <p:blipFill rotWithShape="1">
          <a:blip r:embed="rId1">
            <a:extLst>
              <a:ext uri="{28A0092B-C50C-407E-A947-70E740481C1C}">
                <a14:useLocalDpi xmlns:a14="http://schemas.microsoft.com/office/drawing/2010/main" val="0"/>
              </a:ext>
            </a:extLst>
          </a:blip>
          <a:srcRect l="37245" t="41069" r="43738" b="13890"/>
          <a:stretch>
            <a:fillRect/>
          </a:stretch>
        </p:blipFill>
        <p:spPr>
          <a:xfrm rot="20839986">
            <a:off x="93802" y="-264007"/>
            <a:ext cx="825962" cy="1338470"/>
          </a:xfrm>
          <a:prstGeom prst="rect">
            <a:avLst/>
          </a:prstGeom>
        </p:spPr>
      </p:pic>
      <p:sp>
        <p:nvSpPr>
          <p:cNvPr id="43" name="Google Shape;117;p15"/>
          <p:cNvSpPr txBox="1"/>
          <p:nvPr/>
        </p:nvSpPr>
        <p:spPr>
          <a:xfrm>
            <a:off x="621754" y="1149766"/>
            <a:ext cx="10827296" cy="1628138"/>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Two families with three members each and one family with four members are to be seated in a row. How many ways can they be seated so that the same family members are not separated?</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rPr>
              <a:t>[JEE Mains 2020]</a:t>
            </a:r>
            <a:endPar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p:cNvGrpSpPr/>
          <p:nvPr/>
        </p:nvGrpSpPr>
        <p:grpSpPr>
          <a:xfrm>
            <a:off x="309285" y="457200"/>
            <a:ext cx="4362471" cy="745588"/>
            <a:chOff x="712696" y="1882588"/>
            <a:chExt cx="2507882" cy="745588"/>
          </a:xfrm>
        </p:grpSpPr>
        <p:sp>
          <p:nvSpPr>
            <p:cNvPr id="3" name="Rectangle: Rounded Corners 2"/>
            <p:cNvSpPr/>
            <p:nvPr/>
          </p:nvSpPr>
          <p:spPr>
            <a:xfrm>
              <a:off x="712696" y="1882588"/>
              <a:ext cx="2507882"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p:cNvSpPr txBox="1"/>
            <p:nvPr/>
          </p:nvSpPr>
          <p:spPr>
            <a:xfrm>
              <a:off x="1613966" y="1962993"/>
              <a:ext cx="1415460" cy="584775"/>
            </a:xfrm>
            <a:prstGeom prst="rect">
              <a:avLst/>
            </a:prstGeom>
            <a:noFill/>
          </p:spPr>
          <p:txBody>
            <a:bodyPr wrap="square" rtlCol="0">
              <a:spAutoFit/>
            </a:bodyPr>
            <a:lstStyle/>
            <a:p>
              <a:r>
                <a:rPr lang="en-IN" sz="3200" b="1" dirty="0">
                  <a:latin typeface="Calibri" panose="020F0502020204030204" pitchFamily="34" charset="0"/>
                  <a:ea typeface="Calibri" panose="020F0502020204030204" pitchFamily="34" charset="0"/>
                  <a:cs typeface="Calibri" panose="020F0502020204030204" pitchFamily="34" charset="0"/>
                </a:rPr>
                <a:t>Combination</a:t>
              </a:r>
              <a:endParaRPr lang="en-IN" sz="3200" b="1"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5" name="Group 4"/>
          <p:cNvGrpSpPr/>
          <p:nvPr/>
        </p:nvGrpSpPr>
        <p:grpSpPr>
          <a:xfrm>
            <a:off x="599014" y="265216"/>
            <a:ext cx="1129551" cy="1129551"/>
            <a:chOff x="599014" y="273838"/>
            <a:chExt cx="1129551" cy="1129551"/>
          </a:xfrm>
        </p:grpSpPr>
        <p:sp>
          <p:nvSpPr>
            <p:cNvPr id="6" name="Oval 5"/>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p:cNvPicPr>
              <a:picLocks noChangeAspect="1"/>
            </p:cNvPicPr>
            <p:nvPr/>
          </p:nvPicPr>
          <p:blipFill rotWithShape="1">
            <a:blip r:embed="rId1">
              <a:extLst>
                <a:ext uri="{28A0092B-C50C-407E-A947-70E740481C1C}">
                  <a14:useLocalDpi xmlns:a14="http://schemas.microsoft.com/office/drawing/2010/main" val="0"/>
                </a:ext>
              </a:extLst>
            </a:blip>
            <a:srcRect l="64999" t="4204" r="10457" b="66197"/>
            <a:stretch>
              <a:fillRect/>
            </a:stretch>
          </p:blipFill>
          <p:spPr>
            <a:xfrm>
              <a:off x="631122" y="325634"/>
              <a:ext cx="1048402" cy="1034423"/>
            </a:xfrm>
            <a:prstGeom prst="rect">
              <a:avLst/>
            </a:prstGeom>
          </p:spPr>
        </p:pic>
      </p:grpSp>
      <p:sp>
        <p:nvSpPr>
          <p:cNvPr id="43" name="TextBox 42"/>
          <p:cNvSpPr txBox="1"/>
          <p:nvPr/>
        </p:nvSpPr>
        <p:spPr>
          <a:xfrm>
            <a:off x="614362" y="1605474"/>
            <a:ext cx="10834687" cy="738664"/>
          </a:xfrm>
          <a:prstGeom prst="rect">
            <a:avLst/>
          </a:prstGeom>
          <a:noFill/>
        </p:spPr>
        <p:txBody>
          <a:bodyPr wrap="square" lIns="0" tIns="0" rIns="0" bIns="0" rtlCol="0">
            <a:spAutoFit/>
          </a:bodyPr>
          <a:lstStyle/>
          <a:p>
            <a:pPr algn="just"/>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Number of ways of combination (selection) of </a:t>
            </a:r>
            <a:r>
              <a:rPr lang="en-IN"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‘r’  </a:t>
            </a:r>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different objects out of </a:t>
            </a:r>
            <a:r>
              <a:rPr lang="en-IN"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‘n’ </a:t>
            </a:r>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different objects-</a:t>
            </a:r>
            <a:endPar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7" name="Object 6"/>
          <p:cNvGraphicFramePr>
            <a:graphicFrameLocks noChangeAspect="1"/>
          </p:cNvGraphicFramePr>
          <p:nvPr/>
        </p:nvGraphicFramePr>
        <p:xfrm>
          <a:off x="3352060" y="2265357"/>
          <a:ext cx="2000250" cy="982662"/>
        </p:xfrm>
        <a:graphic>
          <a:graphicData uri="http://schemas.openxmlformats.org/presentationml/2006/ole">
            <mc:AlternateContent xmlns:mc="http://schemas.openxmlformats.org/markup-compatibility/2006">
              <mc:Choice xmlns:v="urn:schemas-microsoft-com:vml" Requires="v">
                <p:oleObj spid="_x0000_s1030" name="Equation" r:id="rId2" imgW="19812000" imgH="9753600" progId="Equation.DSMT4">
                  <p:embed/>
                </p:oleObj>
              </mc:Choice>
              <mc:Fallback>
                <p:oleObj name="Equation" r:id="rId2" imgW="19812000" imgH="9753600" progId="Equation.DSMT4">
                  <p:embed/>
                  <p:pic>
                    <p:nvPicPr>
                      <p:cNvPr id="0" name="Object 1"/>
                      <p:cNvPicPr/>
                      <p:nvPr/>
                    </p:nvPicPr>
                    <p:blipFill>
                      <a:blip r:embed="rId3"/>
                      <a:stretch>
                        <a:fillRect/>
                      </a:stretch>
                    </p:blipFill>
                    <p:spPr>
                      <a:xfrm>
                        <a:off x="3352060" y="2265357"/>
                        <a:ext cx="2000250" cy="982662"/>
                      </a:xfrm>
                      <a:prstGeom prst="rect">
                        <a:avLst/>
                      </a:prstGeom>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43" name="Google Shape;117;p15"/>
          <p:cNvSpPr txBox="1"/>
          <p:nvPr/>
        </p:nvSpPr>
        <p:spPr>
          <a:xfrm>
            <a:off x="621754" y="1149766"/>
            <a:ext cx="10827296" cy="369332"/>
          </a:xfrm>
          <a:prstGeom prst="rect">
            <a:avLst/>
          </a:prstGeom>
          <a:noFill/>
          <a:ln>
            <a:noFill/>
          </a:ln>
        </p:spPr>
        <p:txBody>
          <a:bodyPr spcFirstLastPara="1" wrap="square" lIns="0" tIns="0" rIns="0" bIns="0" anchor="t" anchorCtr="0">
            <a:spAutoFit/>
          </a:bodyPr>
          <a:lstStyle/>
          <a:p>
            <a:pPr algn="just"/>
            <a:r>
              <a:rPr lang="en-IN" sz="2400" dirty="0">
                <a:solidFill>
                  <a:srgbClr val="FFC000"/>
                </a:solidFill>
                <a:latin typeface="Poppins Medium" pitchFamily="2" charset="0"/>
                <a:cs typeface="Poppins Medium" pitchFamily="2" charset="0"/>
              </a:rPr>
              <a:t>Find number of ways of selecting 3 objects out of 5 different objects.</a:t>
            </a:r>
            <a:endParaRPr lang="hi-IN" sz="2000" dirty="0">
              <a:solidFill>
                <a:srgbClr val="FFC000"/>
              </a:solidFill>
              <a:latin typeface="Poppins Medium" pitchFamily="2" charset="0"/>
              <a:cs typeface="Poppins Medium"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p:cNvGrpSpPr/>
          <p:nvPr/>
        </p:nvGrpSpPr>
        <p:grpSpPr>
          <a:xfrm>
            <a:off x="309283" y="457200"/>
            <a:ext cx="7172172" cy="745588"/>
            <a:chOff x="712695" y="1882588"/>
            <a:chExt cx="3682568" cy="745588"/>
          </a:xfrm>
        </p:grpSpPr>
        <p:sp>
          <p:nvSpPr>
            <p:cNvPr id="3" name="Rectangle: Rounded Corners 2"/>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p:cNvSpPr txBox="1"/>
            <p:nvPr/>
          </p:nvSpPr>
          <p:spPr>
            <a:xfrm>
              <a:off x="1547065" y="1962993"/>
              <a:ext cx="2804392" cy="584775"/>
            </a:xfrm>
            <a:prstGeom prst="rect">
              <a:avLst/>
            </a:prstGeom>
            <a:noFill/>
          </p:spPr>
          <p:txBody>
            <a:bodyPr wrap="square" rtlCol="0">
              <a:spAutoFit/>
            </a:bodyPr>
            <a:lstStyle/>
            <a:p>
              <a:r>
                <a:rPr lang="en-IN" sz="3200" b="1" dirty="0">
                  <a:latin typeface="Calibri" panose="020F0502020204030204" pitchFamily="34" charset="0"/>
                  <a:ea typeface="Calibri" panose="020F0502020204030204" pitchFamily="34" charset="0"/>
                  <a:cs typeface="Calibri" panose="020F0502020204030204" pitchFamily="34" charset="0"/>
                </a:rPr>
                <a:t>Relationship between </a:t>
              </a:r>
              <a:r>
                <a:rPr lang="en-IN" sz="3200" b="1" baseline="30000" dirty="0">
                  <a:latin typeface="Calibri" panose="020F0502020204030204" pitchFamily="34" charset="0"/>
                  <a:ea typeface="Calibri" panose="020F0502020204030204" pitchFamily="34" charset="0"/>
                  <a:cs typeface="Calibri" panose="020F0502020204030204" pitchFamily="34" charset="0"/>
                </a:rPr>
                <a:t>n</a:t>
              </a:r>
              <a:r>
                <a:rPr lang="en-IN" sz="3200" b="1" dirty="0">
                  <a:latin typeface="Calibri" panose="020F0502020204030204" pitchFamily="34" charset="0"/>
                  <a:ea typeface="Calibri" panose="020F0502020204030204" pitchFamily="34" charset="0"/>
                  <a:cs typeface="Calibri" panose="020F0502020204030204" pitchFamily="34" charset="0"/>
                </a:rPr>
                <a:t>P</a:t>
              </a:r>
              <a:r>
                <a:rPr lang="en-IN" sz="3200" b="1" baseline="-25000" dirty="0">
                  <a:latin typeface="Calibri" panose="020F0502020204030204" pitchFamily="34" charset="0"/>
                  <a:ea typeface="Calibri" panose="020F0502020204030204" pitchFamily="34" charset="0"/>
                  <a:cs typeface="Calibri" panose="020F0502020204030204" pitchFamily="34" charset="0"/>
                </a:rPr>
                <a:t>r</a:t>
              </a:r>
              <a:r>
                <a:rPr lang="en-IN" sz="3200" b="1" dirty="0">
                  <a:latin typeface="Calibri" panose="020F0502020204030204" pitchFamily="34" charset="0"/>
                  <a:ea typeface="Calibri" panose="020F0502020204030204" pitchFamily="34" charset="0"/>
                  <a:cs typeface="Calibri" panose="020F0502020204030204" pitchFamily="34" charset="0"/>
                </a:rPr>
                <a:t> &amp; </a:t>
              </a:r>
              <a:r>
                <a:rPr lang="en-IN" sz="3200" b="1" baseline="30000" dirty="0" err="1">
                  <a:latin typeface="Calibri" panose="020F0502020204030204" pitchFamily="34" charset="0"/>
                  <a:ea typeface="Calibri" panose="020F0502020204030204" pitchFamily="34" charset="0"/>
                  <a:cs typeface="Calibri" panose="020F0502020204030204" pitchFamily="34" charset="0"/>
                </a:rPr>
                <a:t>n</a:t>
              </a:r>
              <a:r>
                <a:rPr lang="en-IN" sz="3200" b="1" dirty="0" err="1">
                  <a:latin typeface="Calibri" panose="020F0502020204030204" pitchFamily="34" charset="0"/>
                  <a:ea typeface="Calibri" panose="020F0502020204030204" pitchFamily="34" charset="0"/>
                  <a:cs typeface="Calibri" panose="020F0502020204030204" pitchFamily="34" charset="0"/>
                </a:rPr>
                <a:t>C</a:t>
              </a:r>
              <a:r>
                <a:rPr lang="en-IN" sz="3200" b="1" baseline="-25000" dirty="0" err="1">
                  <a:latin typeface="Calibri" panose="020F0502020204030204" pitchFamily="34" charset="0"/>
                  <a:ea typeface="Calibri" panose="020F0502020204030204" pitchFamily="34" charset="0"/>
                  <a:cs typeface="Calibri" panose="020F0502020204030204" pitchFamily="34" charset="0"/>
                </a:rPr>
                <a:t>r</a:t>
              </a:r>
              <a:endParaRPr lang="en-IN" sz="3200" b="1" baseline="-250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5" name="Group 4"/>
          <p:cNvGrpSpPr/>
          <p:nvPr/>
        </p:nvGrpSpPr>
        <p:grpSpPr>
          <a:xfrm>
            <a:off x="599014" y="265216"/>
            <a:ext cx="1129551" cy="1129551"/>
            <a:chOff x="599014" y="273838"/>
            <a:chExt cx="1129551" cy="1129551"/>
          </a:xfrm>
        </p:grpSpPr>
        <p:sp>
          <p:nvSpPr>
            <p:cNvPr id="6" name="Oval 5"/>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p:cNvPicPr>
              <a:picLocks noChangeAspect="1"/>
            </p:cNvPicPr>
            <p:nvPr/>
          </p:nvPicPr>
          <p:blipFill rotWithShape="1">
            <a:blip r:embed="rId1">
              <a:extLst>
                <a:ext uri="{28A0092B-C50C-407E-A947-70E740481C1C}">
                  <a14:useLocalDpi xmlns:a14="http://schemas.microsoft.com/office/drawing/2010/main" val="0"/>
                </a:ext>
              </a:extLst>
            </a:blip>
            <a:srcRect l="64999" t="4204" r="10457" b="66197"/>
            <a:stretch>
              <a:fillRect/>
            </a:stretch>
          </p:blipFill>
          <p:spPr>
            <a:xfrm>
              <a:off x="631122" y="325634"/>
              <a:ext cx="1048402" cy="1034423"/>
            </a:xfrm>
            <a:prstGeom prst="rect">
              <a:avLst/>
            </a:prstGeom>
          </p:spPr>
        </p:pic>
      </p:grpSp>
      <p:graphicFrame>
        <p:nvGraphicFramePr>
          <p:cNvPr id="7" name="Object 6"/>
          <p:cNvGraphicFramePr>
            <a:graphicFrameLocks noChangeAspect="1"/>
          </p:cNvGraphicFramePr>
          <p:nvPr/>
        </p:nvGraphicFramePr>
        <p:xfrm>
          <a:off x="3500313" y="1567208"/>
          <a:ext cx="2867891" cy="1028700"/>
        </p:xfrm>
        <a:graphic>
          <a:graphicData uri="http://schemas.openxmlformats.org/presentationml/2006/ole">
            <mc:AlternateContent xmlns:mc="http://schemas.openxmlformats.org/markup-compatibility/2006">
              <mc:Choice xmlns:v="urn:schemas-microsoft-com:vml" Requires="v">
                <p:oleObj spid="_x0000_s2054" name="Equation" r:id="rId2" imgW="28041600" imgH="10058400" progId="Equation.DSMT4">
                  <p:embed/>
                </p:oleObj>
              </mc:Choice>
              <mc:Fallback>
                <p:oleObj name="Equation" r:id="rId2" imgW="28041600" imgH="10058400" progId="Equation.DSMT4">
                  <p:embed/>
                  <p:pic>
                    <p:nvPicPr>
                      <p:cNvPr id="0" name="Object 1"/>
                      <p:cNvPicPr/>
                      <p:nvPr/>
                    </p:nvPicPr>
                    <p:blipFill>
                      <a:blip r:embed="rId3"/>
                      <a:stretch>
                        <a:fillRect/>
                      </a:stretch>
                    </p:blipFill>
                    <p:spPr>
                      <a:xfrm>
                        <a:off x="3500313" y="1567208"/>
                        <a:ext cx="2867891" cy="1028700"/>
                      </a:xfrm>
                      <a:prstGeom prst="rect">
                        <a:avLst/>
                      </a:prstGeom>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11" name="TextBox 10"/>
          <p:cNvSpPr txBox="1"/>
          <p:nvPr/>
        </p:nvSpPr>
        <p:spPr>
          <a:xfrm>
            <a:off x="1524001" y="2342388"/>
            <a:ext cx="4572000" cy="2823850"/>
          </a:xfrm>
          <a:prstGeom prst="rect">
            <a:avLst/>
          </a:prstGeom>
          <a:noFill/>
        </p:spPr>
        <p:txBody>
          <a:bodyPr wrap="square" lIns="0" tIns="0" rIns="0" bIns="0" rtlCol="0">
            <a:spAutoFit/>
          </a:bodyPr>
          <a:lstStyle/>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1</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4</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2</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3</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p:txBody>
      </p:sp>
      <p:grpSp>
        <p:nvGrpSpPr>
          <p:cNvPr id="21" name="Group 20"/>
          <p:cNvGrpSpPr/>
          <p:nvPr/>
        </p:nvGrpSpPr>
        <p:grpSpPr>
          <a:xfrm>
            <a:off x="609600" y="2324847"/>
            <a:ext cx="604955" cy="565671"/>
            <a:chOff x="3055651" y="1822568"/>
            <a:chExt cx="696055" cy="650855"/>
          </a:xfrm>
        </p:grpSpPr>
        <p:sp>
          <p:nvSpPr>
            <p:cNvPr id="23" name="Rectangle: Rounded Corners 22"/>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A</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28" name="Group 27"/>
          <p:cNvGrpSpPr/>
          <p:nvPr/>
        </p:nvGrpSpPr>
        <p:grpSpPr>
          <a:xfrm>
            <a:off x="609600" y="3097051"/>
            <a:ext cx="604955" cy="565671"/>
            <a:chOff x="3055651" y="1822568"/>
            <a:chExt cx="696055" cy="650855"/>
          </a:xfrm>
        </p:grpSpPr>
        <p:sp>
          <p:nvSpPr>
            <p:cNvPr id="30" name="Rectangle: Rounded Corners 29"/>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B</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3" name="Group 32"/>
          <p:cNvGrpSpPr/>
          <p:nvPr/>
        </p:nvGrpSpPr>
        <p:grpSpPr>
          <a:xfrm>
            <a:off x="609600" y="3869255"/>
            <a:ext cx="604955" cy="565671"/>
            <a:chOff x="3055651" y="1822568"/>
            <a:chExt cx="696055" cy="650855"/>
          </a:xfrm>
        </p:grpSpPr>
        <p:sp>
          <p:nvSpPr>
            <p:cNvPr id="34" name="Rectangle: Rounded Corners 33"/>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C</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7" name="Group 36"/>
          <p:cNvGrpSpPr/>
          <p:nvPr/>
        </p:nvGrpSpPr>
        <p:grpSpPr>
          <a:xfrm>
            <a:off x="609600" y="4641459"/>
            <a:ext cx="604955" cy="565671"/>
            <a:chOff x="3055651" y="1822568"/>
            <a:chExt cx="696055" cy="650855"/>
          </a:xfrm>
        </p:grpSpPr>
        <p:sp>
          <p:nvSpPr>
            <p:cNvPr id="38" name="Rectangle: Rounded Corners 37"/>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D</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sp>
        <p:nvSpPr>
          <p:cNvPr id="43" name="Google Shape;117;p15"/>
          <p:cNvSpPr txBox="1"/>
          <p:nvPr/>
        </p:nvSpPr>
        <p:spPr>
          <a:xfrm>
            <a:off x="621754" y="1149766"/>
            <a:ext cx="10827296" cy="778675"/>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If </a:t>
            </a:r>
            <a:r>
              <a:rPr lang="en-IN" sz="2400" baseline="30000" dirty="0">
                <a:solidFill>
                  <a:srgbClr val="FFC000"/>
                </a:solidFill>
                <a:latin typeface="Poppins Medium" pitchFamily="2" charset="0"/>
                <a:cs typeface="Poppins Medium" pitchFamily="2" charset="0"/>
              </a:rPr>
              <a:t>n</a:t>
            </a:r>
            <a:r>
              <a:rPr lang="en-IN" sz="2400" dirty="0">
                <a:solidFill>
                  <a:srgbClr val="FFC000"/>
                </a:solidFill>
                <a:latin typeface="Poppins Medium" pitchFamily="2" charset="0"/>
                <a:cs typeface="Poppins Medium" pitchFamily="2" charset="0"/>
              </a:rPr>
              <a:t>P</a:t>
            </a:r>
            <a:r>
              <a:rPr lang="en-IN" sz="2400" baseline="-25000" dirty="0">
                <a:solidFill>
                  <a:srgbClr val="FFC000"/>
                </a:solidFill>
                <a:latin typeface="Poppins Medium" pitchFamily="2" charset="0"/>
                <a:cs typeface="Poppins Medium" pitchFamily="2" charset="0"/>
              </a:rPr>
              <a:t>r</a:t>
            </a:r>
            <a:r>
              <a:rPr lang="en-IN" sz="2400" dirty="0">
                <a:solidFill>
                  <a:srgbClr val="FFC000"/>
                </a:solidFill>
                <a:latin typeface="Poppins Medium" pitchFamily="2" charset="0"/>
                <a:cs typeface="Poppins Medium" pitchFamily="2" charset="0"/>
              </a:rPr>
              <a:t> = </a:t>
            </a:r>
            <a:r>
              <a:rPr lang="en-IN" sz="2400" baseline="30000" dirty="0">
                <a:solidFill>
                  <a:srgbClr val="FFC000"/>
                </a:solidFill>
                <a:latin typeface="Poppins Medium" pitchFamily="2" charset="0"/>
                <a:cs typeface="Poppins Medium" pitchFamily="2" charset="0"/>
              </a:rPr>
              <a:t>n</a:t>
            </a:r>
            <a:r>
              <a:rPr lang="en-IN" sz="2400" dirty="0">
                <a:solidFill>
                  <a:srgbClr val="FFC000"/>
                </a:solidFill>
                <a:latin typeface="Poppins Medium" pitchFamily="2" charset="0"/>
                <a:cs typeface="Poppins Medium" pitchFamily="2" charset="0"/>
              </a:rPr>
              <a:t>P</a:t>
            </a:r>
            <a:r>
              <a:rPr lang="en-IN" sz="2400" baseline="-25000" dirty="0">
                <a:solidFill>
                  <a:srgbClr val="FFC000"/>
                </a:solidFill>
                <a:latin typeface="Poppins Medium" pitchFamily="2" charset="0"/>
                <a:cs typeface="Poppins Medium" pitchFamily="2" charset="0"/>
              </a:rPr>
              <a:t>r+1</a:t>
            </a:r>
            <a:r>
              <a:rPr lang="en-IN" sz="2400" dirty="0">
                <a:solidFill>
                  <a:srgbClr val="FFC000"/>
                </a:solidFill>
                <a:latin typeface="Poppins Medium" pitchFamily="2" charset="0"/>
                <a:cs typeface="Poppins Medium" pitchFamily="2" charset="0"/>
              </a:rPr>
              <a:t> and </a:t>
            </a:r>
            <a:r>
              <a:rPr lang="en-IN" sz="2400" baseline="30000" dirty="0" err="1">
                <a:solidFill>
                  <a:srgbClr val="FFC000"/>
                </a:solidFill>
                <a:latin typeface="Poppins Medium" pitchFamily="2" charset="0"/>
                <a:cs typeface="Poppins Medium" pitchFamily="2" charset="0"/>
              </a:rPr>
              <a:t>n</a:t>
            </a:r>
            <a:r>
              <a:rPr lang="en-IN" sz="2400" dirty="0" err="1">
                <a:solidFill>
                  <a:srgbClr val="FFC000"/>
                </a:solidFill>
                <a:latin typeface="Poppins Medium" pitchFamily="2" charset="0"/>
                <a:cs typeface="Poppins Medium" pitchFamily="2" charset="0"/>
              </a:rPr>
              <a:t>C</a:t>
            </a:r>
            <a:r>
              <a:rPr lang="en-IN" sz="2400" baseline="-25000" dirty="0" err="1">
                <a:solidFill>
                  <a:srgbClr val="FFC000"/>
                </a:solidFill>
                <a:latin typeface="Poppins Medium" pitchFamily="2" charset="0"/>
                <a:cs typeface="Poppins Medium" pitchFamily="2" charset="0"/>
              </a:rPr>
              <a:t>r</a:t>
            </a:r>
            <a:r>
              <a:rPr lang="en-IN" sz="2400" dirty="0">
                <a:solidFill>
                  <a:srgbClr val="FFC000"/>
                </a:solidFill>
                <a:latin typeface="Poppins Medium" pitchFamily="2" charset="0"/>
                <a:cs typeface="Poppins Medium" pitchFamily="2" charset="0"/>
              </a:rPr>
              <a:t> = </a:t>
            </a:r>
            <a:r>
              <a:rPr lang="en-IN" sz="2400" baseline="30000" dirty="0">
                <a:solidFill>
                  <a:srgbClr val="FFC000"/>
                </a:solidFill>
                <a:latin typeface="Poppins Medium" pitchFamily="2" charset="0"/>
                <a:cs typeface="Poppins Medium" pitchFamily="2" charset="0"/>
              </a:rPr>
              <a:t>n</a:t>
            </a:r>
            <a:r>
              <a:rPr lang="en-IN" sz="2400" dirty="0">
                <a:solidFill>
                  <a:srgbClr val="FFC000"/>
                </a:solidFill>
                <a:latin typeface="Poppins Medium" pitchFamily="2" charset="0"/>
                <a:cs typeface="Poppins Medium" pitchFamily="2" charset="0"/>
              </a:rPr>
              <a:t>C</a:t>
            </a:r>
            <a:r>
              <a:rPr lang="en-IN" sz="2400" baseline="-25000" dirty="0">
                <a:solidFill>
                  <a:srgbClr val="FFC000"/>
                </a:solidFill>
                <a:latin typeface="Poppins Medium" pitchFamily="2" charset="0"/>
                <a:cs typeface="Poppins Medium" pitchFamily="2" charset="0"/>
              </a:rPr>
              <a:t>r</a:t>
            </a:r>
            <a:r>
              <a:rPr lang="en-IN" sz="2400" baseline="-25000" dirty="0">
                <a:solidFill>
                  <a:srgbClr val="FFC000"/>
                </a:solidFill>
                <a:latin typeface="Poppins Medium" pitchFamily="2" charset="0"/>
                <a:cs typeface="Poppins Medium" pitchFamily="2" charset="0"/>
                <a:sym typeface="Symbol" panose="05050102010706020507" pitchFamily="18" charset="2"/>
              </a:rPr>
              <a:t>1’ </a:t>
            </a:r>
            <a:r>
              <a:rPr lang="en-IN" sz="2400" dirty="0">
                <a:solidFill>
                  <a:srgbClr val="FFC000"/>
                </a:solidFill>
                <a:latin typeface="Poppins Medium" pitchFamily="2" charset="0"/>
                <a:cs typeface="Poppins Medium" pitchFamily="2" charset="0"/>
              </a:rPr>
              <a:t>Then the value of r is equal to </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rPr>
              <a:t>[2021]</a:t>
            </a:r>
            <a:endPar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p:cNvGrpSpPr/>
          <p:nvPr/>
        </p:nvGrpSpPr>
        <p:grpSpPr>
          <a:xfrm>
            <a:off x="309283" y="457200"/>
            <a:ext cx="6405841" cy="745588"/>
            <a:chOff x="712695" y="1882588"/>
            <a:chExt cx="3682568" cy="745588"/>
          </a:xfrm>
        </p:grpSpPr>
        <p:sp>
          <p:nvSpPr>
            <p:cNvPr id="3" name="Rectangle: Rounded Corners 2"/>
            <p:cNvSpPr/>
            <p:nvPr/>
          </p:nvSpPr>
          <p:spPr>
            <a:xfrm>
              <a:off x="712695" y="1882588"/>
              <a:ext cx="3682568"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p:cNvSpPr txBox="1"/>
            <p:nvPr/>
          </p:nvSpPr>
          <p:spPr>
            <a:xfrm>
              <a:off x="1633079" y="1962993"/>
              <a:ext cx="2600602" cy="584775"/>
            </a:xfrm>
            <a:prstGeom prst="rect">
              <a:avLst/>
            </a:prstGeom>
            <a:noFill/>
          </p:spPr>
          <p:txBody>
            <a:bodyPr wrap="square" rtlCol="0">
              <a:spAutoFit/>
            </a:bodyPr>
            <a:lstStyle/>
            <a:p>
              <a:r>
                <a:rPr lang="en-IN" sz="3200" b="1" dirty="0">
                  <a:latin typeface="Calibri" panose="020F0502020204030204" pitchFamily="34" charset="0"/>
                  <a:ea typeface="Calibri" panose="020F0502020204030204" pitchFamily="34" charset="0"/>
                  <a:cs typeface="Calibri" panose="020F0502020204030204" pitchFamily="34" charset="0"/>
                </a:rPr>
                <a:t>Conditional Combination</a:t>
              </a:r>
              <a:endParaRPr lang="en-IN" sz="3200" b="1"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5" name="Group 4"/>
          <p:cNvGrpSpPr/>
          <p:nvPr/>
        </p:nvGrpSpPr>
        <p:grpSpPr>
          <a:xfrm>
            <a:off x="599014" y="265216"/>
            <a:ext cx="1129551" cy="1129551"/>
            <a:chOff x="599014" y="273838"/>
            <a:chExt cx="1129551" cy="1129551"/>
          </a:xfrm>
        </p:grpSpPr>
        <p:sp>
          <p:nvSpPr>
            <p:cNvPr id="6" name="Oval 5"/>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p:cNvPicPr>
              <a:picLocks noChangeAspect="1"/>
            </p:cNvPicPr>
            <p:nvPr/>
          </p:nvPicPr>
          <p:blipFill rotWithShape="1">
            <a:blip r:embed="rId1">
              <a:extLst>
                <a:ext uri="{28A0092B-C50C-407E-A947-70E740481C1C}">
                  <a14:useLocalDpi xmlns:a14="http://schemas.microsoft.com/office/drawing/2010/main" val="0"/>
                </a:ext>
              </a:extLst>
            </a:blip>
            <a:srcRect l="64999" t="4204" r="10457" b="66197"/>
            <a:stretch>
              <a:fillRect/>
            </a:stretch>
          </p:blipFill>
          <p:spPr>
            <a:xfrm>
              <a:off x="631122" y="325634"/>
              <a:ext cx="1048402" cy="1034423"/>
            </a:xfrm>
            <a:prstGeom prst="rect">
              <a:avLst/>
            </a:prstGeom>
          </p:spPr>
        </p:pic>
      </p:grpSp>
      <p:sp>
        <p:nvSpPr>
          <p:cNvPr id="43" name="TextBox 42"/>
          <p:cNvSpPr txBox="1"/>
          <p:nvPr/>
        </p:nvSpPr>
        <p:spPr>
          <a:xfrm>
            <a:off x="614362" y="1605474"/>
            <a:ext cx="10834687" cy="1107996"/>
          </a:xfrm>
          <a:prstGeom prst="rect">
            <a:avLst/>
          </a:prstGeom>
          <a:noFill/>
        </p:spPr>
        <p:txBody>
          <a:bodyPr wrap="square" lIns="0" tIns="0" rIns="0" bIns="0" rtlCol="0">
            <a:spAutoFit/>
          </a:bodyPr>
          <a:lstStyle/>
          <a:p>
            <a:pPr algn="just"/>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The Number of ways in which r objects can be selected from n different objects if k particular objects are</a:t>
            </a:r>
            <a:endPar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IN"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i</a:t>
            </a:r>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 Always selected= </a:t>
            </a:r>
            <a:r>
              <a:rPr lang="en-IN"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n-</a:t>
            </a:r>
            <a:r>
              <a:rPr lang="en-IN" sz="2400" baseline="30000" dirty="0" err="1">
                <a:solidFill>
                  <a:schemeClr val="tx1"/>
                </a:solidFill>
                <a:latin typeface="Calibri" panose="020F0502020204030204" pitchFamily="34" charset="0"/>
                <a:ea typeface="Calibri" panose="020F0502020204030204" pitchFamily="34" charset="0"/>
                <a:cs typeface="Calibri" panose="020F0502020204030204" pitchFamily="34" charset="0"/>
              </a:rPr>
              <a:t>k</a:t>
            </a:r>
            <a:r>
              <a:rPr lang="en-IN"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IN" sz="2400" baseline="-25000" dirty="0" err="1">
                <a:solidFill>
                  <a:schemeClr val="tx1"/>
                </a:solidFill>
                <a:latin typeface="Calibri" panose="020F0502020204030204" pitchFamily="34" charset="0"/>
                <a:ea typeface="Calibri" panose="020F0502020204030204" pitchFamily="34" charset="0"/>
                <a:cs typeface="Calibri" panose="020F0502020204030204" pitchFamily="34" charset="0"/>
              </a:rPr>
              <a:t>r</a:t>
            </a:r>
            <a:r>
              <a:rPr lang="en-IN"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-k</a:t>
            </a:r>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         		(ii) Never selected=</a:t>
            </a:r>
            <a:r>
              <a:rPr lang="en-IN"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n-</a:t>
            </a:r>
            <a:r>
              <a:rPr lang="en-IN" sz="2400" baseline="30000" dirty="0" err="1">
                <a:solidFill>
                  <a:schemeClr val="tx1"/>
                </a:solidFill>
                <a:latin typeface="Calibri" panose="020F0502020204030204" pitchFamily="34" charset="0"/>
                <a:ea typeface="Calibri" panose="020F0502020204030204" pitchFamily="34" charset="0"/>
                <a:cs typeface="Calibri" panose="020F0502020204030204" pitchFamily="34" charset="0"/>
              </a:rPr>
              <a:t>k</a:t>
            </a:r>
            <a:r>
              <a:rPr lang="en-IN"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IN" sz="2400" baseline="-25000" dirty="0" err="1">
                <a:solidFill>
                  <a:schemeClr val="tx1"/>
                </a:solidFill>
                <a:latin typeface="Calibri" panose="020F0502020204030204" pitchFamily="34" charset="0"/>
                <a:ea typeface="Calibri" panose="020F0502020204030204" pitchFamily="34" charset="0"/>
                <a:cs typeface="Calibri" panose="020F0502020204030204" pitchFamily="34" charset="0"/>
              </a:rPr>
              <a:t>r</a:t>
            </a:r>
            <a:endParaRPr lang="hi-IN" sz="2000" baseline="-25000" dirty="0">
              <a:solidFill>
                <a:schemeClr val="tx1"/>
              </a:solidFill>
              <a:latin typeface="Calibri" panose="020F0502020204030204" pitchFamily="34" charset="0"/>
              <a:ea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26" name="Google Shape;161;p11"/>
          <p:cNvSpPr txBox="1"/>
          <p:nvPr/>
        </p:nvSpPr>
        <p:spPr>
          <a:xfrm>
            <a:off x="-766323" y="810414"/>
            <a:ext cx="10850036" cy="875111"/>
          </a:xfrm>
          <a:prstGeom prst="rect">
            <a:avLst/>
          </a:prstGeom>
          <a:noFill/>
          <a:ln>
            <a:noFill/>
          </a:ln>
        </p:spPr>
        <p:txBody>
          <a:bodyPr spcFirstLastPara="1" wrap="square" lIns="0" tIns="0" rIns="0" bIns="0" anchor="t" anchorCtr="0">
            <a:spAutoFit/>
          </a:bodyPr>
          <a:lstStyle/>
          <a:p>
            <a:pPr marL="914400" marR="0" lvl="0" indent="-914400" algn="just" rtl="0">
              <a:lnSpc>
                <a:spcPct val="115000"/>
              </a:lnSpc>
              <a:spcBef>
                <a:spcPts val="0"/>
              </a:spcBef>
              <a:spcAft>
                <a:spcPts val="200"/>
              </a:spcAft>
              <a:buNone/>
            </a:pPr>
            <a:r>
              <a:rPr lang="en-US" sz="2400" b="0" i="0" u="none" strike="noStrike" cap="none" dirty="0">
                <a:solidFill>
                  <a:srgbClr val="FFC000"/>
                </a:solidFill>
                <a:latin typeface="Poppins Medium"/>
                <a:ea typeface="Poppins Medium"/>
                <a:cs typeface="Poppins Medium"/>
                <a:sym typeface="Poppins Medium"/>
              </a:rPr>
              <a:t>	10 points in a plane no 3 being collinear except 4 which are in the same line. Find (1) no. of lines; (2) no. of triangles</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26" name="TextBox 25"/>
          <p:cNvSpPr txBox="1"/>
          <p:nvPr/>
        </p:nvSpPr>
        <p:spPr>
          <a:xfrm>
            <a:off x="-535237" y="898198"/>
            <a:ext cx="10930687" cy="461665"/>
          </a:xfrm>
          <a:prstGeom prst="rect">
            <a:avLst/>
          </a:prstGeom>
          <a:noFill/>
        </p:spPr>
        <p:txBody>
          <a:bodyPr wrap="square">
            <a:spAutoFit/>
          </a:bodyPr>
          <a:lstStyle/>
          <a:p>
            <a:r>
              <a:rPr lang="en-US" sz="2400" b="0" i="0" u="none" strike="noStrike" cap="none" dirty="0">
                <a:solidFill>
                  <a:srgbClr val="FFC000"/>
                </a:solidFill>
                <a:latin typeface="Poppins Medium" pitchFamily="2" charset="0"/>
                <a:ea typeface="Poppins Medium"/>
                <a:cs typeface="Poppins Medium" pitchFamily="2" charset="0"/>
                <a:sym typeface="Poppins Medium"/>
              </a:rPr>
              <a:t>	</a:t>
            </a:r>
            <a:r>
              <a:rPr lang="en-US" sz="2400" b="0" i="0" dirty="0">
                <a:solidFill>
                  <a:srgbClr val="FFC000"/>
                </a:solidFill>
                <a:effectLst/>
                <a:latin typeface="Poppins Medium" pitchFamily="2" charset="0"/>
                <a:cs typeface="Poppins Medium" pitchFamily="2" charset="0"/>
              </a:rPr>
              <a:t>Find the number of diagonals in an n-sided polygon</a:t>
            </a:r>
            <a:endParaRPr lang="en-IN" sz="2400" dirty="0">
              <a:solidFill>
                <a:srgbClr val="FFC000"/>
              </a:solidFill>
              <a:latin typeface="Poppins Medium" pitchFamily="2" charset="0"/>
              <a:cs typeface="Poppins Medium" pitchFamily="2"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11" name="TextBox 10"/>
          <p:cNvSpPr txBox="1"/>
          <p:nvPr/>
        </p:nvSpPr>
        <p:spPr>
          <a:xfrm>
            <a:off x="1524001" y="2342388"/>
            <a:ext cx="4572000" cy="2823850"/>
          </a:xfrm>
          <a:prstGeom prst="rect">
            <a:avLst/>
          </a:prstGeom>
          <a:noFill/>
        </p:spPr>
        <p:txBody>
          <a:bodyPr wrap="square" lIns="0" tIns="0" rIns="0" bIns="0" rtlCol="0">
            <a:spAutoFit/>
          </a:bodyPr>
          <a:lstStyle/>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28</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20</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10</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16</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p:txBody>
      </p:sp>
      <p:grpSp>
        <p:nvGrpSpPr>
          <p:cNvPr id="21" name="Group 20"/>
          <p:cNvGrpSpPr/>
          <p:nvPr/>
        </p:nvGrpSpPr>
        <p:grpSpPr>
          <a:xfrm>
            <a:off x="609600" y="2324847"/>
            <a:ext cx="604955" cy="565671"/>
            <a:chOff x="3055651" y="1822568"/>
            <a:chExt cx="696055" cy="650855"/>
          </a:xfrm>
        </p:grpSpPr>
        <p:sp>
          <p:nvSpPr>
            <p:cNvPr id="23" name="Rectangle: Rounded Corners 22"/>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A</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28" name="Group 27"/>
          <p:cNvGrpSpPr/>
          <p:nvPr/>
        </p:nvGrpSpPr>
        <p:grpSpPr>
          <a:xfrm>
            <a:off x="609600" y="3097051"/>
            <a:ext cx="604955" cy="565671"/>
            <a:chOff x="3055651" y="1822568"/>
            <a:chExt cx="696055" cy="650855"/>
          </a:xfrm>
        </p:grpSpPr>
        <p:sp>
          <p:nvSpPr>
            <p:cNvPr id="30" name="Rectangle: Rounded Corners 29"/>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B</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3" name="Group 32"/>
          <p:cNvGrpSpPr/>
          <p:nvPr/>
        </p:nvGrpSpPr>
        <p:grpSpPr>
          <a:xfrm>
            <a:off x="609600" y="3869255"/>
            <a:ext cx="604955" cy="565671"/>
            <a:chOff x="3055651" y="1822568"/>
            <a:chExt cx="696055" cy="650855"/>
          </a:xfrm>
        </p:grpSpPr>
        <p:sp>
          <p:nvSpPr>
            <p:cNvPr id="34" name="Rectangle: Rounded Corners 33"/>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C</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7" name="Group 36"/>
          <p:cNvGrpSpPr/>
          <p:nvPr/>
        </p:nvGrpSpPr>
        <p:grpSpPr>
          <a:xfrm>
            <a:off x="609600" y="4641459"/>
            <a:ext cx="604955" cy="565671"/>
            <a:chOff x="3055651" y="1822568"/>
            <a:chExt cx="696055" cy="650855"/>
          </a:xfrm>
        </p:grpSpPr>
        <p:sp>
          <p:nvSpPr>
            <p:cNvPr id="38" name="Rectangle: Rounded Corners 37"/>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D</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sp>
        <p:nvSpPr>
          <p:cNvPr id="43" name="Google Shape;117;p15"/>
          <p:cNvSpPr txBox="1"/>
          <p:nvPr/>
        </p:nvSpPr>
        <p:spPr>
          <a:xfrm>
            <a:off x="621754" y="1149766"/>
            <a:ext cx="10827296" cy="778675"/>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The number of diagonals in an octagon will be</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rPr>
              <a:t>[Pb. CET 1989, 2000]</a:t>
            </a:r>
            <a:endPar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26" name="Google Shape;173;p12"/>
          <p:cNvSpPr txBox="1"/>
          <p:nvPr/>
        </p:nvSpPr>
        <p:spPr>
          <a:xfrm>
            <a:off x="-403068" y="955496"/>
            <a:ext cx="10850036" cy="1775871"/>
          </a:xfrm>
          <a:prstGeom prst="rect">
            <a:avLst/>
          </a:prstGeom>
          <a:noFill/>
          <a:ln>
            <a:noFill/>
          </a:ln>
        </p:spPr>
        <p:txBody>
          <a:bodyPr spcFirstLastPara="1" wrap="square" lIns="0" tIns="0" rIns="0" bIns="0" anchor="t" anchorCtr="0">
            <a:spAutoFit/>
          </a:bodyPr>
          <a:lstStyle/>
          <a:p>
            <a:pPr marL="914400" marR="0" lvl="0" indent="-914400" algn="just" rtl="0">
              <a:lnSpc>
                <a:spcPct val="115000"/>
              </a:lnSpc>
              <a:spcBef>
                <a:spcPts val="0"/>
              </a:spcBef>
              <a:spcAft>
                <a:spcPts val="0"/>
              </a:spcAft>
              <a:buNone/>
            </a:pPr>
            <a:r>
              <a:rPr lang="en-US" sz="2400" b="0" i="0" u="none" strike="noStrike" cap="none" dirty="0">
                <a:solidFill>
                  <a:srgbClr val="FFC000"/>
                </a:solidFill>
                <a:latin typeface="Poppins Medium"/>
                <a:ea typeface="Poppins Medium"/>
                <a:cs typeface="Poppins Medium"/>
                <a:sym typeface="Poppins Medium"/>
              </a:rPr>
              <a:t>	Consider 6 vertices of a regular Hexagon and its </a:t>
            </a:r>
            <a:r>
              <a:rPr lang="en-US" sz="2400" b="0" i="0" u="none" strike="noStrike" cap="none" dirty="0" err="1">
                <a:solidFill>
                  <a:srgbClr val="FFC000"/>
                </a:solidFill>
                <a:latin typeface="Poppins Medium"/>
                <a:ea typeface="Poppins Medium"/>
                <a:cs typeface="Poppins Medium"/>
                <a:sym typeface="Poppins Medium"/>
              </a:rPr>
              <a:t>centre</a:t>
            </a:r>
            <a:r>
              <a:rPr lang="en-US" sz="2400" b="0" i="0" u="none" strike="noStrike" cap="none" dirty="0">
                <a:solidFill>
                  <a:srgbClr val="FFC000"/>
                </a:solidFill>
                <a:latin typeface="Poppins Medium"/>
                <a:ea typeface="Poppins Medium"/>
                <a:cs typeface="Poppins Medium"/>
                <a:sym typeface="Poppins Medium"/>
              </a:rPr>
              <a:t>. How many</a:t>
            </a:r>
            <a:endParaRPr dirty="0"/>
          </a:p>
          <a:p>
            <a:pPr marL="914400" marR="0" lvl="0" indent="-914400" algn="just" rtl="0">
              <a:lnSpc>
                <a:spcPct val="115000"/>
              </a:lnSpc>
              <a:spcBef>
                <a:spcPts val="200"/>
              </a:spcBef>
              <a:spcAft>
                <a:spcPts val="0"/>
              </a:spcAft>
              <a:buNone/>
            </a:pPr>
            <a:r>
              <a:rPr lang="en-US" sz="2400" b="0" i="0" u="none" strike="noStrike" cap="none" dirty="0">
                <a:solidFill>
                  <a:srgbClr val="FFC000"/>
                </a:solidFill>
                <a:latin typeface="Poppins Medium"/>
                <a:ea typeface="Poppins Medium"/>
                <a:cs typeface="Poppins Medium"/>
                <a:sym typeface="Poppins Medium"/>
              </a:rPr>
              <a:t>	(i)	Straight lines;</a:t>
            </a:r>
            <a:endParaRPr dirty="0"/>
          </a:p>
          <a:p>
            <a:pPr marL="914400" marR="0" lvl="0" indent="-914400" algn="just" rtl="0">
              <a:lnSpc>
                <a:spcPct val="115000"/>
              </a:lnSpc>
              <a:spcBef>
                <a:spcPts val="200"/>
              </a:spcBef>
              <a:spcAft>
                <a:spcPts val="200"/>
              </a:spcAft>
              <a:buNone/>
            </a:pPr>
            <a:r>
              <a:rPr lang="en-US" sz="2400" b="0" i="0" u="none" strike="noStrike" cap="none" dirty="0">
                <a:solidFill>
                  <a:srgbClr val="FFC000"/>
                </a:solidFill>
                <a:latin typeface="Poppins Medium"/>
                <a:ea typeface="Poppins Medium"/>
                <a:cs typeface="Poppins Medium"/>
                <a:sym typeface="Poppins Medium"/>
              </a:rPr>
              <a:t>	(ii)	Triangles can be formed with these 7 points.</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26" name="Google Shape;185;p13"/>
          <p:cNvSpPr txBox="1"/>
          <p:nvPr/>
        </p:nvSpPr>
        <p:spPr>
          <a:xfrm>
            <a:off x="-378016" y="867814"/>
            <a:ext cx="10850036" cy="875111"/>
          </a:xfrm>
          <a:prstGeom prst="rect">
            <a:avLst/>
          </a:prstGeom>
          <a:noFill/>
          <a:ln>
            <a:noFill/>
          </a:ln>
        </p:spPr>
        <p:txBody>
          <a:bodyPr spcFirstLastPara="1" wrap="square" lIns="0" tIns="0" rIns="0" bIns="0" anchor="t" anchorCtr="0">
            <a:spAutoFit/>
          </a:bodyPr>
          <a:lstStyle/>
          <a:p>
            <a:pPr marL="914400" marR="0" lvl="0" indent="-914400" algn="just" rtl="0">
              <a:lnSpc>
                <a:spcPct val="115000"/>
              </a:lnSpc>
              <a:spcBef>
                <a:spcPts val="0"/>
              </a:spcBef>
              <a:spcAft>
                <a:spcPts val="200"/>
              </a:spcAft>
              <a:buNone/>
            </a:pPr>
            <a:r>
              <a:rPr lang="en-US" sz="2400" b="0" i="0" u="none" strike="noStrike" cap="none" dirty="0">
                <a:solidFill>
                  <a:srgbClr val="FFC000"/>
                </a:solidFill>
                <a:latin typeface="Poppins Medium"/>
                <a:ea typeface="Poppins Medium"/>
                <a:cs typeface="Poppins Medium"/>
                <a:sym typeface="Poppins Medium"/>
              </a:rPr>
              <a:t>	6 parallel lines which are cut by another set of 5parallel lines. Number of parallelograms formed by these lines is</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11" name="TextBox 10"/>
          <p:cNvSpPr txBox="1"/>
          <p:nvPr/>
        </p:nvSpPr>
        <p:spPr>
          <a:xfrm>
            <a:off x="1524001" y="2342388"/>
            <a:ext cx="4572000" cy="2823850"/>
          </a:xfrm>
          <a:prstGeom prst="rect">
            <a:avLst/>
          </a:prstGeom>
          <a:noFill/>
        </p:spPr>
        <p:txBody>
          <a:bodyPr wrap="square" lIns="0" tIns="0" rIns="0" bIns="0" rtlCol="0">
            <a:spAutoFit/>
          </a:bodyPr>
          <a:lstStyle/>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4</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6</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8</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.10</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p:txBody>
      </p:sp>
      <p:grpSp>
        <p:nvGrpSpPr>
          <p:cNvPr id="21" name="Group 20"/>
          <p:cNvGrpSpPr/>
          <p:nvPr/>
        </p:nvGrpSpPr>
        <p:grpSpPr>
          <a:xfrm>
            <a:off x="609600" y="2324847"/>
            <a:ext cx="604955" cy="565671"/>
            <a:chOff x="3055651" y="1822568"/>
            <a:chExt cx="696055" cy="650855"/>
          </a:xfrm>
        </p:grpSpPr>
        <p:sp>
          <p:nvSpPr>
            <p:cNvPr id="23" name="Rectangle: Rounded Corners 22"/>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A</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28" name="Group 27"/>
          <p:cNvGrpSpPr/>
          <p:nvPr/>
        </p:nvGrpSpPr>
        <p:grpSpPr>
          <a:xfrm>
            <a:off x="609600" y="3097051"/>
            <a:ext cx="604955" cy="565671"/>
            <a:chOff x="3055651" y="1822568"/>
            <a:chExt cx="696055" cy="650855"/>
          </a:xfrm>
        </p:grpSpPr>
        <p:sp>
          <p:nvSpPr>
            <p:cNvPr id="30" name="Rectangle: Rounded Corners 29"/>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B</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3" name="Group 32"/>
          <p:cNvGrpSpPr/>
          <p:nvPr/>
        </p:nvGrpSpPr>
        <p:grpSpPr>
          <a:xfrm>
            <a:off x="609600" y="3869255"/>
            <a:ext cx="604955" cy="565671"/>
            <a:chOff x="3055651" y="1822568"/>
            <a:chExt cx="696055" cy="650855"/>
          </a:xfrm>
        </p:grpSpPr>
        <p:sp>
          <p:nvSpPr>
            <p:cNvPr id="34" name="Rectangle: Rounded Corners 33"/>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C</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7" name="Group 36"/>
          <p:cNvGrpSpPr/>
          <p:nvPr/>
        </p:nvGrpSpPr>
        <p:grpSpPr>
          <a:xfrm>
            <a:off x="609600" y="4641459"/>
            <a:ext cx="604955" cy="565671"/>
            <a:chOff x="3055651" y="1822568"/>
            <a:chExt cx="696055" cy="650855"/>
          </a:xfrm>
        </p:grpSpPr>
        <p:sp>
          <p:nvSpPr>
            <p:cNvPr id="38" name="Rectangle: Rounded Corners 37"/>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D</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sp>
        <p:nvSpPr>
          <p:cNvPr id="43" name="Google Shape;117;p15"/>
          <p:cNvSpPr txBox="1"/>
          <p:nvPr/>
        </p:nvSpPr>
        <p:spPr>
          <a:xfrm>
            <a:off x="621754" y="1149766"/>
            <a:ext cx="10827296" cy="424732"/>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How many triangles can be formed by joining four points on a circle</a:t>
            </a:r>
            <a:endParaRPr lang="en-US" sz="2400" dirty="0">
              <a:solidFill>
                <a:srgbClr val="FFC000"/>
              </a:solidFill>
              <a:latin typeface="Poppins Medium" pitchFamily="2" charset="0"/>
              <a:ea typeface="Poppins Medium"/>
              <a:cs typeface="Poppins Medium" pitchFamily="2" charset="0"/>
              <a:sym typeface="Poppins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26" name="Google Shape;197;p14"/>
          <p:cNvSpPr txBox="1"/>
          <p:nvPr/>
        </p:nvSpPr>
        <p:spPr>
          <a:xfrm>
            <a:off x="-403068" y="1055705"/>
            <a:ext cx="10850036" cy="875111"/>
          </a:xfrm>
          <a:prstGeom prst="rect">
            <a:avLst/>
          </a:prstGeom>
          <a:noFill/>
          <a:ln>
            <a:noFill/>
          </a:ln>
        </p:spPr>
        <p:txBody>
          <a:bodyPr spcFirstLastPara="1" wrap="square" lIns="0" tIns="0" rIns="0" bIns="0" anchor="t" anchorCtr="0">
            <a:spAutoFit/>
          </a:bodyPr>
          <a:lstStyle/>
          <a:p>
            <a:pPr marL="914400" marR="0" lvl="0" indent="-914400" algn="just" rtl="0">
              <a:lnSpc>
                <a:spcPct val="115000"/>
              </a:lnSpc>
              <a:spcBef>
                <a:spcPts val="0"/>
              </a:spcBef>
              <a:spcAft>
                <a:spcPts val="200"/>
              </a:spcAft>
              <a:buNone/>
            </a:pPr>
            <a:r>
              <a:rPr lang="en-US" sz="2400" b="0" i="0" u="none" strike="noStrike" cap="none" dirty="0">
                <a:solidFill>
                  <a:srgbClr val="FFC000"/>
                </a:solidFill>
                <a:latin typeface="Poppins Medium"/>
                <a:ea typeface="Poppins Medium"/>
                <a:cs typeface="Poppins Medium"/>
                <a:sym typeface="Poppins Medium"/>
              </a:rPr>
              <a:t>	8 straight lines &amp; 6 circles in a plane. Maximum number of their intersection points.</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43" name="Google Shape;117;p15"/>
          <p:cNvSpPr txBox="1"/>
          <p:nvPr/>
        </p:nvSpPr>
        <p:spPr>
          <a:xfrm>
            <a:off x="621754" y="1149766"/>
            <a:ext cx="10827296" cy="738664"/>
          </a:xfrm>
          <a:prstGeom prst="rect">
            <a:avLst/>
          </a:prstGeom>
          <a:noFill/>
          <a:ln>
            <a:noFill/>
          </a:ln>
        </p:spPr>
        <p:txBody>
          <a:bodyPr spcFirstLastPara="1" wrap="square" lIns="0" tIns="0" rIns="0" bIns="0" anchor="t" anchorCtr="0">
            <a:spAutoFit/>
          </a:bodyPr>
          <a:lstStyle/>
          <a:p>
            <a:pPr algn="just"/>
            <a:r>
              <a:rPr lang="en-IN" sz="2400" dirty="0">
                <a:solidFill>
                  <a:srgbClr val="FFC000"/>
                </a:solidFill>
                <a:latin typeface="Poppins Medium" pitchFamily="2" charset="0"/>
                <a:cs typeface="Poppins Medium" pitchFamily="2" charset="0"/>
              </a:rPr>
              <a:t>In how many ways can a team of 4 boys and 4 girls be selected out of 6 boys and 5 girls. </a:t>
            </a:r>
            <a:endParaRPr lang="hi-IN" sz="2000" dirty="0">
              <a:solidFill>
                <a:srgbClr val="FFC000"/>
              </a:solidFill>
              <a:latin typeface="Poppins Medium" pitchFamily="2" charset="0"/>
              <a:cs typeface="Poppins Medium" pitchFamily="2"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43" name="Google Shape;117;p15"/>
          <p:cNvSpPr txBox="1"/>
          <p:nvPr/>
        </p:nvSpPr>
        <p:spPr>
          <a:xfrm>
            <a:off x="621754" y="1149766"/>
            <a:ext cx="10827296" cy="1107996"/>
          </a:xfrm>
          <a:prstGeom prst="rect">
            <a:avLst/>
          </a:prstGeom>
          <a:noFill/>
          <a:ln>
            <a:noFill/>
          </a:ln>
        </p:spPr>
        <p:txBody>
          <a:bodyPr spcFirstLastPara="1" wrap="square" lIns="0" tIns="0" rIns="0" bIns="0" anchor="t" anchorCtr="0">
            <a:spAutoFit/>
          </a:bodyPr>
          <a:lstStyle/>
          <a:p>
            <a:pPr algn="just"/>
            <a:r>
              <a:rPr lang="en-IN" sz="2400" dirty="0">
                <a:solidFill>
                  <a:srgbClr val="FFC000"/>
                </a:solidFill>
                <a:latin typeface="Poppins Medium" pitchFamily="2" charset="0"/>
                <a:cs typeface="Poppins Medium" pitchFamily="2" charset="0"/>
              </a:rPr>
              <a:t>Find number of 5 digit numbers in which digits are in </a:t>
            </a:r>
            <a:endParaRPr lang="en-IN" sz="2400" dirty="0">
              <a:solidFill>
                <a:srgbClr val="FFC000"/>
              </a:solidFill>
              <a:latin typeface="Poppins Medium" pitchFamily="2" charset="0"/>
              <a:cs typeface="Poppins Medium" pitchFamily="2" charset="0"/>
            </a:endParaRPr>
          </a:p>
          <a:p>
            <a:pPr marL="449580" indent="-449580" algn="just"/>
            <a:r>
              <a:rPr lang="en-IN" sz="2400" dirty="0">
                <a:solidFill>
                  <a:srgbClr val="FFC000"/>
                </a:solidFill>
                <a:latin typeface="Poppins Medium" pitchFamily="2" charset="0"/>
                <a:cs typeface="Poppins Medium" pitchFamily="2" charset="0"/>
              </a:rPr>
              <a:t>1.	Descending order. </a:t>
            </a:r>
            <a:endParaRPr lang="en-IN" sz="2400" dirty="0">
              <a:solidFill>
                <a:srgbClr val="FFC000"/>
              </a:solidFill>
              <a:latin typeface="Poppins Medium" pitchFamily="2" charset="0"/>
              <a:cs typeface="Poppins Medium" pitchFamily="2" charset="0"/>
            </a:endParaRPr>
          </a:p>
          <a:p>
            <a:pPr marL="449580" indent="-449580" algn="just"/>
            <a:r>
              <a:rPr lang="en-US" sz="2400" dirty="0">
                <a:solidFill>
                  <a:srgbClr val="FFC000"/>
                </a:solidFill>
                <a:latin typeface="Poppins Medium" pitchFamily="2" charset="0"/>
                <a:cs typeface="Poppins Medium" pitchFamily="2" charset="0"/>
              </a:rPr>
              <a:t>2.	Ascending order.  </a:t>
            </a:r>
            <a:endParaRPr lang="hi-IN" sz="2400" dirty="0">
              <a:solidFill>
                <a:srgbClr val="FFC000"/>
              </a:solidFill>
              <a:latin typeface="Poppins Medium" pitchFamily="2" charset="0"/>
              <a:cs typeface="Poppins Medium" pitchFamily="2"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43" name="Google Shape;117;p15"/>
          <p:cNvSpPr txBox="1"/>
          <p:nvPr/>
        </p:nvSpPr>
        <p:spPr>
          <a:xfrm>
            <a:off x="621754" y="1149766"/>
            <a:ext cx="10827296" cy="1107996"/>
          </a:xfrm>
          <a:prstGeom prst="rect">
            <a:avLst/>
          </a:prstGeom>
          <a:noFill/>
          <a:ln>
            <a:noFill/>
          </a:ln>
        </p:spPr>
        <p:txBody>
          <a:bodyPr spcFirstLastPara="1" wrap="square" lIns="0" tIns="0" rIns="0" bIns="0" anchor="t" anchorCtr="0">
            <a:spAutoFit/>
          </a:bodyPr>
          <a:lstStyle/>
          <a:p>
            <a:pPr algn="just"/>
            <a:r>
              <a:rPr lang="en-IN" sz="2400" dirty="0">
                <a:solidFill>
                  <a:srgbClr val="FFC000"/>
                </a:solidFill>
                <a:latin typeface="Poppins Medium" pitchFamily="2" charset="0"/>
                <a:cs typeface="Poppins Medium" pitchFamily="2" charset="0"/>
              </a:rPr>
              <a:t>In how many ways can a team of 4 boys and 4 girls be selected out of 6 boys and 5 girls if a particular boy and a particular girl refuse to work together.</a:t>
            </a:r>
            <a:endParaRPr lang="hi-IN" sz="2400" dirty="0">
              <a:solidFill>
                <a:srgbClr val="FFC000"/>
              </a:solidFill>
              <a:latin typeface="Poppins Medium" pitchFamily="2" charset="0"/>
              <a:cs typeface="Poppins Medium" pitchFamily="2"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43" name="Google Shape;117;p15"/>
          <p:cNvSpPr txBox="1"/>
          <p:nvPr/>
        </p:nvSpPr>
        <p:spPr>
          <a:xfrm>
            <a:off x="621754" y="1149766"/>
            <a:ext cx="10827296" cy="1846659"/>
          </a:xfrm>
          <a:prstGeom prst="rect">
            <a:avLst/>
          </a:prstGeom>
          <a:noFill/>
          <a:ln>
            <a:noFill/>
          </a:ln>
        </p:spPr>
        <p:txBody>
          <a:bodyPr spcFirstLastPara="1" wrap="square" lIns="0" tIns="0" rIns="0" bIns="0" anchor="t" anchorCtr="0">
            <a:spAutoFit/>
          </a:bodyPr>
          <a:lstStyle/>
          <a:p>
            <a:pPr algn="just"/>
            <a:r>
              <a:rPr lang="en-IN" sz="2400" dirty="0">
                <a:solidFill>
                  <a:srgbClr val="FFC000"/>
                </a:solidFill>
                <a:latin typeface="Poppins Medium" pitchFamily="2" charset="0"/>
                <a:cs typeface="Poppins Medium" pitchFamily="2" charset="0"/>
              </a:rPr>
              <a:t>There are 15 players in a cricket team, out of which 6 are bowlers, 7 are batsmen and 2 are wicketkeepers. The number of ways, a team of 11 players be selected from them so as to include </a:t>
            </a:r>
            <a:r>
              <a:rPr lang="en-IN" sz="2400" dirty="0" err="1">
                <a:solidFill>
                  <a:srgbClr val="FFC000"/>
                </a:solidFill>
                <a:latin typeface="Poppins Medium" pitchFamily="2" charset="0"/>
                <a:cs typeface="Poppins Medium" pitchFamily="2" charset="0"/>
              </a:rPr>
              <a:t>atleast</a:t>
            </a:r>
            <a:r>
              <a:rPr lang="en-IN" sz="2400" dirty="0">
                <a:solidFill>
                  <a:srgbClr val="FFC000"/>
                </a:solidFill>
                <a:latin typeface="Poppins Medium" pitchFamily="2" charset="0"/>
                <a:cs typeface="Poppins Medium" pitchFamily="2" charset="0"/>
              </a:rPr>
              <a:t> 4 bowlers, 5 batsman and 1 wicketkeeper, is </a:t>
            </a:r>
            <a:r>
              <a:rPr lang="en-IN" sz="2400" u="sng" dirty="0">
                <a:solidFill>
                  <a:srgbClr val="FFC000"/>
                </a:solidFill>
                <a:latin typeface="Poppins Medium" pitchFamily="2" charset="0"/>
                <a:cs typeface="Poppins Medium" pitchFamily="2" charset="0"/>
              </a:rPr>
              <a:t>                          </a:t>
            </a:r>
            <a:r>
              <a:rPr lang="en-IN" sz="2400" dirty="0">
                <a:solidFill>
                  <a:srgbClr val="FFC000"/>
                </a:solidFill>
                <a:latin typeface="Poppins Medium" pitchFamily="2" charset="0"/>
                <a:cs typeface="Poppins Medium" pitchFamily="2" charset="0"/>
              </a:rPr>
              <a:t>.</a:t>
            </a:r>
            <a:endParaRPr lang="en-IN" sz="2400" dirty="0">
              <a:solidFill>
                <a:srgbClr val="FFC000"/>
              </a:solidFill>
              <a:latin typeface="Poppins Medium" pitchFamily="2" charset="0"/>
              <a:cs typeface="Poppins Medium" pitchFamily="2" charset="0"/>
            </a:endParaRPr>
          </a:p>
          <a:p>
            <a:pPr algn="r"/>
            <a:r>
              <a:rPr lang="en-IN" sz="2000" dirty="0">
                <a:solidFill>
                  <a:schemeClr val="tx1"/>
                </a:solidFill>
                <a:latin typeface="Poppins Medium" pitchFamily="2" charset="0"/>
                <a:cs typeface="Poppins Medium" pitchFamily="2" charset="0"/>
              </a:rPr>
              <a:t>[JEE Mains 2021]</a:t>
            </a:r>
            <a:endParaRPr lang="hi-IN" sz="1800" dirty="0">
              <a:solidFill>
                <a:schemeClr val="tx1"/>
              </a:solidFill>
              <a:latin typeface="Poppins Medium" pitchFamily="2" charset="0"/>
              <a:cs typeface="Poppins Medium" pitchFamily="2"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43" name="Google Shape;117;p15"/>
          <p:cNvSpPr txBox="1"/>
          <p:nvPr/>
        </p:nvSpPr>
        <p:spPr>
          <a:xfrm>
            <a:off x="621754" y="1149766"/>
            <a:ext cx="10827296" cy="2523768"/>
          </a:xfrm>
          <a:prstGeom prst="rect">
            <a:avLst/>
          </a:prstGeom>
          <a:noFill/>
          <a:ln>
            <a:noFill/>
          </a:ln>
        </p:spPr>
        <p:txBody>
          <a:bodyPr spcFirstLastPara="1" wrap="square" lIns="0" tIns="0" rIns="0" bIns="0" anchor="t" anchorCtr="0">
            <a:spAutoFit/>
          </a:bodyPr>
          <a:lstStyle/>
          <a:p>
            <a:pPr algn="just"/>
            <a:r>
              <a:rPr lang="en-IN" sz="2400" dirty="0">
                <a:solidFill>
                  <a:srgbClr val="FFC000"/>
                </a:solidFill>
                <a:latin typeface="Poppins Medium" pitchFamily="2" charset="0"/>
                <a:cs typeface="Poppins Medium" pitchFamily="2" charset="0"/>
              </a:rPr>
              <a:t>There are 5 students in class 10, 6 students in class 11 and 8 students in class 12. If the number of ways in which 10 students can be selected from them so as to include at least 2 students from each class and at most 5 students from the total 11 students of class 10 and 11 is 100 k, then K is equal to </a:t>
            </a:r>
            <a:r>
              <a:rPr lang="en-IN" sz="2400" u="sng" dirty="0">
                <a:solidFill>
                  <a:srgbClr val="FFC000"/>
                </a:solidFill>
                <a:latin typeface="Poppins Medium" pitchFamily="2" charset="0"/>
                <a:cs typeface="Poppins Medium" pitchFamily="2" charset="0"/>
              </a:rPr>
              <a:t>                         </a:t>
            </a:r>
            <a:r>
              <a:rPr lang="en-IN" sz="2400" dirty="0">
                <a:solidFill>
                  <a:srgbClr val="FFC000"/>
                </a:solidFill>
                <a:latin typeface="Poppins Medium" pitchFamily="2" charset="0"/>
                <a:cs typeface="Poppins Medium" pitchFamily="2" charset="0"/>
              </a:rPr>
              <a:t>.</a:t>
            </a:r>
            <a:endParaRPr lang="hi-IN" sz="2000" dirty="0">
              <a:solidFill>
                <a:srgbClr val="FFC000"/>
              </a:solidFill>
              <a:latin typeface="Poppins Medium" pitchFamily="2" charset="0"/>
              <a:cs typeface="Poppins Medium" pitchFamily="2" charset="0"/>
            </a:endParaRPr>
          </a:p>
          <a:p>
            <a:pPr algn="just"/>
            <a:endParaRPr lang="en-IN" sz="2400" dirty="0">
              <a:solidFill>
                <a:srgbClr val="FFC000"/>
              </a:solidFill>
              <a:latin typeface="Poppins Medium" pitchFamily="2" charset="0"/>
              <a:cs typeface="Poppins Medium" pitchFamily="2" charset="0"/>
            </a:endParaRPr>
          </a:p>
          <a:p>
            <a:pPr algn="r"/>
            <a:r>
              <a:rPr lang="en-IN" sz="2000" dirty="0">
                <a:solidFill>
                  <a:schemeClr val="tx1"/>
                </a:solidFill>
                <a:latin typeface="Poppins Medium" pitchFamily="2" charset="0"/>
                <a:cs typeface="Poppins Medium" pitchFamily="2" charset="0"/>
              </a:rPr>
              <a:t>[JEE Mains 2021]</a:t>
            </a:r>
            <a:endParaRPr lang="hi-IN" sz="1800" dirty="0">
              <a:solidFill>
                <a:schemeClr val="tx1"/>
              </a:solidFill>
              <a:latin typeface="Poppins Medium" pitchFamily="2" charset="0"/>
              <a:cs typeface="Poppins Medium" pitchFamily="2"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43" name="Google Shape;117;p15"/>
          <p:cNvSpPr txBox="1"/>
          <p:nvPr/>
        </p:nvSpPr>
        <p:spPr>
          <a:xfrm>
            <a:off x="621754" y="1149766"/>
            <a:ext cx="10827296" cy="1046440"/>
          </a:xfrm>
          <a:prstGeom prst="rect">
            <a:avLst/>
          </a:prstGeom>
          <a:noFill/>
          <a:ln>
            <a:noFill/>
          </a:ln>
        </p:spPr>
        <p:txBody>
          <a:bodyPr spcFirstLastPara="1" wrap="square" lIns="0" tIns="0" rIns="0" bIns="0" anchor="t" anchorCtr="0">
            <a:spAutoFit/>
          </a:bodyPr>
          <a:lstStyle/>
          <a:p>
            <a:pPr algn="just"/>
            <a:r>
              <a:rPr lang="en-IN" sz="2400" dirty="0">
                <a:solidFill>
                  <a:srgbClr val="FFC000"/>
                </a:solidFill>
                <a:latin typeface="Poppins Medium" pitchFamily="2" charset="0"/>
                <a:cs typeface="Poppins Medium" pitchFamily="2" charset="0"/>
              </a:rPr>
              <a:t>The number of times the digit 3 will be written when listing the integers from 1 to 1000 is </a:t>
            </a:r>
            <a:r>
              <a:rPr lang="en-IN" sz="2400" u="sng" dirty="0">
                <a:solidFill>
                  <a:srgbClr val="FFC000"/>
                </a:solidFill>
                <a:latin typeface="Poppins Medium" pitchFamily="2" charset="0"/>
                <a:cs typeface="Poppins Medium" pitchFamily="2" charset="0"/>
              </a:rPr>
              <a:t>                       </a:t>
            </a:r>
            <a:r>
              <a:rPr lang="en-IN" sz="2400" dirty="0">
                <a:solidFill>
                  <a:srgbClr val="FFC000"/>
                </a:solidFill>
                <a:latin typeface="Poppins Medium" pitchFamily="2" charset="0"/>
                <a:cs typeface="Poppins Medium" pitchFamily="2" charset="0"/>
              </a:rPr>
              <a:t>.</a:t>
            </a:r>
            <a:endParaRPr lang="en-IN" sz="2400" dirty="0">
              <a:solidFill>
                <a:srgbClr val="FFC000"/>
              </a:solidFill>
              <a:latin typeface="Poppins Medium" pitchFamily="2" charset="0"/>
              <a:cs typeface="Poppins Medium" pitchFamily="2" charset="0"/>
            </a:endParaRPr>
          </a:p>
          <a:p>
            <a:pPr algn="r"/>
            <a:r>
              <a:rPr lang="en-IN" sz="2000" dirty="0">
                <a:solidFill>
                  <a:schemeClr val="tx1"/>
                </a:solidFill>
                <a:latin typeface="Poppins Medium" pitchFamily="2" charset="0"/>
                <a:cs typeface="Poppins Medium" pitchFamily="2" charset="0"/>
              </a:rPr>
              <a:t>[JEE Mains 2021]</a:t>
            </a:r>
            <a:endParaRPr lang="hi-IN" sz="1800" dirty="0">
              <a:solidFill>
                <a:schemeClr val="tx1"/>
              </a:solidFill>
              <a:latin typeface="Poppins Medium" pitchFamily="2" charset="0"/>
              <a:cs typeface="Poppins Medium" pitchFamily="2"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11" name="TextBox 10"/>
          <p:cNvSpPr txBox="1"/>
          <p:nvPr/>
        </p:nvSpPr>
        <p:spPr>
          <a:xfrm>
            <a:off x="1524001" y="3256798"/>
            <a:ext cx="4572000" cy="2823850"/>
          </a:xfrm>
          <a:prstGeom prst="rect">
            <a:avLst/>
          </a:prstGeom>
          <a:noFill/>
        </p:spPr>
        <p:txBody>
          <a:bodyPr wrap="square" lIns="0" tIns="0" rIns="0" bIns="0" rtlCol="0">
            <a:spAutoFit/>
          </a:bodyPr>
          <a:lstStyle/>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380</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320</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260</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95</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p:txBody>
      </p:sp>
      <p:grpSp>
        <p:nvGrpSpPr>
          <p:cNvPr id="21" name="Group 20"/>
          <p:cNvGrpSpPr/>
          <p:nvPr/>
        </p:nvGrpSpPr>
        <p:grpSpPr>
          <a:xfrm>
            <a:off x="609600" y="3239257"/>
            <a:ext cx="604955" cy="565671"/>
            <a:chOff x="3055651" y="1822568"/>
            <a:chExt cx="696055" cy="650855"/>
          </a:xfrm>
        </p:grpSpPr>
        <p:sp>
          <p:nvSpPr>
            <p:cNvPr id="23" name="Rectangle: Rounded Corners 22"/>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A</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28" name="Group 27"/>
          <p:cNvGrpSpPr/>
          <p:nvPr/>
        </p:nvGrpSpPr>
        <p:grpSpPr>
          <a:xfrm>
            <a:off x="609600" y="4011461"/>
            <a:ext cx="604955" cy="565671"/>
            <a:chOff x="3055651" y="1822568"/>
            <a:chExt cx="696055" cy="650855"/>
          </a:xfrm>
        </p:grpSpPr>
        <p:sp>
          <p:nvSpPr>
            <p:cNvPr id="30" name="Rectangle: Rounded Corners 29"/>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B</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3" name="Group 32"/>
          <p:cNvGrpSpPr/>
          <p:nvPr/>
        </p:nvGrpSpPr>
        <p:grpSpPr>
          <a:xfrm>
            <a:off x="609600" y="4783665"/>
            <a:ext cx="604955" cy="565671"/>
            <a:chOff x="3055651" y="1822568"/>
            <a:chExt cx="696055" cy="650855"/>
          </a:xfrm>
        </p:grpSpPr>
        <p:sp>
          <p:nvSpPr>
            <p:cNvPr id="34" name="Rectangle: Rounded Corners 33"/>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C</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7" name="Group 36"/>
          <p:cNvGrpSpPr/>
          <p:nvPr/>
        </p:nvGrpSpPr>
        <p:grpSpPr>
          <a:xfrm>
            <a:off x="609600" y="5555869"/>
            <a:ext cx="604955" cy="565671"/>
            <a:chOff x="3055651" y="1822568"/>
            <a:chExt cx="696055" cy="650855"/>
          </a:xfrm>
        </p:grpSpPr>
        <p:sp>
          <p:nvSpPr>
            <p:cNvPr id="38" name="Rectangle: Rounded Corners 37"/>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D</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pic>
        <p:nvPicPr>
          <p:cNvPr id="42" name="Picture 41"/>
          <p:cNvPicPr>
            <a:picLocks noChangeAspect="1"/>
          </p:cNvPicPr>
          <p:nvPr/>
        </p:nvPicPr>
        <p:blipFill rotWithShape="1">
          <a:blip r:embed="rId1">
            <a:extLst>
              <a:ext uri="{28A0092B-C50C-407E-A947-70E740481C1C}">
                <a14:useLocalDpi xmlns:a14="http://schemas.microsoft.com/office/drawing/2010/main" val="0"/>
              </a:ext>
            </a:extLst>
          </a:blip>
          <a:srcRect l="37245" t="41069" r="43738" b="13890"/>
          <a:stretch>
            <a:fillRect/>
          </a:stretch>
        </p:blipFill>
        <p:spPr>
          <a:xfrm rot="20839986">
            <a:off x="93802" y="-264007"/>
            <a:ext cx="825962" cy="1338470"/>
          </a:xfrm>
          <a:prstGeom prst="rect">
            <a:avLst/>
          </a:prstGeom>
        </p:spPr>
      </p:pic>
      <p:sp>
        <p:nvSpPr>
          <p:cNvPr id="43" name="Google Shape;117;p15"/>
          <p:cNvSpPr txBox="1"/>
          <p:nvPr/>
        </p:nvSpPr>
        <p:spPr>
          <a:xfrm>
            <a:off x="621754" y="1149766"/>
            <a:ext cx="10827296" cy="2123658"/>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A debate club consists of 6 girls and 4 boys. A team of 4 members is to be selected from this club including the selection of a captain (from among these 4 members) for the team. If the team has to include at most one boy, then the number of ways of selecting the team is </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rPr>
              <a:t>[JEE Advanced 2016]</a:t>
            </a:r>
            <a:endPar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11" name="TextBox 10"/>
          <p:cNvSpPr txBox="1"/>
          <p:nvPr/>
        </p:nvSpPr>
        <p:spPr>
          <a:xfrm>
            <a:off x="1524001" y="3256798"/>
            <a:ext cx="4572000" cy="2823850"/>
          </a:xfrm>
          <a:prstGeom prst="rect">
            <a:avLst/>
          </a:prstGeom>
          <a:noFill/>
        </p:spPr>
        <p:txBody>
          <a:bodyPr wrap="square" lIns="0" tIns="0" rIns="0" bIns="0" rtlCol="0">
            <a:spAutoFit/>
          </a:bodyPr>
          <a:lstStyle/>
          <a:p>
            <a:pPr marL="0" marR="0" lvl="0" indent="0" algn="l" rtl="0">
              <a:spcBef>
                <a:spcPts val="0"/>
              </a:spcBef>
              <a:spcAft>
                <a:spcPts val="3500"/>
              </a:spcAft>
              <a:buNone/>
            </a:pPr>
            <a:r>
              <a:rPr lang="en-US" sz="2400" baseline="30000" dirty="0">
                <a:solidFill>
                  <a:srgbClr val="FFFFFF"/>
                </a:solidFill>
                <a:latin typeface="Calibri" panose="020F0502020204030204"/>
                <a:ea typeface="Calibri" panose="020F0502020204030204"/>
                <a:cs typeface="Calibri" panose="020F0502020204030204"/>
                <a:sym typeface="Calibri" panose="020F0502020204030204"/>
              </a:rPr>
              <a:t>50</a:t>
            </a:r>
            <a:r>
              <a:rPr lang="en-US" sz="2400" dirty="0">
                <a:solidFill>
                  <a:srgbClr val="FFFFFF"/>
                </a:solidFill>
                <a:latin typeface="Calibri" panose="020F0502020204030204"/>
                <a:ea typeface="Calibri" panose="020F0502020204030204"/>
                <a:cs typeface="Calibri" panose="020F0502020204030204"/>
                <a:sym typeface="Calibri" panose="020F0502020204030204"/>
              </a:rPr>
              <a:t>C</a:t>
            </a:r>
            <a:r>
              <a:rPr lang="en-US" sz="2400" baseline="-25000" dirty="0">
                <a:solidFill>
                  <a:srgbClr val="FFFFFF"/>
                </a:solidFill>
                <a:latin typeface="Calibri" panose="020F0502020204030204"/>
                <a:ea typeface="Calibri" panose="020F0502020204030204"/>
                <a:cs typeface="Calibri" panose="020F0502020204030204"/>
                <a:sym typeface="Calibri" panose="020F0502020204030204"/>
              </a:rPr>
              <a:t>7</a:t>
            </a:r>
            <a:r>
              <a:rPr lang="en-US" sz="2400" dirty="0">
                <a:solidFill>
                  <a:srgbClr val="FFFFFF"/>
                </a:solidFill>
                <a:latin typeface="Calibri" panose="020F0502020204030204"/>
                <a:ea typeface="Calibri" panose="020F0502020204030204"/>
                <a:cs typeface="Calibri" panose="020F0502020204030204"/>
                <a:sym typeface="Calibri" panose="020F0502020204030204"/>
              </a:rPr>
              <a:t> – </a:t>
            </a:r>
            <a:r>
              <a:rPr lang="en-US" sz="2400" baseline="30000" dirty="0">
                <a:solidFill>
                  <a:srgbClr val="FFFFFF"/>
                </a:solidFill>
                <a:latin typeface="Calibri" panose="020F0502020204030204"/>
                <a:ea typeface="Calibri" panose="020F0502020204030204"/>
                <a:cs typeface="Calibri" panose="020F0502020204030204"/>
                <a:sym typeface="Calibri" panose="020F0502020204030204"/>
              </a:rPr>
              <a:t>30</a:t>
            </a:r>
            <a:r>
              <a:rPr lang="en-US" sz="2400" dirty="0">
                <a:solidFill>
                  <a:srgbClr val="FFFFFF"/>
                </a:solidFill>
                <a:latin typeface="Calibri" panose="020F0502020204030204"/>
                <a:ea typeface="Calibri" panose="020F0502020204030204"/>
                <a:cs typeface="Calibri" panose="020F0502020204030204"/>
                <a:sym typeface="Calibri" panose="020F0502020204030204"/>
              </a:rPr>
              <a:t>C</a:t>
            </a:r>
            <a:r>
              <a:rPr lang="en-US" sz="2400" baseline="-25000" dirty="0">
                <a:solidFill>
                  <a:srgbClr val="FFFFFF"/>
                </a:solidFill>
                <a:latin typeface="Calibri" panose="020F0502020204030204"/>
                <a:ea typeface="Calibri" panose="020F0502020204030204"/>
                <a:cs typeface="Calibri" panose="020F0502020204030204"/>
                <a:sym typeface="Calibri" panose="020F0502020204030204"/>
              </a:rPr>
              <a:t>7</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a:spcAft>
                <a:spcPts val="3500"/>
              </a:spcAft>
            </a:pPr>
            <a:r>
              <a:rPr lang="en-US" sz="2400" baseline="30000" dirty="0">
                <a:solidFill>
                  <a:srgbClr val="FFFFFF"/>
                </a:solidFill>
                <a:latin typeface="Calibri" panose="020F0502020204030204"/>
                <a:ea typeface="Calibri" panose="020F0502020204030204"/>
                <a:cs typeface="Calibri" panose="020F0502020204030204"/>
                <a:sym typeface="Calibri" panose="020F0502020204030204"/>
              </a:rPr>
              <a:t>51</a:t>
            </a:r>
            <a:r>
              <a:rPr lang="en-US" sz="2400" dirty="0">
                <a:solidFill>
                  <a:srgbClr val="FFFFFF"/>
                </a:solidFill>
                <a:latin typeface="Calibri" panose="020F0502020204030204"/>
                <a:ea typeface="Calibri" panose="020F0502020204030204"/>
                <a:cs typeface="Calibri" panose="020F0502020204030204"/>
                <a:sym typeface="Calibri" panose="020F0502020204030204"/>
              </a:rPr>
              <a:t>C</a:t>
            </a:r>
            <a:r>
              <a:rPr lang="en-US" sz="2400" baseline="-25000" dirty="0">
                <a:solidFill>
                  <a:srgbClr val="FFFFFF"/>
                </a:solidFill>
                <a:latin typeface="Calibri" panose="020F0502020204030204"/>
                <a:ea typeface="Calibri" panose="020F0502020204030204"/>
                <a:cs typeface="Calibri" panose="020F0502020204030204"/>
                <a:sym typeface="Calibri" panose="020F0502020204030204"/>
              </a:rPr>
              <a:t>7</a:t>
            </a:r>
            <a:r>
              <a:rPr lang="en-US" sz="2400" dirty="0">
                <a:solidFill>
                  <a:srgbClr val="FFFFFF"/>
                </a:solidFill>
                <a:latin typeface="Calibri" panose="020F0502020204030204"/>
                <a:ea typeface="Calibri" panose="020F0502020204030204"/>
                <a:cs typeface="Calibri" panose="020F0502020204030204"/>
                <a:sym typeface="Calibri" panose="020F0502020204030204"/>
              </a:rPr>
              <a:t> – </a:t>
            </a:r>
            <a:r>
              <a:rPr lang="en-US" sz="2400" baseline="30000" dirty="0">
                <a:solidFill>
                  <a:srgbClr val="FFFFFF"/>
                </a:solidFill>
                <a:latin typeface="Calibri" panose="020F0502020204030204"/>
                <a:ea typeface="Calibri" panose="020F0502020204030204"/>
                <a:cs typeface="Calibri" panose="020F0502020204030204"/>
                <a:sym typeface="Calibri" panose="020F0502020204030204"/>
              </a:rPr>
              <a:t>30</a:t>
            </a:r>
            <a:r>
              <a:rPr lang="en-US" sz="2400" dirty="0">
                <a:solidFill>
                  <a:srgbClr val="FFFFFF"/>
                </a:solidFill>
                <a:latin typeface="Calibri" panose="020F0502020204030204"/>
                <a:ea typeface="Calibri" panose="020F0502020204030204"/>
                <a:cs typeface="Calibri" panose="020F0502020204030204"/>
                <a:sym typeface="Calibri" panose="020F0502020204030204"/>
              </a:rPr>
              <a:t>C</a:t>
            </a:r>
            <a:r>
              <a:rPr lang="en-US" sz="2400" baseline="-25000" dirty="0">
                <a:solidFill>
                  <a:srgbClr val="FFFFFF"/>
                </a:solidFill>
                <a:latin typeface="Calibri" panose="020F0502020204030204"/>
                <a:ea typeface="Calibri" panose="020F0502020204030204"/>
                <a:cs typeface="Calibri" panose="020F0502020204030204"/>
                <a:sym typeface="Calibri" panose="020F0502020204030204"/>
              </a:rPr>
              <a:t>7</a:t>
            </a:r>
            <a:endParaRPr lang="en-US" sz="2400" baseline="-25000" dirty="0">
              <a:solidFill>
                <a:srgbClr val="FFFFFF"/>
              </a:solidFill>
              <a:latin typeface="Calibri" panose="020F0502020204030204"/>
              <a:ea typeface="Calibri" panose="020F0502020204030204"/>
              <a:cs typeface="Calibri" panose="020F0502020204030204"/>
              <a:sym typeface="Calibri" panose="020F0502020204030204"/>
            </a:endParaRPr>
          </a:p>
          <a:p>
            <a:pPr>
              <a:spcAft>
                <a:spcPts val="3500"/>
              </a:spcAft>
            </a:pPr>
            <a:r>
              <a:rPr lang="en-US" sz="2400" baseline="30000" dirty="0">
                <a:solidFill>
                  <a:srgbClr val="FFFFFF"/>
                </a:solidFill>
                <a:latin typeface="Calibri" panose="020F0502020204030204"/>
                <a:ea typeface="Calibri" panose="020F0502020204030204"/>
                <a:cs typeface="Calibri" panose="020F0502020204030204"/>
                <a:sym typeface="Calibri" panose="020F0502020204030204"/>
              </a:rPr>
              <a:t>50</a:t>
            </a:r>
            <a:r>
              <a:rPr lang="en-US" sz="2400" dirty="0">
                <a:solidFill>
                  <a:srgbClr val="FFFFFF"/>
                </a:solidFill>
                <a:latin typeface="Calibri" panose="020F0502020204030204"/>
                <a:ea typeface="Calibri" panose="020F0502020204030204"/>
                <a:cs typeface="Calibri" panose="020F0502020204030204"/>
                <a:sym typeface="Calibri" panose="020F0502020204030204"/>
              </a:rPr>
              <a:t>C</a:t>
            </a:r>
            <a:r>
              <a:rPr lang="en-US" sz="2400" baseline="-25000" dirty="0">
                <a:solidFill>
                  <a:srgbClr val="FFFFFF"/>
                </a:solidFill>
                <a:latin typeface="Calibri" panose="020F0502020204030204"/>
                <a:ea typeface="Calibri" panose="020F0502020204030204"/>
                <a:cs typeface="Calibri" panose="020F0502020204030204"/>
                <a:sym typeface="Calibri" panose="020F0502020204030204"/>
              </a:rPr>
              <a:t>7</a:t>
            </a:r>
            <a:r>
              <a:rPr lang="en-US" sz="2400" dirty="0">
                <a:solidFill>
                  <a:srgbClr val="FFFFFF"/>
                </a:solidFill>
                <a:latin typeface="Calibri" panose="020F0502020204030204"/>
                <a:ea typeface="Calibri" panose="020F0502020204030204"/>
                <a:cs typeface="Calibri" panose="020F0502020204030204"/>
                <a:sym typeface="Calibri" panose="020F0502020204030204"/>
              </a:rPr>
              <a:t> + </a:t>
            </a:r>
            <a:r>
              <a:rPr lang="en-US" sz="2400" baseline="30000" dirty="0">
                <a:solidFill>
                  <a:srgbClr val="FFFFFF"/>
                </a:solidFill>
                <a:latin typeface="Calibri" panose="020F0502020204030204"/>
                <a:ea typeface="Calibri" panose="020F0502020204030204"/>
                <a:cs typeface="Calibri" panose="020F0502020204030204"/>
                <a:sym typeface="Calibri" panose="020F0502020204030204"/>
              </a:rPr>
              <a:t>30</a:t>
            </a:r>
            <a:r>
              <a:rPr lang="en-US" sz="2400" dirty="0">
                <a:solidFill>
                  <a:srgbClr val="FFFFFF"/>
                </a:solidFill>
                <a:latin typeface="Calibri" panose="020F0502020204030204"/>
                <a:ea typeface="Calibri" panose="020F0502020204030204"/>
                <a:cs typeface="Calibri" panose="020F0502020204030204"/>
                <a:sym typeface="Calibri" panose="020F0502020204030204"/>
              </a:rPr>
              <a:t>C</a:t>
            </a:r>
            <a:r>
              <a:rPr lang="en-US" sz="2400" baseline="-25000" dirty="0">
                <a:solidFill>
                  <a:srgbClr val="FFFFFF"/>
                </a:solidFill>
                <a:latin typeface="Calibri" panose="020F0502020204030204"/>
                <a:ea typeface="Calibri" panose="020F0502020204030204"/>
                <a:cs typeface="Calibri" panose="020F0502020204030204"/>
                <a:sym typeface="Calibri" panose="020F0502020204030204"/>
              </a:rPr>
              <a:t>7</a:t>
            </a:r>
            <a:endParaRPr lang="en-US" sz="2400" baseline="-25000" dirty="0">
              <a:solidFill>
                <a:srgbClr val="FFFFFF"/>
              </a:solidFill>
              <a:latin typeface="Calibri" panose="020F0502020204030204"/>
              <a:ea typeface="Calibri" panose="020F0502020204030204"/>
              <a:cs typeface="Calibri" panose="020F0502020204030204"/>
              <a:sym typeface="Calibri" panose="020F0502020204030204"/>
            </a:endParaRPr>
          </a:p>
          <a:p>
            <a:pPr>
              <a:spcAft>
                <a:spcPts val="3500"/>
              </a:spcAft>
            </a:pPr>
            <a:r>
              <a:rPr lang="en-US" sz="2400" baseline="30000" dirty="0">
                <a:solidFill>
                  <a:srgbClr val="FFFFFF"/>
                </a:solidFill>
                <a:latin typeface="Calibri" panose="020F0502020204030204"/>
                <a:ea typeface="Calibri" panose="020F0502020204030204"/>
                <a:cs typeface="Calibri" panose="020F0502020204030204"/>
                <a:sym typeface="Calibri" panose="020F0502020204030204"/>
              </a:rPr>
              <a:t>50</a:t>
            </a:r>
            <a:r>
              <a:rPr lang="en-US" sz="2400" dirty="0">
                <a:solidFill>
                  <a:srgbClr val="FFFFFF"/>
                </a:solidFill>
                <a:latin typeface="Calibri" panose="020F0502020204030204"/>
                <a:ea typeface="Calibri" panose="020F0502020204030204"/>
                <a:cs typeface="Calibri" panose="020F0502020204030204"/>
                <a:sym typeface="Calibri" panose="020F0502020204030204"/>
              </a:rPr>
              <a:t>C</a:t>
            </a:r>
            <a:r>
              <a:rPr lang="en-US" sz="2400" baseline="-25000" dirty="0">
                <a:solidFill>
                  <a:srgbClr val="FFFFFF"/>
                </a:solidFill>
                <a:latin typeface="Calibri" panose="020F0502020204030204"/>
                <a:ea typeface="Calibri" panose="020F0502020204030204"/>
                <a:cs typeface="Calibri" panose="020F0502020204030204"/>
                <a:sym typeface="Calibri" panose="020F0502020204030204"/>
              </a:rPr>
              <a:t>6</a:t>
            </a:r>
            <a:r>
              <a:rPr lang="en-US" sz="2400" dirty="0">
                <a:solidFill>
                  <a:srgbClr val="FFFFFF"/>
                </a:solidFill>
                <a:latin typeface="Calibri" panose="020F0502020204030204"/>
                <a:ea typeface="Calibri" panose="020F0502020204030204"/>
                <a:cs typeface="Calibri" panose="020F0502020204030204"/>
                <a:sym typeface="Calibri" panose="020F0502020204030204"/>
              </a:rPr>
              <a:t> – </a:t>
            </a:r>
            <a:r>
              <a:rPr lang="en-US" sz="2400" baseline="30000" dirty="0">
                <a:solidFill>
                  <a:srgbClr val="FFFFFF"/>
                </a:solidFill>
                <a:latin typeface="Calibri" panose="020F0502020204030204"/>
                <a:ea typeface="Calibri" panose="020F0502020204030204"/>
                <a:cs typeface="Calibri" panose="020F0502020204030204"/>
                <a:sym typeface="Calibri" panose="020F0502020204030204"/>
              </a:rPr>
              <a:t>30</a:t>
            </a:r>
            <a:r>
              <a:rPr lang="en-US" sz="2400" dirty="0">
                <a:solidFill>
                  <a:srgbClr val="FFFFFF"/>
                </a:solidFill>
                <a:latin typeface="Calibri" panose="020F0502020204030204"/>
                <a:ea typeface="Calibri" panose="020F0502020204030204"/>
                <a:cs typeface="Calibri" panose="020F0502020204030204"/>
                <a:sym typeface="Calibri" panose="020F0502020204030204"/>
              </a:rPr>
              <a:t>C</a:t>
            </a:r>
            <a:r>
              <a:rPr lang="en-US" sz="2400" baseline="-25000" dirty="0">
                <a:solidFill>
                  <a:srgbClr val="FFFFFF"/>
                </a:solidFill>
                <a:latin typeface="Calibri" panose="020F0502020204030204"/>
                <a:ea typeface="Calibri" panose="020F0502020204030204"/>
                <a:cs typeface="Calibri" panose="020F0502020204030204"/>
                <a:sym typeface="Calibri" panose="020F0502020204030204"/>
              </a:rPr>
              <a:t>6</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p:txBody>
      </p:sp>
      <p:grpSp>
        <p:nvGrpSpPr>
          <p:cNvPr id="21" name="Group 20"/>
          <p:cNvGrpSpPr/>
          <p:nvPr/>
        </p:nvGrpSpPr>
        <p:grpSpPr>
          <a:xfrm>
            <a:off x="609600" y="3239257"/>
            <a:ext cx="604955" cy="565671"/>
            <a:chOff x="3055651" y="1822568"/>
            <a:chExt cx="696055" cy="650855"/>
          </a:xfrm>
        </p:grpSpPr>
        <p:sp>
          <p:nvSpPr>
            <p:cNvPr id="23" name="Rectangle: Rounded Corners 22"/>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A</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28" name="Group 27"/>
          <p:cNvGrpSpPr/>
          <p:nvPr/>
        </p:nvGrpSpPr>
        <p:grpSpPr>
          <a:xfrm>
            <a:off x="609600" y="4011461"/>
            <a:ext cx="604955" cy="565671"/>
            <a:chOff x="3055651" y="1822568"/>
            <a:chExt cx="696055" cy="650855"/>
          </a:xfrm>
        </p:grpSpPr>
        <p:sp>
          <p:nvSpPr>
            <p:cNvPr id="30" name="Rectangle: Rounded Corners 29"/>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B</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3" name="Group 32"/>
          <p:cNvGrpSpPr/>
          <p:nvPr/>
        </p:nvGrpSpPr>
        <p:grpSpPr>
          <a:xfrm>
            <a:off x="609600" y="4783665"/>
            <a:ext cx="604955" cy="565671"/>
            <a:chOff x="3055651" y="1822568"/>
            <a:chExt cx="696055" cy="650855"/>
          </a:xfrm>
        </p:grpSpPr>
        <p:sp>
          <p:nvSpPr>
            <p:cNvPr id="34" name="Rectangle: Rounded Corners 33"/>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C</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7" name="Group 36"/>
          <p:cNvGrpSpPr/>
          <p:nvPr/>
        </p:nvGrpSpPr>
        <p:grpSpPr>
          <a:xfrm>
            <a:off x="609600" y="5555869"/>
            <a:ext cx="604955" cy="565671"/>
            <a:chOff x="3055651" y="1822568"/>
            <a:chExt cx="696055" cy="650855"/>
          </a:xfrm>
        </p:grpSpPr>
        <p:sp>
          <p:nvSpPr>
            <p:cNvPr id="38" name="Rectangle: Rounded Corners 37"/>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D</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mc:AlternateContent xmlns:mc="http://schemas.openxmlformats.org/markup-compatibility/2006">
        <mc:Choice xmlns:a14="http://schemas.microsoft.com/office/drawing/2010/main" Requires="a14">
          <p:sp>
            <p:nvSpPr>
              <p:cNvPr id="43" name="Google Shape;117;p15"/>
              <p:cNvSpPr txBox="1"/>
              <p:nvPr/>
            </p:nvSpPr>
            <p:spPr>
              <a:xfrm>
                <a:off x="621754" y="1149766"/>
                <a:ext cx="10827296" cy="808235"/>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The value of</a:t>
                </a:r>
                <a:r>
                  <a:rPr lang="en-IN" sz="2400" dirty="0" smtClean="0">
                    <a:solidFill>
                      <a:srgbClr val="FFC000"/>
                    </a:solidFill>
                    <a:latin typeface="Poppins Medium" pitchFamily="2" charset="0"/>
                    <a:cs typeface="Poppins Medium" pitchFamily="2" charset="0"/>
                  </a:rPr>
                  <a:t> </a:t>
                </a:r>
                <a14:m>
                  <m:oMath xmlns:m="http://schemas.openxmlformats.org/officeDocument/2006/math">
                    <m:nary>
                      <m:naryPr>
                        <m:chr m:val="∑"/>
                        <m:ctrlPr>
                          <a:rPr lang="en-IN" sz="2400" i="1" smtClean="0">
                            <a:solidFill>
                              <a:srgbClr val="FFC000"/>
                            </a:solidFill>
                            <a:latin typeface="Cambria Math" panose="02040503050406030204"/>
                            <a:cs typeface="Poppins Medium" pitchFamily="2" charset="0"/>
                          </a:rPr>
                        </m:ctrlPr>
                      </m:naryPr>
                      <m:sub>
                        <m:r>
                          <m:rPr>
                            <m:nor/>
                            <m:brk m:alnAt="23"/>
                          </m:rPr>
                          <a:rPr lang="en-US" sz="2400" b="0" i="0" baseline="-25000" smtClean="0">
                            <a:solidFill>
                              <a:srgbClr val="FFC000"/>
                            </a:solidFill>
                            <a:latin typeface="Poppins Medium" pitchFamily="2" charset="0"/>
                            <a:cs typeface="Poppins Medium" pitchFamily="2" charset="0"/>
                          </a:rPr>
                          <m:t>r</m:t>
                        </m:r>
                        <m:r>
                          <m:rPr>
                            <m:nor/>
                          </m:rPr>
                          <a:rPr lang="en-US" sz="2400" b="0" i="0" baseline="-25000" smtClean="0">
                            <a:solidFill>
                              <a:srgbClr val="FFC000"/>
                            </a:solidFill>
                            <a:latin typeface="Poppins Medium" pitchFamily="2" charset="0"/>
                            <a:cs typeface="Poppins Medium" pitchFamily="2" charset="0"/>
                          </a:rPr>
                          <m:t>=</m:t>
                        </m:r>
                        <m:r>
                          <m:rPr>
                            <m:nor/>
                          </m:rPr>
                          <a:rPr lang="en-US" sz="2400" b="0" i="0" baseline="-25000" smtClean="0">
                            <a:solidFill>
                              <a:srgbClr val="FFC000"/>
                            </a:solidFill>
                            <a:latin typeface="Poppins Medium" pitchFamily="2" charset="0"/>
                            <a:cs typeface="Poppins Medium" pitchFamily="2" charset="0"/>
                          </a:rPr>
                          <m:t>0</m:t>
                        </m:r>
                      </m:sub>
                      <m:sup>
                        <m:r>
                          <m:rPr>
                            <m:nor/>
                          </m:rPr>
                          <a:rPr lang="en-US" sz="2400" b="0" i="0" baseline="30000" smtClean="0">
                            <a:solidFill>
                              <a:srgbClr val="FFC000"/>
                            </a:solidFill>
                            <a:latin typeface="Poppins Medium" pitchFamily="2" charset="0"/>
                            <a:cs typeface="Poppins Medium" pitchFamily="2" charset="0"/>
                          </a:rPr>
                          <m:t>20</m:t>
                        </m:r>
                      </m:sup>
                      <m:e>
                        <m:r>
                          <m:rPr>
                            <m:nor/>
                          </m:rPr>
                          <a:rPr lang="en-US" sz="2400" baseline="30000" dirty="0">
                            <a:solidFill>
                              <a:srgbClr val="FFC000"/>
                            </a:solidFill>
                            <a:latin typeface="Calibri" panose="020F0502020204030204"/>
                            <a:ea typeface="Calibri" panose="020F0502020204030204"/>
                            <a:cs typeface="Calibri" panose="020F0502020204030204"/>
                            <a:sym typeface="Calibri" panose="020F0502020204030204"/>
                          </a:rPr>
                          <m:t>50</m:t>
                        </m:r>
                        <m:r>
                          <m:rPr>
                            <m:nor/>
                          </m:rPr>
                          <a:rPr lang="en-US" sz="2400" baseline="30000" dirty="0">
                            <a:solidFill>
                              <a:srgbClr val="FFC000"/>
                            </a:solidFill>
                            <a:latin typeface="Calibri" panose="020F0502020204030204"/>
                            <a:ea typeface="Calibri" panose="020F0502020204030204"/>
                            <a:cs typeface="Calibri" panose="020F0502020204030204"/>
                            <a:sym typeface="Calibri" panose="020F0502020204030204"/>
                          </a:rPr>
                          <m:t>-</m:t>
                        </m:r>
                        <m:r>
                          <m:rPr>
                            <m:nor/>
                          </m:rPr>
                          <a:rPr lang="en-US" sz="2400" baseline="30000" dirty="0">
                            <a:solidFill>
                              <a:srgbClr val="FFC000"/>
                            </a:solidFill>
                            <a:latin typeface="Calibri" panose="020F0502020204030204"/>
                            <a:ea typeface="Calibri" panose="020F0502020204030204"/>
                            <a:cs typeface="Calibri" panose="020F0502020204030204"/>
                            <a:sym typeface="Calibri" panose="020F0502020204030204"/>
                          </a:rPr>
                          <m:t>rC</m:t>
                        </m:r>
                        <m:r>
                          <m:rPr>
                            <m:nor/>
                          </m:rPr>
                          <a:rPr lang="en-US" sz="2400" baseline="-25000" dirty="0">
                            <a:solidFill>
                              <a:srgbClr val="FFC000"/>
                            </a:solidFill>
                            <a:latin typeface="Calibri" panose="020F0502020204030204"/>
                            <a:ea typeface="Calibri" panose="020F0502020204030204"/>
                            <a:cs typeface="Calibri" panose="020F0502020204030204"/>
                            <a:sym typeface="Calibri" panose="020F0502020204030204"/>
                          </a:rPr>
                          <m:t>6</m:t>
                        </m:r>
                      </m:e>
                    </m:nary>
                  </m:oMath>
                </a14:m>
                <a:r>
                  <a:rPr lang="en-US" sz="2400" dirty="0">
                    <a:solidFill>
                      <a:srgbClr val="FFC000"/>
                    </a:solidFill>
                    <a:latin typeface="Poppins Medium" pitchFamily="2" charset="0"/>
                    <a:ea typeface="Poppins Medium"/>
                    <a:cs typeface="Poppins Medium" pitchFamily="2" charset="0"/>
                    <a:sym typeface="Poppins Medium"/>
                  </a:rPr>
                  <a:t> </a:t>
                </a:r>
                <a:r>
                  <a:rPr lang="en-US" sz="2400" baseline="-25000" dirty="0" smtClean="0">
                    <a:solidFill>
                      <a:srgbClr val="FFFFFF"/>
                    </a:solidFill>
                    <a:latin typeface="Calibri" panose="020F0502020204030204"/>
                    <a:ea typeface="Calibri" panose="020F0502020204030204"/>
                    <a:cs typeface="Calibri" panose="020F0502020204030204"/>
                    <a:sym typeface="Calibri" panose="020F0502020204030204"/>
                  </a:rPr>
                  <a:t> </a:t>
                </a:r>
                <a:r>
                  <a:rPr lang="en-US" sz="2400" dirty="0" smtClean="0">
                    <a:solidFill>
                      <a:srgbClr val="FFC000"/>
                    </a:solidFill>
                    <a:latin typeface="Poppins Medium" pitchFamily="2" charset="0"/>
                    <a:ea typeface="Poppins Medium"/>
                    <a:cs typeface="Poppins Medium" pitchFamily="2" charset="0"/>
                    <a:sym typeface="Poppins Medium"/>
                  </a:rPr>
                  <a:t>is </a:t>
                </a:r>
                <a:r>
                  <a:rPr lang="en-US" sz="2400" dirty="0">
                    <a:solidFill>
                      <a:srgbClr val="FFC000"/>
                    </a:solidFill>
                    <a:latin typeface="Poppins Medium" pitchFamily="2" charset="0"/>
                    <a:ea typeface="Poppins Medium"/>
                    <a:cs typeface="Poppins Medium" pitchFamily="2" charset="0"/>
                    <a:sym typeface="Poppins Medium"/>
                  </a:rPr>
                  <a:t>equal to</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rPr>
                  <a:t>[2020]</a:t>
                </a:r>
                <a:endPar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endParaRPr>
              </a:p>
            </p:txBody>
          </p:sp>
        </mc:Choice>
        <mc:Fallback>
          <p:sp>
            <p:nvSpPr>
              <p:cNvPr id="43" name="Google Shape;117;p15"/>
              <p:cNvSpPr txBox="1">
                <a:spLocks noRot="1" noChangeAspect="1" noMove="1" noResize="1" noEditPoints="1" noAdjustHandles="1" noChangeArrowheads="1" noChangeShapeType="1" noTextEdit="1"/>
              </p:cNvSpPr>
              <p:nvPr/>
            </p:nvSpPr>
            <p:spPr>
              <a:xfrm>
                <a:off x="621754" y="1149766"/>
                <a:ext cx="10827296" cy="808235"/>
              </a:xfrm>
              <a:prstGeom prst="rect">
                <a:avLst/>
              </a:prstGeom>
              <a:blipFill rotWithShape="1">
                <a:blip r:embed="rId1"/>
                <a:stretch>
                  <a:fillRect l="-1" t="-9401" b="-2477"/>
                </a:stretch>
              </a:blipFill>
              <a:ln>
                <a:noFill/>
              </a:ln>
            </p:spPr>
            <p:txBody>
              <a:bodyPr/>
              <a:lstStyle/>
              <a:p>
                <a:r>
                  <a:rPr lang="en-US" altLang="en-US">
                    <a:noFill/>
                  </a:rPr>
                  <a:t> </a:t>
                </a:r>
              </a:p>
            </p:txBody>
          </p:sp>
        </mc:Fallback>
      </mc:AlternateContent>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43" name="Google Shape;117;p15"/>
          <p:cNvSpPr txBox="1"/>
          <p:nvPr/>
        </p:nvSpPr>
        <p:spPr>
          <a:xfrm>
            <a:off x="621754" y="1149766"/>
            <a:ext cx="10827296" cy="2052870"/>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A test consists of 6 multiple choice questions, each having 4 alternative answers of which only one is correct. The number of ways, in which a candidate answers all six questions such that exactly four of the answers are correct, is </a:t>
            </a:r>
            <a:r>
              <a:rPr lang="en-IN" sz="2400" u="sng" dirty="0">
                <a:solidFill>
                  <a:srgbClr val="FFC000"/>
                </a:solidFill>
                <a:latin typeface="Poppins Medium" pitchFamily="2" charset="0"/>
                <a:cs typeface="Poppins Medium" pitchFamily="2" charset="0"/>
              </a:rPr>
              <a:t>                          </a:t>
            </a:r>
            <a:r>
              <a:rPr lang="en-IN" sz="2400" dirty="0">
                <a:solidFill>
                  <a:srgbClr val="FFC000"/>
                </a:solidFill>
                <a:latin typeface="Poppins Medium" pitchFamily="2" charset="0"/>
                <a:cs typeface="Poppins Medium" pitchFamily="2" charset="0"/>
              </a:rPr>
              <a:t>.</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rPr>
              <a:t>[2020]</a:t>
            </a:r>
            <a:endPar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43" name="Google Shape;117;p15"/>
          <p:cNvSpPr txBox="1"/>
          <p:nvPr/>
        </p:nvSpPr>
        <p:spPr>
          <a:xfrm>
            <a:off x="621754" y="1149766"/>
            <a:ext cx="10827296" cy="1203406"/>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The number of 4 letter words (with or without meaning) that can be formed from the eleven letters of the word ‘EXAMINATION’ is </a:t>
            </a:r>
            <a:r>
              <a:rPr lang="en-US" sz="2400" u="sng" dirty="0">
                <a:solidFill>
                  <a:srgbClr val="FFC000"/>
                </a:solidFill>
                <a:latin typeface="Poppins Medium" pitchFamily="2" charset="0"/>
                <a:cs typeface="Poppins Medium" pitchFamily="2" charset="0"/>
              </a:rPr>
              <a:t>                  </a:t>
            </a:r>
            <a:r>
              <a:rPr lang="en-US" sz="2400" dirty="0">
                <a:solidFill>
                  <a:srgbClr val="FFC000"/>
                </a:solidFill>
                <a:latin typeface="Poppins Medium" pitchFamily="2" charset="0"/>
                <a:cs typeface="Poppins Medium" pitchFamily="2" charset="0"/>
              </a:rPr>
              <a:t>.</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rPr>
              <a:t>[2020]</a:t>
            </a:r>
            <a:endPar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7" name="Google Shape;209;p15"/>
          <p:cNvSpPr txBox="1"/>
          <p:nvPr/>
        </p:nvSpPr>
        <p:spPr>
          <a:xfrm>
            <a:off x="-453171" y="998600"/>
            <a:ext cx="10850036" cy="1724575"/>
          </a:xfrm>
          <a:prstGeom prst="rect">
            <a:avLst/>
          </a:prstGeom>
          <a:noFill/>
          <a:ln>
            <a:noFill/>
          </a:ln>
        </p:spPr>
        <p:txBody>
          <a:bodyPr spcFirstLastPara="1" wrap="square" lIns="0" tIns="0" rIns="0" bIns="0" anchor="t" anchorCtr="0">
            <a:spAutoFit/>
          </a:bodyPr>
          <a:lstStyle/>
          <a:p>
            <a:pPr marL="914400" marR="0" lvl="0" indent="-914400" algn="just" rtl="0">
              <a:lnSpc>
                <a:spcPct val="115000"/>
              </a:lnSpc>
              <a:spcBef>
                <a:spcPts val="0"/>
              </a:spcBef>
              <a:spcAft>
                <a:spcPts val="200"/>
              </a:spcAft>
              <a:buNone/>
            </a:pPr>
            <a:r>
              <a:rPr lang="en-US" sz="2400" b="0" i="0" u="none" strike="noStrike" cap="none" dirty="0">
                <a:solidFill>
                  <a:srgbClr val="FFC000"/>
                </a:solidFill>
                <a:latin typeface="Poppins Medium"/>
                <a:ea typeface="Poppins Medium"/>
                <a:cs typeface="Poppins Medium"/>
                <a:sym typeface="Poppins Medium"/>
              </a:rPr>
              <a:t>	A cricket team comprising of A, B, C, ………. J, K is to be sent for batting. If ‘A’ wants to bat before ‘J’ and ‘J’ wants to bat after ‘G’. Then the number of batting orders if other players could go in any order.</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p:cNvGrpSpPr/>
          <p:nvPr/>
        </p:nvGrpSpPr>
        <p:grpSpPr>
          <a:xfrm>
            <a:off x="309283" y="457200"/>
            <a:ext cx="4927736" cy="745588"/>
            <a:chOff x="712695" y="1882588"/>
            <a:chExt cx="2832839" cy="745588"/>
          </a:xfrm>
        </p:grpSpPr>
        <p:sp>
          <p:nvSpPr>
            <p:cNvPr id="3" name="Rectangle: Rounded Corners 2"/>
            <p:cNvSpPr/>
            <p:nvPr/>
          </p:nvSpPr>
          <p:spPr>
            <a:xfrm>
              <a:off x="712695" y="1882588"/>
              <a:ext cx="2832839"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p:cNvSpPr txBox="1"/>
            <p:nvPr/>
          </p:nvSpPr>
          <p:spPr>
            <a:xfrm>
              <a:off x="1633080" y="1962993"/>
              <a:ext cx="1644838" cy="584775"/>
            </a:xfrm>
            <a:prstGeom prst="rect">
              <a:avLst/>
            </a:prstGeom>
            <a:noFill/>
          </p:spPr>
          <p:txBody>
            <a:bodyPr wrap="square" rtlCol="0">
              <a:spAutoFit/>
            </a:bodyPr>
            <a:lstStyle/>
            <a:p>
              <a:r>
                <a:rPr lang="en-IN" sz="3200" b="1" dirty="0">
                  <a:latin typeface="Calibri" panose="020F0502020204030204" pitchFamily="34" charset="0"/>
                  <a:ea typeface="Calibri" panose="020F0502020204030204" pitchFamily="34" charset="0"/>
                  <a:cs typeface="Calibri" panose="020F0502020204030204" pitchFamily="34" charset="0"/>
                </a:rPr>
                <a:t>Notable Points</a:t>
              </a:r>
              <a:endParaRPr lang="en-IN" sz="3200" b="1"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5" name="Group 4"/>
          <p:cNvGrpSpPr/>
          <p:nvPr/>
        </p:nvGrpSpPr>
        <p:grpSpPr>
          <a:xfrm>
            <a:off x="599014" y="265216"/>
            <a:ext cx="1129551" cy="1129551"/>
            <a:chOff x="599014" y="273838"/>
            <a:chExt cx="1129551" cy="1129551"/>
          </a:xfrm>
        </p:grpSpPr>
        <p:sp>
          <p:nvSpPr>
            <p:cNvPr id="6" name="Oval 5"/>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p:cNvPicPr>
              <a:picLocks noChangeAspect="1"/>
            </p:cNvPicPr>
            <p:nvPr/>
          </p:nvPicPr>
          <p:blipFill rotWithShape="1">
            <a:blip r:embed="rId1">
              <a:extLst>
                <a:ext uri="{28A0092B-C50C-407E-A947-70E740481C1C}">
                  <a14:useLocalDpi xmlns:a14="http://schemas.microsoft.com/office/drawing/2010/main" val="0"/>
                </a:ext>
              </a:extLst>
            </a:blip>
            <a:srcRect l="64999" t="4204" r="10457" b="66197"/>
            <a:stretch>
              <a:fillRect/>
            </a:stretch>
          </p:blipFill>
          <p:spPr>
            <a:xfrm>
              <a:off x="631122" y="325634"/>
              <a:ext cx="1048402" cy="1034423"/>
            </a:xfrm>
            <a:prstGeom prst="rect">
              <a:avLst/>
            </a:prstGeom>
          </p:spPr>
        </p:pic>
      </p:grpSp>
      <p:sp>
        <p:nvSpPr>
          <p:cNvPr id="43" name="TextBox 42"/>
          <p:cNvSpPr txBox="1"/>
          <p:nvPr/>
        </p:nvSpPr>
        <p:spPr>
          <a:xfrm>
            <a:off x="614362" y="1605474"/>
            <a:ext cx="10834687" cy="3323987"/>
          </a:xfrm>
          <a:prstGeom prst="rect">
            <a:avLst/>
          </a:prstGeom>
          <a:noFill/>
        </p:spPr>
        <p:txBody>
          <a:bodyPr wrap="square" lIns="0" tIns="0" rIns="0" bIns="0" rtlCol="0">
            <a:spAutoFit/>
          </a:bodyPr>
          <a:lstStyle/>
          <a:p>
            <a:pPr marL="535305" indent="-535305" algn="just"/>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(1)	Number of ways of selecting r objects out of n different objects = </a:t>
            </a:r>
            <a:r>
              <a:rPr lang="en-US" sz="2400" baseline="30000" dirty="0" err="1">
                <a:solidFill>
                  <a:schemeClr val="tx1"/>
                </a:solidFill>
                <a:latin typeface="Calibri" panose="020F0502020204030204" pitchFamily="34" charset="0"/>
                <a:ea typeface="Calibri" panose="020F0502020204030204" pitchFamily="34" charset="0"/>
                <a:cs typeface="Calibri" panose="020F0502020204030204" pitchFamily="34" charset="0"/>
              </a:rPr>
              <a:t>n</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US" sz="2400" baseline="-25000" dirty="0" err="1">
                <a:solidFill>
                  <a:schemeClr val="tx1"/>
                </a:solidFill>
                <a:latin typeface="Calibri" panose="020F0502020204030204" pitchFamily="34" charset="0"/>
                <a:ea typeface="Calibri" panose="020F0502020204030204" pitchFamily="34" charset="0"/>
                <a:cs typeface="Calibri" panose="020F0502020204030204" pitchFamily="34" charset="0"/>
              </a:rPr>
              <a:t>r</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.(r </a:t>
            </a:r>
            <a:r>
              <a:rPr lang="en-US" sz="2400" u="sng" dirty="0">
                <a:solidFill>
                  <a:schemeClr val="tx1"/>
                </a:solidFill>
                <a:latin typeface="Calibri" panose="020F0502020204030204" pitchFamily="34" charset="0"/>
                <a:ea typeface="Calibri" panose="020F0502020204030204" pitchFamily="34" charset="0"/>
                <a:cs typeface="Calibri" panose="020F0502020204030204" pitchFamily="34" charset="0"/>
              </a:rPr>
              <a:t>&lt;</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n)</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35305" indent="-535305" algn="just"/>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(2)	Number of ways of selecting r objects out of n identical = 1 </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35305" indent="-535305" algn="just"/>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(3)	Number of ways of selecting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atleast</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r object out of n different objects</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35305" indent="-535305" algn="just"/>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 </a:t>
            </a:r>
            <a:r>
              <a:rPr lang="en-US" sz="2400" baseline="30000" dirty="0" err="1">
                <a:solidFill>
                  <a:schemeClr val="tx1"/>
                </a:solidFill>
                <a:latin typeface="Calibri" panose="020F0502020204030204" pitchFamily="34" charset="0"/>
                <a:ea typeface="Calibri" panose="020F0502020204030204" pitchFamily="34" charset="0"/>
                <a:cs typeface="Calibri" panose="020F0502020204030204" pitchFamily="34" charset="0"/>
              </a:rPr>
              <a:t>n</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US" sz="2400" baseline="-25000" dirty="0" err="1">
                <a:solidFill>
                  <a:schemeClr val="tx1"/>
                </a:solidFill>
                <a:latin typeface="Calibri" panose="020F0502020204030204" pitchFamily="34" charset="0"/>
                <a:ea typeface="Calibri" panose="020F0502020204030204" pitchFamily="34" charset="0"/>
                <a:cs typeface="Calibri" panose="020F0502020204030204" pitchFamily="34" charset="0"/>
              </a:rPr>
              <a:t>r</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 </a:t>
            </a:r>
            <a:r>
              <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n</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US"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r+1</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 </a:t>
            </a:r>
            <a:r>
              <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n</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US"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r+2</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 ………… </a:t>
            </a:r>
            <a:r>
              <a:rPr lang="en-US" sz="2400" baseline="30000" dirty="0" err="1">
                <a:solidFill>
                  <a:schemeClr val="tx1"/>
                </a:solidFill>
                <a:latin typeface="Calibri" panose="020F0502020204030204" pitchFamily="34" charset="0"/>
                <a:ea typeface="Calibri" panose="020F0502020204030204" pitchFamily="34" charset="0"/>
                <a:cs typeface="Calibri" panose="020F0502020204030204" pitchFamily="34" charset="0"/>
              </a:rPr>
              <a:t>n</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US" sz="2400" baseline="-25000" dirty="0" err="1">
                <a:solidFill>
                  <a:schemeClr val="tx1"/>
                </a:solidFill>
                <a:latin typeface="Calibri" panose="020F0502020204030204" pitchFamily="34" charset="0"/>
                <a:ea typeface="Calibri" panose="020F0502020204030204" pitchFamily="34" charset="0"/>
                <a:cs typeface="Calibri" panose="020F0502020204030204" pitchFamily="34" charset="0"/>
              </a:rPr>
              <a:t>n</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35305" indent="-535305" algn="just"/>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35305" indent="-535305" algn="just"/>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(4)	 Number of ways of selecting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atleast</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r object out of n identical objects</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35305" indent="-535305" algn="just"/>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 n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 r + 1 </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endParaRPr>
          </a:p>
          <a:p>
            <a:pPr marL="535305" indent="-535305" algn="just"/>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(5)	Total number of selection out of n-different objects while selecting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atleast</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 one.</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endParaRPr>
          </a:p>
          <a:p>
            <a:pPr marL="535305" indent="-535305" algn="just"/>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 2</a:t>
            </a:r>
            <a:r>
              <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n</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1</a:t>
            </a:r>
            <a:endParaRPr lang="hi-IN" sz="2400" dirty="0">
              <a:solidFill>
                <a:schemeClr val="tx1"/>
              </a:solidFill>
              <a:latin typeface="Calibri" panose="020F0502020204030204" pitchFamily="34" charset="0"/>
              <a:ea typeface="Calibri" panose="020F050202020403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11" name="TextBox 10"/>
          <p:cNvSpPr txBox="1"/>
          <p:nvPr/>
        </p:nvSpPr>
        <p:spPr>
          <a:xfrm>
            <a:off x="1524001" y="2342388"/>
            <a:ext cx="4572000" cy="2823850"/>
          </a:xfrm>
          <a:prstGeom prst="rect">
            <a:avLst/>
          </a:prstGeom>
          <a:noFill/>
        </p:spPr>
        <p:txBody>
          <a:bodyPr wrap="square" lIns="0" tIns="0" rIns="0" bIns="0" rtlCol="0">
            <a:spAutoFit/>
          </a:bodyPr>
          <a:lstStyle/>
          <a:p>
            <a:pPr marL="0" marR="0" lvl="0" indent="0" algn="l" rtl="0">
              <a:spcBef>
                <a:spcPts val="0"/>
              </a:spcBef>
              <a:spcAft>
                <a:spcPts val="3500"/>
              </a:spcAft>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2</a:t>
            </a:r>
            <a:r>
              <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20</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 1</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endParaRPr>
          </a:p>
          <a:p>
            <a:pPr marL="0" marR="0" lvl="0" indent="0" algn="l" rtl="0">
              <a:spcBef>
                <a:spcPts val="0"/>
              </a:spcBef>
              <a:spcAft>
                <a:spcPts val="3500"/>
              </a:spcAft>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20</a:t>
            </a:r>
            <a:r>
              <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21</a:t>
            </a:r>
            <a:endPar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endParaRPr>
          </a:p>
          <a:p>
            <a:pPr marL="0" marR="0" lvl="0" indent="0" algn="l" rtl="0">
              <a:spcBef>
                <a:spcPts val="0"/>
              </a:spcBef>
              <a:spcAft>
                <a:spcPts val="3500"/>
              </a:spcAft>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2</a:t>
            </a:r>
            <a:r>
              <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20</a:t>
            </a:r>
            <a:endPar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endParaRPr>
          </a:p>
          <a:p>
            <a:pPr marL="0" marR="0" lvl="0" indent="0" algn="l" rtl="0">
              <a:spcBef>
                <a:spcPts val="0"/>
              </a:spcBef>
              <a:spcAft>
                <a:spcPts val="3500"/>
              </a:spcAft>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2</a:t>
            </a:r>
            <a:r>
              <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20</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+ 1</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panose="020F0502020204030204"/>
            </a:endParaRPr>
          </a:p>
        </p:txBody>
      </p:sp>
      <p:grpSp>
        <p:nvGrpSpPr>
          <p:cNvPr id="21" name="Group 20"/>
          <p:cNvGrpSpPr/>
          <p:nvPr/>
        </p:nvGrpSpPr>
        <p:grpSpPr>
          <a:xfrm>
            <a:off x="609600" y="2324847"/>
            <a:ext cx="604955" cy="565671"/>
            <a:chOff x="3055651" y="1822568"/>
            <a:chExt cx="696055" cy="650855"/>
          </a:xfrm>
        </p:grpSpPr>
        <p:sp>
          <p:nvSpPr>
            <p:cNvPr id="23" name="Rectangle: Rounded Corners 22"/>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A</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28" name="Group 27"/>
          <p:cNvGrpSpPr/>
          <p:nvPr/>
        </p:nvGrpSpPr>
        <p:grpSpPr>
          <a:xfrm>
            <a:off x="609600" y="3097051"/>
            <a:ext cx="604955" cy="565671"/>
            <a:chOff x="3055651" y="1822568"/>
            <a:chExt cx="696055" cy="650855"/>
          </a:xfrm>
        </p:grpSpPr>
        <p:sp>
          <p:nvSpPr>
            <p:cNvPr id="30" name="Rectangle: Rounded Corners 29"/>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B</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3" name="Group 32"/>
          <p:cNvGrpSpPr/>
          <p:nvPr/>
        </p:nvGrpSpPr>
        <p:grpSpPr>
          <a:xfrm>
            <a:off x="609600" y="3869255"/>
            <a:ext cx="604955" cy="565671"/>
            <a:chOff x="3055651" y="1822568"/>
            <a:chExt cx="696055" cy="650855"/>
          </a:xfrm>
        </p:grpSpPr>
        <p:sp>
          <p:nvSpPr>
            <p:cNvPr id="34" name="Rectangle: Rounded Corners 33"/>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C</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7" name="Group 36"/>
          <p:cNvGrpSpPr/>
          <p:nvPr/>
        </p:nvGrpSpPr>
        <p:grpSpPr>
          <a:xfrm>
            <a:off x="609600" y="4641459"/>
            <a:ext cx="604955" cy="565671"/>
            <a:chOff x="3055651" y="1822568"/>
            <a:chExt cx="696055" cy="650855"/>
          </a:xfrm>
        </p:grpSpPr>
        <p:sp>
          <p:nvSpPr>
            <p:cNvPr id="38" name="Rectangle: Rounded Corners 37"/>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D</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pic>
        <p:nvPicPr>
          <p:cNvPr id="42" name="Picture 41"/>
          <p:cNvPicPr>
            <a:picLocks noChangeAspect="1"/>
          </p:cNvPicPr>
          <p:nvPr/>
        </p:nvPicPr>
        <p:blipFill rotWithShape="1">
          <a:blip r:embed="rId1">
            <a:extLst>
              <a:ext uri="{28A0092B-C50C-407E-A947-70E740481C1C}">
                <a14:useLocalDpi xmlns:a14="http://schemas.microsoft.com/office/drawing/2010/main" val="0"/>
              </a:ext>
            </a:extLst>
          </a:blip>
          <a:srcRect l="37245" t="41069" r="43738" b="13890"/>
          <a:stretch>
            <a:fillRect/>
          </a:stretch>
        </p:blipFill>
        <p:spPr>
          <a:xfrm rot="20839986">
            <a:off x="93802" y="-264007"/>
            <a:ext cx="825962" cy="1338470"/>
          </a:xfrm>
          <a:prstGeom prst="rect">
            <a:avLst/>
          </a:prstGeom>
        </p:spPr>
      </p:pic>
      <p:sp>
        <p:nvSpPr>
          <p:cNvPr id="43" name="Google Shape;117;p15"/>
          <p:cNvSpPr txBox="1"/>
          <p:nvPr/>
        </p:nvSpPr>
        <p:spPr>
          <a:xfrm>
            <a:off x="621754" y="1149766"/>
            <a:ext cx="10827296" cy="1203406"/>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The number of ways of choosing 10 objects out of 31 objects of which 10 are identical and the remaining 21 are distinct, is</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rPr>
              <a:t>[2019]</a:t>
            </a:r>
            <a:endPar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11" name="TextBox 10"/>
          <p:cNvSpPr txBox="1"/>
          <p:nvPr/>
        </p:nvSpPr>
        <p:spPr>
          <a:xfrm>
            <a:off x="1524000" y="3838674"/>
            <a:ext cx="7320741" cy="1187505"/>
          </a:xfrm>
          <a:prstGeom prst="rect">
            <a:avLst/>
          </a:prstGeom>
          <a:noFill/>
        </p:spPr>
        <p:txBody>
          <a:bodyPr wrap="square" lIns="0" tIns="0" rIns="0" bIns="0" rtlCol="0">
            <a:spAutoFit/>
          </a:bodyPr>
          <a:lstStyle/>
          <a:p>
            <a:pPr marL="0" marR="0" lvl="0" indent="0" algn="l" rtl="0">
              <a:spcBef>
                <a:spcPts val="0"/>
              </a:spcBef>
              <a:spcAft>
                <a:spcPts val="3500"/>
              </a:spcAft>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12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panose="020F0502020204030204"/>
              </a:rPr>
              <a:t>11</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panose="020F0502020204030204"/>
            </a:endParaRPr>
          </a:p>
          <a:p>
            <a:pPr marL="0" marR="0" lvl="0" indent="0" algn="l" rtl="0">
              <a:spcBef>
                <a:spcPts val="0"/>
              </a:spcBef>
              <a:spcAft>
                <a:spcPts val="3500"/>
              </a:spcAft>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panose="020F0502020204030204"/>
              </a:rPr>
              <a:t>9						7</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panose="020F0502020204030204"/>
            </a:endParaRPr>
          </a:p>
        </p:txBody>
      </p:sp>
      <p:grpSp>
        <p:nvGrpSpPr>
          <p:cNvPr id="21" name="Group 20"/>
          <p:cNvGrpSpPr/>
          <p:nvPr/>
        </p:nvGrpSpPr>
        <p:grpSpPr>
          <a:xfrm>
            <a:off x="609600" y="3821133"/>
            <a:ext cx="604955" cy="565671"/>
            <a:chOff x="3055651" y="1822568"/>
            <a:chExt cx="696055" cy="650855"/>
          </a:xfrm>
        </p:grpSpPr>
        <p:sp>
          <p:nvSpPr>
            <p:cNvPr id="23" name="Rectangle: Rounded Corners 22"/>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A</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28" name="Group 27"/>
          <p:cNvGrpSpPr/>
          <p:nvPr/>
        </p:nvGrpSpPr>
        <p:grpSpPr>
          <a:xfrm>
            <a:off x="6129260" y="3828990"/>
            <a:ext cx="604955" cy="565671"/>
            <a:chOff x="3055651" y="1822568"/>
            <a:chExt cx="696055" cy="650855"/>
          </a:xfrm>
        </p:grpSpPr>
        <p:sp>
          <p:nvSpPr>
            <p:cNvPr id="30" name="Rectangle: Rounded Corners 29"/>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B</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3" name="Group 32"/>
          <p:cNvGrpSpPr/>
          <p:nvPr/>
        </p:nvGrpSpPr>
        <p:grpSpPr>
          <a:xfrm>
            <a:off x="609600" y="4584148"/>
            <a:ext cx="604955" cy="565671"/>
            <a:chOff x="3055651" y="1822568"/>
            <a:chExt cx="696055" cy="650855"/>
          </a:xfrm>
        </p:grpSpPr>
        <p:sp>
          <p:nvSpPr>
            <p:cNvPr id="34" name="Rectangle: Rounded Corners 33"/>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C</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7" name="Group 36"/>
          <p:cNvGrpSpPr/>
          <p:nvPr/>
        </p:nvGrpSpPr>
        <p:grpSpPr>
          <a:xfrm>
            <a:off x="6129260" y="4592005"/>
            <a:ext cx="604955" cy="565671"/>
            <a:chOff x="3055651" y="1822568"/>
            <a:chExt cx="696055" cy="650855"/>
          </a:xfrm>
        </p:grpSpPr>
        <p:sp>
          <p:nvSpPr>
            <p:cNvPr id="38" name="Rectangle: Rounded Corners 37"/>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D</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sp>
        <p:nvSpPr>
          <p:cNvPr id="43" name="Google Shape;117;p15"/>
          <p:cNvSpPr txBox="1"/>
          <p:nvPr/>
        </p:nvSpPr>
        <p:spPr>
          <a:xfrm>
            <a:off x="621754" y="1149766"/>
            <a:ext cx="10827296" cy="2477601"/>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There are m men and two women participating in a chess tournament. Each participant plays two games with every other participant. If the number of games played by the men between themselves exceeds the number of games played between the men and the women by 84, then the value of m is</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rPr>
              <a:t>[2019]</a:t>
            </a:r>
            <a:endPar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p:cNvGrpSpPr/>
          <p:nvPr/>
        </p:nvGrpSpPr>
        <p:grpSpPr>
          <a:xfrm>
            <a:off x="334306" y="188251"/>
            <a:ext cx="2153400" cy="495435"/>
            <a:chOff x="334306" y="188251"/>
            <a:chExt cx="2153400" cy="495435"/>
          </a:xfrm>
        </p:grpSpPr>
        <p:sp>
          <p:nvSpPr>
            <p:cNvPr id="49" name="Rectangle: Rounded Corners 48"/>
            <p:cNvSpPr/>
            <p:nvPr/>
          </p:nvSpPr>
          <p:spPr>
            <a:xfrm>
              <a:off x="334306" y="222021"/>
              <a:ext cx="2113059" cy="46166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0" name="Rectangle: Rounded Corners 49"/>
            <p:cNvSpPr/>
            <p:nvPr/>
          </p:nvSpPr>
          <p:spPr>
            <a:xfrm>
              <a:off x="374647" y="188251"/>
              <a:ext cx="2113059" cy="461665"/>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1" name="TextBox 50"/>
            <p:cNvSpPr txBox="1"/>
            <p:nvPr/>
          </p:nvSpPr>
          <p:spPr>
            <a:xfrm>
              <a:off x="584012" y="188259"/>
              <a:ext cx="1694329" cy="461665"/>
            </a:xfrm>
            <a:prstGeom prst="rect">
              <a:avLst/>
            </a:prstGeom>
            <a:noFill/>
          </p:spPr>
          <p:txBody>
            <a:bodyPr wrap="square" rtlCol="0">
              <a:spAutoFit/>
            </a:bodyPr>
            <a:lstStyle/>
            <a:p>
              <a:pPr algn="ctr"/>
              <a:r>
                <a:rPr lang="en-IN" sz="2400" dirty="0">
                  <a:latin typeface="Poppins Black" pitchFamily="2" charset="0"/>
                  <a:cs typeface="Poppins Black" pitchFamily="2" charset="0"/>
                </a:rPr>
                <a:t>Question</a:t>
              </a:r>
              <a:endParaRPr lang="en-IN" sz="2400" dirty="0">
                <a:latin typeface="Poppins Black" pitchFamily="2" charset="0"/>
                <a:cs typeface="Poppins Black" pitchFamily="2" charset="0"/>
              </a:endParaRPr>
            </a:p>
          </p:txBody>
        </p:sp>
      </p:grpSp>
      <p:sp>
        <p:nvSpPr>
          <p:cNvPr id="11" name="TextBox 10"/>
          <p:cNvSpPr txBox="1"/>
          <p:nvPr/>
        </p:nvSpPr>
        <p:spPr>
          <a:xfrm>
            <a:off x="1524001" y="2342388"/>
            <a:ext cx="4572000" cy="2823850"/>
          </a:xfrm>
          <a:prstGeom prst="rect">
            <a:avLst/>
          </a:prstGeom>
          <a:noFill/>
        </p:spPr>
        <p:txBody>
          <a:bodyPr wrap="square" lIns="0" tIns="0" rIns="0" bIns="0" rtlCol="0">
            <a:spAutoFit/>
          </a:bodyPr>
          <a:lstStyle/>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5</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21</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3500"/>
              </a:spcAft>
              <a:buNone/>
            </a:pPr>
            <a:r>
              <a:rPr lang="en-US" sz="2400" dirty="0">
                <a:solidFill>
                  <a:srgbClr val="FFFFFF"/>
                </a:solidFill>
                <a:latin typeface="Calibri" panose="020F0502020204030204"/>
                <a:ea typeface="Calibri" panose="020F0502020204030204"/>
                <a:cs typeface="Calibri" panose="020F0502020204030204"/>
                <a:sym typeface="Calibri" panose="020F0502020204030204"/>
              </a:rPr>
              <a:t>3</a:t>
            </a:r>
            <a:r>
              <a:rPr lang="en-US" sz="2400" baseline="30000" dirty="0">
                <a:solidFill>
                  <a:srgbClr val="FFFFFF"/>
                </a:solidFill>
                <a:latin typeface="Calibri" panose="020F0502020204030204"/>
                <a:ea typeface="Calibri" panose="020F0502020204030204"/>
                <a:cs typeface="Calibri" panose="020F0502020204030204"/>
                <a:sym typeface="Calibri" panose="020F0502020204030204"/>
              </a:rPr>
              <a:t>8</a:t>
            </a:r>
            <a:endParaRPr lang="en-US" sz="2400" dirty="0">
              <a:solidFill>
                <a:srgbClr val="FFFFFF"/>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3500"/>
              </a:spcAft>
              <a:buNone/>
            </a:pPr>
            <a:r>
              <a:rPr lang="en-US" sz="2400" baseline="30000" dirty="0">
                <a:solidFill>
                  <a:srgbClr val="FFFFFF"/>
                </a:solidFill>
                <a:latin typeface="Calibri" panose="020F0502020204030204"/>
                <a:ea typeface="Calibri" panose="020F0502020204030204"/>
                <a:cs typeface="Calibri" panose="020F0502020204030204"/>
                <a:sym typeface="Calibri" panose="020F0502020204030204"/>
              </a:rPr>
              <a:t>8</a:t>
            </a:r>
            <a:r>
              <a:rPr lang="en-US" sz="2400" dirty="0">
                <a:solidFill>
                  <a:srgbClr val="FFFFFF"/>
                </a:solidFill>
                <a:latin typeface="Calibri" panose="020F0502020204030204"/>
                <a:ea typeface="Calibri" panose="020F0502020204030204"/>
                <a:cs typeface="Calibri" panose="020F0502020204030204"/>
                <a:sym typeface="Calibri" panose="020F0502020204030204"/>
              </a:rPr>
              <a:t>C</a:t>
            </a:r>
            <a:r>
              <a:rPr lang="en-US" sz="2400" baseline="-25000" dirty="0">
                <a:solidFill>
                  <a:srgbClr val="FFFFFF"/>
                </a:solidFill>
                <a:latin typeface="Calibri" panose="020F0502020204030204"/>
                <a:ea typeface="Calibri" panose="020F0502020204030204"/>
                <a:cs typeface="Calibri" panose="020F0502020204030204"/>
                <a:sym typeface="Calibri" panose="020F0502020204030204"/>
              </a:rPr>
              <a:t>3</a:t>
            </a:r>
            <a:endParaRPr lang="en-US" sz="2400" baseline="30000" dirty="0">
              <a:solidFill>
                <a:srgbClr val="FFFFFF"/>
              </a:solidFill>
              <a:latin typeface="Calibri" panose="020F0502020204030204"/>
              <a:ea typeface="Calibri" panose="020F0502020204030204"/>
              <a:cs typeface="Calibri" panose="020F0502020204030204"/>
              <a:sym typeface="Calibri" panose="020F0502020204030204"/>
            </a:endParaRPr>
          </a:p>
        </p:txBody>
      </p:sp>
      <p:grpSp>
        <p:nvGrpSpPr>
          <p:cNvPr id="21" name="Group 20"/>
          <p:cNvGrpSpPr/>
          <p:nvPr/>
        </p:nvGrpSpPr>
        <p:grpSpPr>
          <a:xfrm>
            <a:off x="609600" y="2324847"/>
            <a:ext cx="604955" cy="565671"/>
            <a:chOff x="3055651" y="1822568"/>
            <a:chExt cx="696055" cy="650855"/>
          </a:xfrm>
        </p:grpSpPr>
        <p:sp>
          <p:nvSpPr>
            <p:cNvPr id="23" name="Rectangle: Rounded Corners 22"/>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Speech Bubble: Rectangle with Corners Rounded 23"/>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p:cNvSpPr txBox="1"/>
            <p:nvPr/>
          </p:nvSpPr>
          <p:spPr>
            <a:xfrm>
              <a:off x="3135386" y="1888994"/>
              <a:ext cx="562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A</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28" name="Group 27"/>
          <p:cNvGrpSpPr/>
          <p:nvPr/>
        </p:nvGrpSpPr>
        <p:grpSpPr>
          <a:xfrm>
            <a:off x="609600" y="3097051"/>
            <a:ext cx="604955" cy="565671"/>
            <a:chOff x="3055651" y="1822568"/>
            <a:chExt cx="696055" cy="650855"/>
          </a:xfrm>
        </p:grpSpPr>
        <p:sp>
          <p:nvSpPr>
            <p:cNvPr id="30" name="Rectangle: Rounded Corners 29"/>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with Corners Rounded 30"/>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1"/>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B</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3" name="Group 32"/>
          <p:cNvGrpSpPr/>
          <p:nvPr/>
        </p:nvGrpSpPr>
        <p:grpSpPr>
          <a:xfrm>
            <a:off x="609600" y="3869255"/>
            <a:ext cx="604955" cy="565671"/>
            <a:chOff x="3055651" y="1822568"/>
            <a:chExt cx="696055" cy="650855"/>
          </a:xfrm>
        </p:grpSpPr>
        <p:sp>
          <p:nvSpPr>
            <p:cNvPr id="34" name="Rectangle: Rounded Corners 33"/>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Speech Bubble: Rectangle with Corners Rounded 34"/>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C</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grpSp>
        <p:nvGrpSpPr>
          <p:cNvPr id="37" name="Group 36"/>
          <p:cNvGrpSpPr/>
          <p:nvPr/>
        </p:nvGrpSpPr>
        <p:grpSpPr>
          <a:xfrm>
            <a:off x="609600" y="4641459"/>
            <a:ext cx="604955" cy="565671"/>
            <a:chOff x="3055651" y="1822568"/>
            <a:chExt cx="696055" cy="650855"/>
          </a:xfrm>
        </p:grpSpPr>
        <p:sp>
          <p:nvSpPr>
            <p:cNvPr id="38" name="Rectangle: Rounded Corners 37"/>
            <p:cNvSpPr/>
            <p:nvPr/>
          </p:nvSpPr>
          <p:spPr>
            <a:xfrm>
              <a:off x="3055651" y="1854858"/>
              <a:ext cx="652630" cy="618565"/>
            </a:xfrm>
            <a:prstGeom prst="roundRect">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Speech Bubble: Rectangle with Corners Rounded 38"/>
            <p:cNvSpPr/>
            <p:nvPr/>
          </p:nvSpPr>
          <p:spPr>
            <a:xfrm>
              <a:off x="3099076" y="1822568"/>
              <a:ext cx="652630" cy="618565"/>
            </a:xfrm>
            <a:prstGeom prst="wedgeRoundRectCallout">
              <a:avLst>
                <a:gd name="adj1" fmla="val 62180"/>
                <a:gd name="adj2" fmla="val -25761"/>
                <a:gd name="adj3" fmla="val 16667"/>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p:cNvSpPr txBox="1"/>
            <p:nvPr/>
          </p:nvSpPr>
          <p:spPr>
            <a:xfrm>
              <a:off x="3135386" y="1888994"/>
              <a:ext cx="562533" cy="5311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rPr>
                <a:t>D</a:t>
              </a:r>
              <a:endParaRPr kumimoji="0" lang="en-IN" sz="2400" b="0" i="0" u="none" strike="noStrike" kern="0" cap="none" spc="0" normalizeH="0" baseline="0" noProof="0" dirty="0">
                <a:ln>
                  <a:noFill/>
                </a:ln>
                <a:solidFill>
                  <a:prstClr val="black"/>
                </a:solidFill>
                <a:effectLst/>
                <a:uLnTx/>
                <a:uFillTx/>
                <a:latin typeface="Poppins Black" pitchFamily="2" charset="0"/>
                <a:cs typeface="Poppins Black" pitchFamily="2" charset="0"/>
              </a:endParaRPr>
            </a:p>
          </p:txBody>
        </p:sp>
      </p:grpSp>
      <p:sp>
        <p:nvSpPr>
          <p:cNvPr id="43" name="Google Shape;117;p15"/>
          <p:cNvSpPr txBox="1"/>
          <p:nvPr/>
        </p:nvSpPr>
        <p:spPr>
          <a:xfrm>
            <a:off x="621754" y="1149766"/>
            <a:ext cx="10827296" cy="1203406"/>
          </a:xfrm>
          <a:prstGeom prst="rect">
            <a:avLst/>
          </a:prstGeom>
          <a:noFill/>
          <a:ln>
            <a:noFill/>
          </a:ln>
        </p:spPr>
        <p:txBody>
          <a:bodyPr spcFirstLastPara="1" wrap="square" lIns="0" tIns="0" rIns="0" bIns="0" anchor="t" anchorCtr="0">
            <a:spAutoFit/>
          </a:bodyPr>
          <a:lstStyle/>
          <a:p>
            <a:pPr algn="just">
              <a:lnSpc>
                <a:spcPct val="115000"/>
              </a:lnSpc>
              <a:defRPr/>
            </a:pPr>
            <a:r>
              <a:rPr lang="en-IN" sz="2400" dirty="0">
                <a:solidFill>
                  <a:srgbClr val="FFC000"/>
                </a:solidFill>
                <a:latin typeface="Poppins Medium" pitchFamily="2" charset="0"/>
                <a:cs typeface="Poppins Medium" pitchFamily="2" charset="0"/>
              </a:rPr>
              <a:t>The number of ways of distributing 8 identical balls in 3 distinct boxes, so that none of the boxes is empty.</a:t>
            </a:r>
            <a:endParaRPr lang="en-US" sz="2400" dirty="0">
              <a:solidFill>
                <a:srgbClr val="FFC000"/>
              </a:solidFill>
              <a:latin typeface="Poppins Medium" pitchFamily="2" charset="0"/>
              <a:ea typeface="Poppins Medium"/>
              <a:cs typeface="Poppins Medium" pitchFamily="2" charset="0"/>
              <a:sym typeface="Poppins Medium"/>
            </a:endParaRPr>
          </a:p>
          <a:p>
            <a:pPr algn="r">
              <a:lnSpc>
                <a:spcPct val="115000"/>
              </a:lnSpc>
              <a:defRPr/>
            </a:pPr>
            <a:r>
              <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rPr>
              <a:t>[AIEEE 2004]</a:t>
            </a:r>
            <a:endParaRPr kumimoji="0" lang="pt-BR" sz="2000" b="0" u="none" strike="noStrike" kern="0" cap="none" spc="0" normalizeH="0" noProof="0" dirty="0">
              <a:ln>
                <a:noFill/>
              </a:ln>
              <a:solidFill>
                <a:prstClr val="white"/>
              </a:solidFill>
              <a:effectLst/>
              <a:uLnTx/>
              <a:uFillTx/>
              <a:latin typeface="Poppins Medium" pitchFamily="2" charset="0"/>
              <a:ea typeface="Calibri" panose="020F0502020204030204" pitchFamily="34" charset="0"/>
              <a:cs typeface="Calibri" panose="020F050202020403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p:cNvGrpSpPr/>
          <p:nvPr/>
        </p:nvGrpSpPr>
        <p:grpSpPr>
          <a:xfrm>
            <a:off x="309283" y="457200"/>
            <a:ext cx="4196215" cy="745588"/>
            <a:chOff x="712695" y="1882588"/>
            <a:chExt cx="2412305" cy="745588"/>
          </a:xfrm>
        </p:grpSpPr>
        <p:sp>
          <p:nvSpPr>
            <p:cNvPr id="3" name="Rectangle: Rounded Corners 2"/>
            <p:cNvSpPr/>
            <p:nvPr/>
          </p:nvSpPr>
          <p:spPr>
            <a:xfrm>
              <a:off x="712695" y="1882588"/>
              <a:ext cx="2412305" cy="745588"/>
            </a:xfrm>
            <a:prstGeom prst="roundRect">
              <a:avLst>
                <a:gd name="adj" fmla="val 50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p:cNvSpPr txBox="1"/>
            <p:nvPr/>
          </p:nvSpPr>
          <p:spPr>
            <a:xfrm>
              <a:off x="1652194" y="1962993"/>
              <a:ext cx="1195632" cy="584775"/>
            </a:xfrm>
            <a:prstGeom prst="rect">
              <a:avLst/>
            </a:prstGeom>
            <a:noFill/>
          </p:spPr>
          <p:txBody>
            <a:bodyPr wrap="square" rtlCol="0">
              <a:spAutoFit/>
            </a:bodyPr>
            <a:lstStyle/>
            <a:p>
              <a:r>
                <a:rPr lang="en-IN" sz="3200" b="1" dirty="0"/>
                <a:t>Summary</a:t>
              </a:r>
              <a:endParaRPr lang="en-IN" sz="3200" b="1" dirty="0"/>
            </a:p>
          </p:txBody>
        </p:sp>
      </p:grpSp>
      <p:grpSp>
        <p:nvGrpSpPr>
          <p:cNvPr id="5" name="Group 4"/>
          <p:cNvGrpSpPr/>
          <p:nvPr/>
        </p:nvGrpSpPr>
        <p:grpSpPr>
          <a:xfrm>
            <a:off x="599014" y="265216"/>
            <a:ext cx="1129551" cy="1129551"/>
            <a:chOff x="599014" y="273838"/>
            <a:chExt cx="1129551" cy="1129551"/>
          </a:xfrm>
        </p:grpSpPr>
        <p:sp>
          <p:nvSpPr>
            <p:cNvPr id="6" name="Oval 5"/>
            <p:cNvSpPr/>
            <p:nvPr/>
          </p:nvSpPr>
          <p:spPr>
            <a:xfrm>
              <a:off x="599014" y="273838"/>
              <a:ext cx="1129551" cy="1129551"/>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p:cNvPicPr>
              <a:picLocks noChangeAspect="1"/>
            </p:cNvPicPr>
            <p:nvPr/>
          </p:nvPicPr>
          <p:blipFill rotWithShape="1">
            <a:blip r:embed="rId1">
              <a:extLst>
                <a:ext uri="{28A0092B-C50C-407E-A947-70E740481C1C}">
                  <a14:useLocalDpi xmlns:a14="http://schemas.microsoft.com/office/drawing/2010/main" val="0"/>
                </a:ext>
              </a:extLst>
            </a:blip>
            <a:srcRect l="64999" t="4204" r="10457" b="66197"/>
            <a:stretch>
              <a:fillRect/>
            </a:stretch>
          </p:blipFill>
          <p:spPr>
            <a:xfrm>
              <a:off x="631122" y="325634"/>
              <a:ext cx="1048402" cy="1034423"/>
            </a:xfrm>
            <a:prstGeom prst="rect">
              <a:avLst/>
            </a:prstGeom>
          </p:spPr>
        </p:pic>
      </p:grpSp>
      <p:sp>
        <p:nvSpPr>
          <p:cNvPr id="43" name="TextBox 42"/>
          <p:cNvSpPr txBox="1"/>
          <p:nvPr/>
        </p:nvSpPr>
        <p:spPr>
          <a:xfrm>
            <a:off x="614362" y="1605474"/>
            <a:ext cx="10834687" cy="4801314"/>
          </a:xfrm>
          <a:prstGeom prst="rect">
            <a:avLst/>
          </a:prstGeom>
          <a:noFill/>
        </p:spPr>
        <p:txBody>
          <a:bodyPr wrap="square" lIns="0" tIns="0" rIns="0" bIns="0" rtlCol="0">
            <a:spAutoFit/>
          </a:bodyPr>
          <a:lstStyle/>
          <a:p>
            <a:pPr marL="363855" indent="-363855" algn="just"/>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1. 	Number of ways of combination (selection) of r  different objects out of n different objects (r </a:t>
            </a:r>
            <a:r>
              <a:rPr lang="en-IN" sz="2400" u="sng" dirty="0">
                <a:solidFill>
                  <a:schemeClr val="tx1"/>
                </a:solidFill>
                <a:latin typeface="Calibri" panose="020F0502020204030204" pitchFamily="34" charset="0"/>
                <a:ea typeface="Calibri" panose="020F0502020204030204" pitchFamily="34" charset="0"/>
                <a:cs typeface="Calibri" panose="020F0502020204030204" pitchFamily="34" charset="0"/>
              </a:rPr>
              <a:t>&lt;</a:t>
            </a:r>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 n)</a:t>
            </a:r>
            <a:endPar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en-IN"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33400" indent="-533400" algn="just"/>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2. 	The Number of ways in which r objects can be selected from n different objects if k particular objects are</a:t>
            </a:r>
            <a:endPar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61975" algn="just"/>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IN"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i</a:t>
            </a:r>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 Always selected= </a:t>
            </a:r>
            <a:r>
              <a:rPr lang="en-IN"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n-</a:t>
            </a:r>
            <a:r>
              <a:rPr lang="en-IN" sz="2400" baseline="30000" dirty="0" err="1">
                <a:solidFill>
                  <a:schemeClr val="tx1"/>
                </a:solidFill>
                <a:latin typeface="Calibri" panose="020F0502020204030204" pitchFamily="34" charset="0"/>
                <a:ea typeface="Calibri" panose="020F0502020204030204" pitchFamily="34" charset="0"/>
                <a:cs typeface="Calibri" panose="020F0502020204030204" pitchFamily="34" charset="0"/>
              </a:rPr>
              <a:t>k</a:t>
            </a:r>
            <a:r>
              <a:rPr lang="en-IN"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IN" sz="2400" baseline="-25000" dirty="0" err="1">
                <a:solidFill>
                  <a:schemeClr val="tx1"/>
                </a:solidFill>
                <a:latin typeface="Calibri" panose="020F0502020204030204" pitchFamily="34" charset="0"/>
                <a:ea typeface="Calibri" panose="020F0502020204030204" pitchFamily="34" charset="0"/>
                <a:cs typeface="Calibri" panose="020F0502020204030204" pitchFamily="34" charset="0"/>
              </a:rPr>
              <a:t>r</a:t>
            </a:r>
            <a:r>
              <a:rPr lang="en-IN"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-k</a:t>
            </a:r>
            <a:r>
              <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rPr>
              <a:t>         		(ii) Never selected=</a:t>
            </a:r>
            <a:r>
              <a:rPr lang="en-IN"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n-</a:t>
            </a:r>
            <a:r>
              <a:rPr lang="en-IN" sz="2400" baseline="30000" dirty="0" err="1">
                <a:solidFill>
                  <a:schemeClr val="tx1"/>
                </a:solidFill>
                <a:latin typeface="Calibri" panose="020F0502020204030204" pitchFamily="34" charset="0"/>
                <a:ea typeface="Calibri" panose="020F0502020204030204" pitchFamily="34" charset="0"/>
                <a:cs typeface="Calibri" panose="020F0502020204030204" pitchFamily="34" charset="0"/>
              </a:rPr>
              <a:t>k</a:t>
            </a:r>
            <a:r>
              <a:rPr lang="en-IN"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IN" sz="2400" baseline="-25000" dirty="0" err="1">
                <a:solidFill>
                  <a:schemeClr val="tx1"/>
                </a:solidFill>
                <a:latin typeface="Calibri" panose="020F0502020204030204" pitchFamily="34" charset="0"/>
                <a:ea typeface="Calibri" panose="020F0502020204030204" pitchFamily="34" charset="0"/>
                <a:cs typeface="Calibri" panose="020F0502020204030204" pitchFamily="34" charset="0"/>
              </a:rPr>
              <a:t>r</a:t>
            </a:r>
            <a:endParaRPr lang="en-IN"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3.      Number of ways of selecting r objects out of n identical = 1 </a:t>
            </a:r>
            <a:endParaRPr lang="hi-IN" sz="2000" baseline="-25000" dirty="0">
              <a:solidFill>
                <a:schemeClr val="tx1"/>
              </a:solidFill>
              <a:latin typeface="Calibri" panose="020F0502020204030204" pitchFamily="34" charset="0"/>
              <a:ea typeface="Calibri" panose="020F0502020204030204" pitchFamily="34" charset="0"/>
            </a:endParaRPr>
          </a:p>
          <a:p>
            <a:pPr marL="535305" indent="-535305" algn="just"/>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4.	Number of ways of selecting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atleast</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r object out of n different objects</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35305" indent="-535305" algn="just"/>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 </a:t>
            </a:r>
            <a:r>
              <a:rPr lang="en-US" sz="2400" baseline="30000" dirty="0" err="1">
                <a:solidFill>
                  <a:schemeClr val="tx1"/>
                </a:solidFill>
                <a:latin typeface="Calibri" panose="020F0502020204030204" pitchFamily="34" charset="0"/>
                <a:ea typeface="Calibri" panose="020F0502020204030204" pitchFamily="34" charset="0"/>
                <a:cs typeface="Calibri" panose="020F0502020204030204" pitchFamily="34" charset="0"/>
              </a:rPr>
              <a:t>n</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US" sz="2400" baseline="-25000" dirty="0" err="1">
                <a:solidFill>
                  <a:schemeClr val="tx1"/>
                </a:solidFill>
                <a:latin typeface="Calibri" panose="020F0502020204030204" pitchFamily="34" charset="0"/>
                <a:ea typeface="Calibri" panose="020F0502020204030204" pitchFamily="34" charset="0"/>
                <a:cs typeface="Calibri" panose="020F0502020204030204" pitchFamily="34" charset="0"/>
              </a:rPr>
              <a:t>r</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 </a:t>
            </a:r>
            <a:r>
              <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n</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US"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r+1</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 </a:t>
            </a:r>
            <a:r>
              <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n</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US" sz="2400" baseline="-25000" dirty="0">
                <a:solidFill>
                  <a:schemeClr val="tx1"/>
                </a:solidFill>
                <a:latin typeface="Calibri" panose="020F0502020204030204" pitchFamily="34" charset="0"/>
                <a:ea typeface="Calibri" panose="020F0502020204030204" pitchFamily="34" charset="0"/>
                <a:cs typeface="Calibri" panose="020F0502020204030204" pitchFamily="34" charset="0"/>
              </a:rPr>
              <a:t>r+2</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 ……….. </a:t>
            </a:r>
            <a:r>
              <a:rPr lang="en-US" sz="2400" baseline="30000" dirty="0" err="1">
                <a:solidFill>
                  <a:schemeClr val="tx1"/>
                </a:solidFill>
                <a:latin typeface="Calibri" panose="020F0502020204030204" pitchFamily="34" charset="0"/>
                <a:ea typeface="Calibri" panose="020F0502020204030204" pitchFamily="34" charset="0"/>
                <a:cs typeface="Calibri" panose="020F0502020204030204" pitchFamily="34" charset="0"/>
              </a:rPr>
              <a:t>n</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US" sz="2400" baseline="-25000" dirty="0" err="1">
                <a:solidFill>
                  <a:schemeClr val="tx1"/>
                </a:solidFill>
                <a:latin typeface="Calibri" panose="020F0502020204030204" pitchFamily="34" charset="0"/>
                <a:ea typeface="Calibri" panose="020F0502020204030204" pitchFamily="34" charset="0"/>
                <a:cs typeface="Calibri" panose="020F0502020204030204" pitchFamily="34" charset="0"/>
              </a:rPr>
              <a:t>n</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35305" indent="-535305" algn="just"/>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5.	 Number of ways of selecting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atleast</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r object out of n identical objects</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35305" indent="-535305" algn="just"/>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 n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 r + 1 </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endParaRPr>
          </a:p>
          <a:p>
            <a:pPr marL="535305" indent="-535305" algn="just"/>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6.	Total number of selection out of n-different objects while selecting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atleast</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 one.</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endParaRPr>
          </a:p>
          <a:p>
            <a:pPr marL="535305" indent="-535305" algn="just"/>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2</a:t>
            </a:r>
            <a:r>
              <a:rPr lang="en-US" sz="24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n</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1</a:t>
            </a:r>
            <a:endParaRPr lang="hi-IN" sz="2400" dirty="0">
              <a:solidFill>
                <a:schemeClr val="tx1"/>
              </a:solidFill>
              <a:latin typeface="Calibri" panose="020F0502020204030204" pitchFamily="34" charset="0"/>
              <a:ea typeface="Calibri" panose="020F0502020204030204" pitchFamily="34" charset="0"/>
            </a:endParaRPr>
          </a:p>
        </p:txBody>
      </p:sp>
      <p:graphicFrame>
        <p:nvGraphicFramePr>
          <p:cNvPr id="7" name="Object 6"/>
          <p:cNvGraphicFramePr>
            <a:graphicFrameLocks noChangeAspect="1"/>
          </p:cNvGraphicFramePr>
          <p:nvPr/>
        </p:nvGraphicFramePr>
        <p:xfrm>
          <a:off x="4941559" y="1908167"/>
          <a:ext cx="1567191" cy="771540"/>
        </p:xfrm>
        <a:graphic>
          <a:graphicData uri="http://schemas.openxmlformats.org/presentationml/2006/ole">
            <mc:AlternateContent xmlns:mc="http://schemas.openxmlformats.org/markup-compatibility/2006">
              <mc:Choice xmlns:v="urn:schemas-microsoft-com:vml" Requires="v">
                <p:oleObj spid="_x0000_s3078" name="Equation" r:id="rId2" imgW="19812000" imgH="9753600" progId="Equation.DSMT4">
                  <p:embed/>
                </p:oleObj>
              </mc:Choice>
              <mc:Fallback>
                <p:oleObj name="Equation" r:id="rId2" imgW="19812000" imgH="9753600" progId="Equation.DSMT4">
                  <p:embed/>
                  <p:pic>
                    <p:nvPicPr>
                      <p:cNvPr id="0" name="Object 8"/>
                      <p:cNvPicPr/>
                      <p:nvPr/>
                    </p:nvPicPr>
                    <p:blipFill>
                      <a:blip r:embed="rId3"/>
                      <a:stretch>
                        <a:fillRect/>
                      </a:stretch>
                    </p:blipFill>
                    <p:spPr>
                      <a:xfrm>
                        <a:off x="4941559" y="1908167"/>
                        <a:ext cx="1567191" cy="771540"/>
                      </a:xfrm>
                      <a:prstGeom prst="rect">
                        <a:avLst/>
                      </a:prstGeom>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2" name="Picture 6" descr="Picture 6"/>
          <p:cNvPicPr>
            <a:picLocks noChangeAspect="1"/>
          </p:cNvPicPr>
          <p:nvPr/>
        </p:nvPicPr>
        <p:blipFill>
          <a:blip r:embed="rId1"/>
          <a:stretch>
            <a:fillRect/>
          </a:stretch>
        </p:blipFill>
        <p:spPr>
          <a:xfrm>
            <a:off x="3523629" y="1077407"/>
            <a:ext cx="4767486" cy="4700424"/>
          </a:xfrm>
          <a:prstGeom prst="rect">
            <a:avLst/>
          </a:prstGeom>
          <a:ln w="12700">
            <a:miter lim="400000"/>
            <a:headEnd/>
            <a:tailEnd/>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5757</Words>
  <Application>WPS Presentation</Application>
  <PresentationFormat>Custom</PresentationFormat>
  <Paragraphs>302</Paragraphs>
  <Slides>33</Slides>
  <Notes>26</Notes>
  <HiddenSlides>0</HiddenSlides>
  <MMClips>0</MMClips>
  <ScaleCrop>false</ScaleCrop>
  <HeadingPairs>
    <vt:vector size="8" baseType="variant">
      <vt:variant>
        <vt:lpstr>已用的字体</vt:lpstr>
      </vt:variant>
      <vt:variant>
        <vt:i4>18</vt:i4>
      </vt:variant>
      <vt:variant>
        <vt:lpstr>主题</vt:lpstr>
      </vt:variant>
      <vt:variant>
        <vt:i4>1</vt:i4>
      </vt:variant>
      <vt:variant>
        <vt:lpstr>嵌入 OLE 服务器</vt:lpstr>
      </vt:variant>
      <vt:variant>
        <vt:i4>3</vt:i4>
      </vt:variant>
      <vt:variant>
        <vt:lpstr>幻灯片标题</vt:lpstr>
      </vt:variant>
      <vt:variant>
        <vt:i4>33</vt:i4>
      </vt:variant>
    </vt:vector>
  </HeadingPairs>
  <TitlesOfParts>
    <vt:vector size="55" baseType="lpstr">
      <vt:lpstr>Arial</vt:lpstr>
      <vt:lpstr>SimSun</vt:lpstr>
      <vt:lpstr>Wingdings</vt:lpstr>
      <vt:lpstr>Arial</vt:lpstr>
      <vt:lpstr>Calibri</vt:lpstr>
      <vt:lpstr>Cambria</vt:lpstr>
      <vt:lpstr>Poppins Black</vt:lpstr>
      <vt:lpstr>Poppins SemiBold</vt:lpstr>
      <vt:lpstr>Calibri</vt:lpstr>
      <vt:lpstr>Poppins Medium</vt:lpstr>
      <vt:lpstr>Poppins Medium</vt:lpstr>
      <vt:lpstr>Symbol</vt:lpstr>
      <vt:lpstr>Kingsoft Sign</vt:lpstr>
      <vt:lpstr>Microsoft YaHei</vt:lpstr>
      <vt:lpstr>汉仪旗黑</vt:lpstr>
      <vt:lpstr>Arial Unicode MS</vt:lpstr>
      <vt:lpstr>Cambria Math</vt:lpstr>
      <vt:lpstr>DejaVu Math TeX Gyre</vt:lpstr>
      <vt:lpstr>Office Theme</vt:lpstr>
      <vt:lpstr>Equation.DSMT4</vt:lpstr>
      <vt:lpstr>Equation.DSMT4</vt:lpstr>
      <vt:lpstr>Equation.DSMT4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Venkatesh Mahesh</dc:creator>
  <cp:lastModifiedBy>CreEduSource</cp:lastModifiedBy>
  <cp:revision>1138</cp:revision>
  <dcterms:created xsi:type="dcterms:W3CDTF">2025-07-11T19:02:11Z</dcterms:created>
  <dcterms:modified xsi:type="dcterms:W3CDTF">2025-07-11T19:02:11Z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091efa59f3a249339a4a81f9ffdea5e0</vt:lpwstr>
  </property>
  <property fmtid="{D5CDD505-2E9C-101B-9397-08002B2CF9AE}" pid="3" name="KSOProductBuildVer">
    <vt:lpwstr>1033-6.15.0.8733</vt:lpwstr>
  </property>
</Properties>
</file>