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Lst>
  <p:notesMasterIdLst>
    <p:notesMasterId r:id="rId93"/>
  </p:notesMasterIdLst>
  <p:handoutMasterIdLst>
    <p:handoutMasterId r:id="rId94"/>
  </p:handoutMasterIdLst>
  <p:sldIdLst>
    <p:sldId id="323" r:id="rId3"/>
    <p:sldId id="331" r:id="rId4"/>
    <p:sldId id="764" r:id="rId5"/>
    <p:sldId id="329" r:id="rId6"/>
    <p:sldId id="718" r:id="rId7"/>
    <p:sldId id="867" r:id="rId8"/>
    <p:sldId id="769" r:id="rId9"/>
    <p:sldId id="771" r:id="rId10"/>
    <p:sldId id="680" r:id="rId11"/>
    <p:sldId id="772" r:id="rId12"/>
    <p:sldId id="773" r:id="rId13"/>
    <p:sldId id="774" r:id="rId14"/>
    <p:sldId id="775" r:id="rId15"/>
    <p:sldId id="776" r:id="rId16"/>
    <p:sldId id="777" r:id="rId17"/>
    <p:sldId id="868" r:id="rId18"/>
    <p:sldId id="778" r:id="rId19"/>
    <p:sldId id="766" r:id="rId20"/>
    <p:sldId id="780" r:id="rId21"/>
    <p:sldId id="781" r:id="rId22"/>
    <p:sldId id="782" r:id="rId23"/>
    <p:sldId id="869" r:id="rId24"/>
    <p:sldId id="784" r:id="rId25"/>
    <p:sldId id="786" r:id="rId26"/>
    <p:sldId id="788" r:id="rId27"/>
    <p:sldId id="870" r:id="rId28"/>
    <p:sldId id="789" r:id="rId29"/>
    <p:sldId id="790" r:id="rId30"/>
    <p:sldId id="791" r:id="rId31"/>
    <p:sldId id="792" r:id="rId32"/>
    <p:sldId id="793" r:id="rId33"/>
    <p:sldId id="794" r:id="rId34"/>
    <p:sldId id="844" r:id="rId35"/>
    <p:sldId id="846" r:id="rId36"/>
    <p:sldId id="837" r:id="rId37"/>
    <p:sldId id="795" r:id="rId38"/>
    <p:sldId id="796" r:id="rId39"/>
    <p:sldId id="797" r:id="rId40"/>
    <p:sldId id="805" r:id="rId41"/>
    <p:sldId id="806" r:id="rId42"/>
    <p:sldId id="807" r:id="rId43"/>
    <p:sldId id="808" r:id="rId44"/>
    <p:sldId id="809" r:id="rId45"/>
    <p:sldId id="810" r:id="rId46"/>
    <p:sldId id="811" r:id="rId47"/>
    <p:sldId id="812" r:id="rId48"/>
    <p:sldId id="813" r:id="rId49"/>
    <p:sldId id="814" r:id="rId50"/>
    <p:sldId id="815" r:id="rId51"/>
    <p:sldId id="816" r:id="rId52"/>
    <p:sldId id="817" r:id="rId53"/>
    <p:sldId id="871" r:id="rId54"/>
    <p:sldId id="872" r:id="rId55"/>
    <p:sldId id="818" r:id="rId56"/>
    <p:sldId id="819" r:id="rId57"/>
    <p:sldId id="820" r:id="rId58"/>
    <p:sldId id="852" r:id="rId59"/>
    <p:sldId id="821" r:id="rId60"/>
    <p:sldId id="822" r:id="rId61"/>
    <p:sldId id="823" r:id="rId62"/>
    <p:sldId id="824" r:id="rId63"/>
    <p:sldId id="825" r:id="rId64"/>
    <p:sldId id="826" r:id="rId65"/>
    <p:sldId id="827" r:id="rId66"/>
    <p:sldId id="828" r:id="rId67"/>
    <p:sldId id="829" r:id="rId68"/>
    <p:sldId id="830" r:id="rId69"/>
    <p:sldId id="851" r:id="rId70"/>
    <p:sldId id="873" r:id="rId71"/>
    <p:sldId id="831" r:id="rId72"/>
    <p:sldId id="832" r:id="rId73"/>
    <p:sldId id="833" r:id="rId74"/>
    <p:sldId id="834" r:id="rId75"/>
    <p:sldId id="835" r:id="rId76"/>
    <p:sldId id="838" r:id="rId77"/>
    <p:sldId id="840" r:id="rId78"/>
    <p:sldId id="841" r:id="rId79"/>
    <p:sldId id="842" r:id="rId80"/>
    <p:sldId id="843" r:id="rId81"/>
    <p:sldId id="845" r:id="rId82"/>
    <p:sldId id="853" r:id="rId83"/>
    <p:sldId id="854" r:id="rId84"/>
    <p:sldId id="855" r:id="rId85"/>
    <p:sldId id="856" r:id="rId86"/>
    <p:sldId id="857" r:id="rId87"/>
    <p:sldId id="858" r:id="rId88"/>
    <p:sldId id="860" r:id="rId89"/>
    <p:sldId id="861" r:id="rId90"/>
    <p:sldId id="862" r:id="rId91"/>
    <p:sldId id="292" r:id="rId92"/>
  </p:sldIdLst>
  <p:sldSz cx="12192000" cy="6858000"/>
  <p:notesSz cx="6858000" cy="9144000"/>
  <p:embeddedFontLst>
    <p:embeddedFont>
      <p:font typeface="Cambria" panose="02040503050406030204" pitchFamily="18" charset="0"/>
      <p:regular r:id="rId95"/>
      <p:bold r:id="rId96"/>
      <p:italic r:id="rId97"/>
      <p:boldItalic r:id="rId98"/>
    </p:embeddedFont>
    <p:embeddedFont>
      <p:font typeface="Poppins SemiBold" panose="020B0604020202020204" charset="0"/>
      <p:bold r:id="rId99"/>
      <p:boldItalic r:id="rId100"/>
    </p:embeddedFont>
    <p:embeddedFont>
      <p:font typeface="Calibri" panose="020F0502020204030204" pitchFamily="34" charset="0"/>
      <p:regular r:id="rId101"/>
      <p:bold r:id="rId102"/>
      <p:italic r:id="rId103"/>
      <p:boldItalic r:id="rId104"/>
    </p:embeddedFont>
    <p:embeddedFont>
      <p:font typeface="Cambria Math" panose="02040503050406030204" pitchFamily="18" charset="0"/>
      <p:regular r:id="rId105"/>
    </p:embeddedFont>
    <p:embeddedFont>
      <p:font typeface="Poppins Medium" panose="020B0604020202020204" charset="0"/>
      <p:regular r:id="rId106"/>
      <p:italic r:id="rId107"/>
    </p:embeddedFont>
    <p:embeddedFont>
      <p:font typeface="Poppins Black" panose="020B0604020202020204" charset="0"/>
      <p:bold r:id="rId108"/>
      <p:boldItalic r:id="rId10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7219" userDrawn="1">
          <p15:clr>
            <a:srgbClr val="A4A3A4"/>
          </p15:clr>
        </p15:guide>
        <p15:guide id="3" pos="384" userDrawn="1">
          <p15:clr>
            <a:srgbClr val="A4A3A4"/>
          </p15:clr>
        </p15:guide>
        <p15:guide id="4" orient="horz" pos="4032" userDrawn="1">
          <p15:clr>
            <a:srgbClr val="A4A3A4"/>
          </p15:clr>
        </p15:guide>
        <p15:guide id="5" orient="horz" pos="1440" userDrawn="1">
          <p15:clr>
            <a:srgbClr val="A4A3A4"/>
          </p15:clr>
        </p15:guide>
        <p15:guide id="6" orient="horz" pos="768" userDrawn="1">
          <p15:clr>
            <a:srgbClr val="A4A3A4"/>
          </p15:clr>
        </p15:guide>
        <p15:guide id="7" orient="horz" pos="288" userDrawn="1">
          <p15:clr>
            <a:srgbClr val="A4A3A4"/>
          </p15:clr>
        </p15:guide>
        <p15:guide id="8" pos="672" userDrawn="1">
          <p15:clr>
            <a:srgbClr val="A4A3A4"/>
          </p15:clr>
        </p15:guide>
        <p15:guide id="10"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1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3783" autoAdjust="0"/>
  </p:normalViewPr>
  <p:slideViewPr>
    <p:cSldViewPr snapToGrid="0">
      <p:cViewPr varScale="1">
        <p:scale>
          <a:sx n="66" d="100"/>
          <a:sy n="66" d="100"/>
        </p:scale>
        <p:origin x="822" y="72"/>
      </p:cViewPr>
      <p:guideLst>
        <p:guide orient="horz" pos="1008"/>
        <p:guide pos="7219"/>
        <p:guide pos="384"/>
        <p:guide orient="horz" pos="4032"/>
        <p:guide orient="horz" pos="1440"/>
        <p:guide orient="horz" pos="768"/>
        <p:guide orient="horz" pos="288"/>
        <p:guide pos="672"/>
        <p:guide pos="96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0" d="100"/>
          <a:sy n="50" d="100"/>
        </p:scale>
        <p:origin x="2886"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font" Target="fonts/font13.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font" Target="fonts/font8.fntdata"/><Relationship Id="rId110"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font" Target="fonts/font6.fntdata"/><Relationship Id="rId105" Type="http://schemas.openxmlformats.org/officeDocument/2006/relationships/font" Target="fonts/font11.fntdata"/><Relationship Id="rId113"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font" Target="fonts/font9.fntdata"/><Relationship Id="rId108"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2.fntdata"/><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1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15.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3.fntdata"/><Relationship Id="rId104" Type="http://schemas.openxmlformats.org/officeDocument/2006/relationships/font" Target="fonts/font10.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3070920333169E-2"/>
          <c:y val="3.7848132742562622E-2"/>
          <c:w val="0.94199732474940978"/>
          <c:h val="0.86939209176753263"/>
        </c:manualLayout>
      </c:layout>
      <c:barChart>
        <c:barDir val="col"/>
        <c:grouping val="clustered"/>
        <c:varyColors val="0"/>
        <c:ser>
          <c:idx val="0"/>
          <c:order val="0"/>
          <c:tx>
            <c:strRef>
              <c:f>Sheet1!$B$1</c:f>
              <c:strCache>
                <c:ptCount val="1"/>
                <c:pt idx="0">
                  <c:v>Series 1</c:v>
                </c:pt>
              </c:strCache>
            </c:strRef>
          </c:tx>
          <c:spPr>
            <a:noFill/>
            <a:ln w="38100">
              <a:solidFill>
                <a:schemeClr val="tx1"/>
              </a:solidFill>
            </a:ln>
            <a:effectLst/>
          </c:spPr>
          <c:invertIfNegative val="0"/>
          <c:cat>
            <c:numRef>
              <c:f>Sheet1!$A$2:$A$12</c:f>
              <c:numCache>
                <c:formatCode>General</c:formatCode>
                <c:ptCount val="11"/>
                <c:pt idx="0">
                  <c:v>2022</c:v>
                </c:pt>
                <c:pt idx="1">
                  <c:v>2021</c:v>
                </c:pt>
                <c:pt idx="2">
                  <c:v>2020</c:v>
                </c:pt>
                <c:pt idx="3">
                  <c:v>2019</c:v>
                </c:pt>
                <c:pt idx="4">
                  <c:v>2018</c:v>
                </c:pt>
                <c:pt idx="5">
                  <c:v>2017</c:v>
                </c:pt>
                <c:pt idx="6">
                  <c:v>2016</c:v>
                </c:pt>
                <c:pt idx="7">
                  <c:v>2015</c:v>
                </c:pt>
                <c:pt idx="8">
                  <c:v>2014</c:v>
                </c:pt>
                <c:pt idx="9">
                  <c:v>2013</c:v>
                </c:pt>
                <c:pt idx="10">
                  <c:v>2012</c:v>
                </c:pt>
              </c:numCache>
            </c:numRef>
          </c:cat>
          <c:val>
            <c:numRef>
              <c:f>Sheet1!$B$2:$B$12</c:f>
              <c:numCache>
                <c:formatCode>General</c:formatCode>
                <c:ptCount val="11"/>
                <c:pt idx="0">
                  <c:v>2</c:v>
                </c:pt>
                <c:pt idx="1">
                  <c:v>2</c:v>
                </c:pt>
                <c:pt idx="2">
                  <c:v>3</c:v>
                </c:pt>
                <c:pt idx="3">
                  <c:v>1</c:v>
                </c:pt>
                <c:pt idx="4">
                  <c:v>2</c:v>
                </c:pt>
                <c:pt idx="5">
                  <c:v>1</c:v>
                </c:pt>
                <c:pt idx="6">
                  <c:v>2</c:v>
                </c:pt>
                <c:pt idx="7">
                  <c:v>2</c:v>
                </c:pt>
                <c:pt idx="8">
                  <c:v>1</c:v>
                </c:pt>
                <c:pt idx="9">
                  <c:v>2</c:v>
                </c:pt>
                <c:pt idx="10">
                  <c:v>1</c:v>
                </c:pt>
              </c:numCache>
            </c:numRef>
          </c:val>
          <c:extLst xmlns:c16r2="http://schemas.microsoft.com/office/drawing/2015/06/chart">
            <c:ext xmlns:c16="http://schemas.microsoft.com/office/drawing/2014/chart" uri="{C3380CC4-5D6E-409C-BE32-E72D297353CC}">
              <c16:uniqueId val="{00000000-7CBE-42E0-8936-84913156982D}"/>
            </c:ext>
          </c:extLst>
        </c:ser>
        <c:dLbls>
          <c:showLegendKey val="0"/>
          <c:showVal val="0"/>
          <c:showCatName val="0"/>
          <c:showSerName val="0"/>
          <c:showPercent val="0"/>
          <c:showBubbleSize val="0"/>
        </c:dLbls>
        <c:gapWidth val="135"/>
        <c:overlap val="-25"/>
        <c:axId val="557130488"/>
        <c:axId val="557132056"/>
      </c:barChart>
      <c:catAx>
        <c:axId val="557130488"/>
        <c:scaling>
          <c:orientation val="minMax"/>
        </c:scaling>
        <c:delete val="0"/>
        <c:axPos val="b"/>
        <c:numFmt formatCode="General" sourceLinked="1"/>
        <c:majorTickMark val="none"/>
        <c:minorTickMark val="none"/>
        <c:tickLblPos val="nextTo"/>
        <c:spPr>
          <a:noFill/>
          <a:ln w="28575" cap="flat" cmpd="sng" algn="ctr">
            <a:solidFill>
              <a:schemeClr val="tx1">
                <a:lumMod val="15000"/>
                <a:lumOff val="85000"/>
              </a:schemeClr>
            </a:solidFill>
            <a:round/>
            <a:headEnd type="none" w="med" len="med"/>
            <a:tailEnd type="triangle" w="med" len="me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557132056"/>
        <c:crosses val="autoZero"/>
        <c:auto val="1"/>
        <c:lblAlgn val="ctr"/>
        <c:lblOffset val="100"/>
        <c:noMultiLvlLbl val="0"/>
      </c:catAx>
      <c:valAx>
        <c:axId val="557132056"/>
        <c:scaling>
          <c:orientation val="minMax"/>
          <c:max val="8"/>
        </c:scaling>
        <c:delete val="0"/>
        <c:axPos val="l"/>
        <c:numFmt formatCode="General" sourceLinked="0"/>
        <c:majorTickMark val="out"/>
        <c:minorTickMark val="none"/>
        <c:tickLblPos val="nextTo"/>
        <c:spPr>
          <a:noFill/>
          <a:ln w="28575">
            <a:solidFill>
              <a:schemeClr val="tx1"/>
            </a:solidFill>
            <a:headEnd type="none" w="med" len="med"/>
            <a:tailEnd type="triangle" w="med" len="me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557130488"/>
        <c:crosses val="autoZero"/>
        <c:crossBetween val="between"/>
      </c:valAx>
      <c:spPr>
        <a:no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00C22C88-6137-4AC6-2655-9CC288E0CBE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1D7F55E6-3879-D480-FFDD-8A1E4CF75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C5647A-B1B5-412F-A7D4-D3B8A26CE1A3}" type="datetimeFigureOut">
              <a:rPr lang="en-US" smtClean="0"/>
              <a:t>9/19/2024</a:t>
            </a:fld>
            <a:endParaRPr lang="en-US" dirty="0"/>
          </a:p>
        </p:txBody>
      </p:sp>
      <p:sp>
        <p:nvSpPr>
          <p:cNvPr id="4" name="Footer Placeholder 3">
            <a:extLst>
              <a:ext uri="{FF2B5EF4-FFF2-40B4-BE49-F238E27FC236}">
                <a16:creationId xmlns="" xmlns:a16="http://schemas.microsoft.com/office/drawing/2014/main" id="{940EE098-FA41-7E91-6EF0-3CC97753F9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F493CACA-CFF3-D82A-6432-EA2F2A3106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EE005-EFC4-4135-B7FB-75D1A343F476}" type="slidenum">
              <a:rPr lang="en-US" smtClean="0"/>
              <a:t>‹#›</a:t>
            </a:fld>
            <a:endParaRPr lang="en-US" dirty="0"/>
          </a:p>
        </p:txBody>
      </p:sp>
    </p:spTree>
    <p:extLst>
      <p:ext uri="{BB962C8B-B14F-4D97-AF65-F5344CB8AC3E}">
        <p14:creationId xmlns:p14="http://schemas.microsoft.com/office/powerpoint/2010/main" val="38016739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1048869"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48870"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48871"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872"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48873"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48874"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28736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smtClean="0">
                <a:solidFill>
                  <a:srgbClr val="FFFFFF"/>
                </a:solidFill>
                <a:latin typeface="Calibri" panose="020F0502020204030204" pitchFamily="34" charset="0"/>
                <a:ea typeface="Calibri" panose="020F0502020204030204" pitchFamily="34" charset="0"/>
              </a:rPr>
              <a:t>Hint: Identify alcohols as primary, secondary and tertiary</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(a) 2-methylpropan-1-ol, (b) Propane-1,2,3-triol, (c) 2-Methylcyclopentanol, (d) Ethane-1,2-diol</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0837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8443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5112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8364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422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1" i="0" u="none" strike="noStrike" baseline="0" dirty="0" smtClean="0">
                <a:solidFill>
                  <a:srgbClr val="FFFFFF"/>
                </a:solidFill>
                <a:latin typeface="Calibri" panose="020F0502020204030204" pitchFamily="34" charset="0"/>
                <a:ea typeface="Calibri" panose="020F0502020204030204" pitchFamily="34" charset="0"/>
              </a:rPr>
              <a:t>2-methyl butan-2-ol</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1952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1507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4014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(D)</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28231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0894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1048867" name="Google Shape;27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48868" name="Google Shape;27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8563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3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8BFD1EC-1A58-DA42-88BB-D413B635B0A0}"/>
              </a:ext>
            </a:extLst>
          </p:cNvPr>
          <p:cNvSpPr>
            <a:spLocks noGrp="1"/>
          </p:cNvSpPr>
          <p:nvPr>
            <p:ph type="dt" sz="half" idx="10"/>
          </p:nvPr>
        </p:nvSpPr>
        <p:spPr>
          <a:xfrm>
            <a:off x="838200" y="6356350"/>
            <a:ext cx="2743200" cy="365125"/>
          </a:xfrm>
          <a:prstGeom prst="rect">
            <a:avLst/>
          </a:prstGeom>
        </p:spPr>
        <p:txBody>
          <a:bodyPr/>
          <a:lstStyle/>
          <a:p>
            <a:fld id="{EEF3DA93-107A-5D49-9888-DA596CB7AD3A}" type="datetimeFigureOut">
              <a:rPr lang="en-US" smtClean="0"/>
              <a:t>9/19/2024</a:t>
            </a:fld>
            <a:endParaRPr lang="en-US" dirty="0"/>
          </a:p>
        </p:txBody>
      </p:sp>
      <p:sp>
        <p:nvSpPr>
          <p:cNvPr id="3" name="Footer Placeholder 2">
            <a:extLst>
              <a:ext uri="{FF2B5EF4-FFF2-40B4-BE49-F238E27FC236}">
                <a16:creationId xmlns="" xmlns:a16="http://schemas.microsoft.com/office/drawing/2014/main" id="{A8D5B215-BDC9-E64A-8DE6-998F9B148E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 xmlns:a16="http://schemas.microsoft.com/office/drawing/2014/main" id="{CB8BB56D-FF72-8143-9A11-45CC0D415C21}"/>
              </a:ext>
            </a:extLst>
          </p:cNvPr>
          <p:cNvSpPr>
            <a:spLocks noGrp="1"/>
          </p:cNvSpPr>
          <p:nvPr>
            <p:ph type="sldNum" sz="quarter" idx="12"/>
          </p:nvPr>
        </p:nvSpPr>
        <p:spPr>
          <a:xfrm>
            <a:off x="8610600" y="6356350"/>
            <a:ext cx="2743200" cy="365125"/>
          </a:xfrm>
          <a:prstGeom prst="rect">
            <a:avLst/>
          </a:prstGeom>
        </p:spPr>
        <p:txBody>
          <a:bodyPr/>
          <a:lstStyle/>
          <a:p>
            <a:fld id="{6926CF53-0129-0449-A062-80C6C378E3BF}" type="slidenum">
              <a:rPr lang="en-US" smtClean="0"/>
              <a:t>‹#›</a:t>
            </a:fld>
            <a:endParaRPr lang="en-US" dirty="0"/>
          </a:p>
        </p:txBody>
      </p:sp>
      <p:pic>
        <p:nvPicPr>
          <p:cNvPr id="7" name="Picture 6" descr="Circle&#10;&#10;Description automatically generated">
            <a:extLst>
              <a:ext uri="{FF2B5EF4-FFF2-40B4-BE49-F238E27FC236}">
                <a16:creationId xmlns="" xmlns:a16="http://schemas.microsoft.com/office/drawing/2014/main" id="{4A0E6F98-8913-2EC7-33DF-FED0620008EA}"/>
              </a:ext>
            </a:extLst>
          </p:cNvPr>
          <p:cNvPicPr>
            <a:picLocks noChangeAspect="1"/>
          </p:cNvPicPr>
          <p:nvPr userDrawn="1"/>
        </p:nvPicPr>
        <p:blipFill rotWithShape="1">
          <a:blip r:embed="rId2"/>
          <a:srcRect t="2470" r="2108"/>
          <a:stretch/>
        </p:blipFill>
        <p:spPr>
          <a:xfrm flipV="1">
            <a:off x="0" y="-1"/>
            <a:ext cx="1902100" cy="1895062"/>
          </a:xfrm>
          <a:prstGeom prst="rect">
            <a:avLst/>
          </a:prstGeom>
        </p:spPr>
      </p:pic>
    </p:spTree>
    <p:extLst>
      <p:ext uri="{BB962C8B-B14F-4D97-AF65-F5344CB8AC3E}">
        <p14:creationId xmlns:p14="http://schemas.microsoft.com/office/powerpoint/2010/main" val="46599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7545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575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35"/>
        <p:cNvGrpSpPr/>
        <p:nvPr/>
      </p:nvGrpSpPr>
      <p:grpSpPr>
        <a:xfrm>
          <a:off x="0" y="0"/>
          <a:ext cx="0" cy="0"/>
          <a:chOff x="0" y="0"/>
          <a:chExt cx="0" cy="0"/>
        </a:xfrm>
      </p:grpSpPr>
    </p:spTree>
    <p:extLst>
      <p:ext uri="{BB962C8B-B14F-4D97-AF65-F5344CB8AC3E}">
        <p14:creationId xmlns:p14="http://schemas.microsoft.com/office/powerpoint/2010/main" val="78998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8BFD1EC-1A58-DA42-88BB-D413B635B0A0}"/>
              </a:ext>
            </a:extLst>
          </p:cNvPr>
          <p:cNvSpPr>
            <a:spLocks noGrp="1"/>
          </p:cNvSpPr>
          <p:nvPr>
            <p:ph type="dt" sz="half" idx="10"/>
          </p:nvPr>
        </p:nvSpPr>
        <p:spPr>
          <a:xfrm>
            <a:off x="838200" y="6356350"/>
            <a:ext cx="2743200" cy="365125"/>
          </a:xfrm>
          <a:prstGeom prst="rect">
            <a:avLst/>
          </a:prstGeom>
        </p:spPr>
        <p:txBody>
          <a:bodyPr/>
          <a:lstStyle/>
          <a:p>
            <a:fld id="{EEF3DA93-107A-5D49-9888-DA596CB7AD3A}" type="datetimeFigureOut">
              <a:rPr lang="en-US" smtClean="0"/>
              <a:t>9/19/2024</a:t>
            </a:fld>
            <a:endParaRPr lang="en-US"/>
          </a:p>
        </p:txBody>
      </p:sp>
      <p:sp>
        <p:nvSpPr>
          <p:cNvPr id="3" name="Footer Placeholder 2">
            <a:extLst>
              <a:ext uri="{FF2B5EF4-FFF2-40B4-BE49-F238E27FC236}">
                <a16:creationId xmlns="" xmlns:a16="http://schemas.microsoft.com/office/drawing/2014/main" id="{A8D5B215-BDC9-E64A-8DE6-998F9B148E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 xmlns:a16="http://schemas.microsoft.com/office/drawing/2014/main" id="{CB8BB56D-FF72-8143-9A11-45CC0D415C21}"/>
              </a:ext>
            </a:extLst>
          </p:cNvPr>
          <p:cNvSpPr>
            <a:spLocks noGrp="1"/>
          </p:cNvSpPr>
          <p:nvPr>
            <p:ph type="sldNum" sz="quarter" idx="12"/>
          </p:nvPr>
        </p:nvSpPr>
        <p:spPr>
          <a:xfrm>
            <a:off x="8610600" y="6356350"/>
            <a:ext cx="2743200" cy="365125"/>
          </a:xfrm>
          <a:prstGeom prst="rect">
            <a:avLst/>
          </a:prstGeom>
        </p:spPr>
        <p:txBody>
          <a:bodyPr/>
          <a:lstStyle/>
          <a:p>
            <a:fld id="{6926CF53-0129-0449-A062-80C6C378E3BF}" type="slidenum">
              <a:rPr lang="en-US" smtClean="0"/>
              <a:t>‹#›</a:t>
            </a:fld>
            <a:endParaRPr lang="en-US"/>
          </a:p>
        </p:txBody>
      </p:sp>
      <p:pic>
        <p:nvPicPr>
          <p:cNvPr id="7" name="Picture 6" descr="Circle&#10;&#10;Description automatically generated">
            <a:extLst>
              <a:ext uri="{FF2B5EF4-FFF2-40B4-BE49-F238E27FC236}">
                <a16:creationId xmlns="" xmlns:a16="http://schemas.microsoft.com/office/drawing/2014/main" id="{4A0E6F98-8913-2EC7-33DF-FED0620008EA}"/>
              </a:ext>
            </a:extLst>
          </p:cNvPr>
          <p:cNvPicPr>
            <a:picLocks noChangeAspect="1"/>
          </p:cNvPicPr>
          <p:nvPr userDrawn="1"/>
        </p:nvPicPr>
        <p:blipFill rotWithShape="1">
          <a:blip r:embed="rId2"/>
          <a:srcRect t="2470" r="2108"/>
          <a:stretch/>
        </p:blipFill>
        <p:spPr>
          <a:xfrm flipV="1">
            <a:off x="0" y="-1"/>
            <a:ext cx="1902100" cy="1895062"/>
          </a:xfrm>
          <a:prstGeom prst="rect">
            <a:avLst/>
          </a:prstGeom>
        </p:spPr>
      </p:pic>
    </p:spTree>
    <p:extLst>
      <p:ext uri="{BB962C8B-B14F-4D97-AF65-F5344CB8AC3E}">
        <p14:creationId xmlns:p14="http://schemas.microsoft.com/office/powerpoint/2010/main" val="2733669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718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05528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B2E3A80B-9682-6CB0-4C5B-1784201A427C}"/>
              </a:ext>
            </a:extLst>
          </p:cNvPr>
          <p:cNvSpPr txBox="1"/>
          <p:nvPr userDrawn="1"/>
        </p:nvSpPr>
        <p:spPr>
          <a:xfrm>
            <a:off x="2569700" y="188251"/>
            <a:ext cx="1377301" cy="497059"/>
          </a:xfrm>
          <a:prstGeom prst="rect">
            <a:avLst/>
          </a:prstGeom>
          <a:noFill/>
        </p:spPr>
        <p:txBody>
          <a:bodyPr wrap="none" rtlCol="0">
            <a:spAutoFit/>
          </a:bodyPr>
          <a:lstStyle/>
          <a:p>
            <a:pPr algn="r">
              <a:lnSpc>
                <a:spcPct val="115000"/>
              </a:lnSpc>
            </a:pPr>
            <a:r>
              <a:rPr kumimoji="0" lang="en-US" sz="2400" b="0" u="none" strike="noStrike" kern="0" cap="none" spc="0" normalizeH="0" noProof="0" dirty="0">
                <a:ln>
                  <a:noFill/>
                </a:ln>
                <a:solidFill>
                  <a:srgbClr val="FFC000"/>
                </a:solidFill>
                <a:effectLst/>
                <a:uLnTx/>
                <a:uFillTx/>
                <a:latin typeface="Poppins Medium" panose="00000600000000000000" pitchFamily="2" charset="0"/>
                <a:ea typeface="Calibri" panose="020F0502020204030204" pitchFamily="34" charset="0"/>
                <a:cs typeface="Calibri" panose="020F0502020204030204" pitchFamily="34" charset="0"/>
              </a:rPr>
              <a:t>#ImpQ.</a:t>
            </a:r>
          </a:p>
        </p:txBody>
      </p:sp>
    </p:spTree>
    <p:extLst>
      <p:ext uri="{BB962C8B-B14F-4D97-AF65-F5344CB8AC3E}">
        <p14:creationId xmlns:p14="http://schemas.microsoft.com/office/powerpoint/2010/main" val="41502987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pic>
        <p:nvPicPr>
          <p:cNvPr id="2097153" name="Google Shape;11;p29" descr="Nerve with solid fill"/>
          <p:cNvPicPr preferRelativeResize="0">
            <a:picLocks/>
          </p:cNvPicPr>
          <p:nvPr/>
        </p:nvPicPr>
        <p:blipFill rotWithShape="1">
          <a:blip r:embed="rId6">
            <a:alphaModFix/>
          </a:blip>
          <a:srcRect/>
          <a:stretch>
            <a:fillRect/>
          </a:stretch>
        </p:blipFill>
        <p:spPr>
          <a:xfrm rot="-2573736">
            <a:off x="-242412" y="3856002"/>
            <a:ext cx="2419667" cy="2419667"/>
          </a:xfrm>
          <a:prstGeom prst="rect">
            <a:avLst/>
          </a:prstGeom>
          <a:noFill/>
          <a:ln>
            <a:noFill/>
          </a:ln>
        </p:spPr>
      </p:pic>
      <p:pic>
        <p:nvPicPr>
          <p:cNvPr id="2097154" name="Google Shape;12;p29" descr="Mitochondria with solid fill"/>
          <p:cNvPicPr preferRelativeResize="0">
            <a:picLocks/>
          </p:cNvPicPr>
          <p:nvPr/>
        </p:nvPicPr>
        <p:blipFill rotWithShape="1">
          <a:blip r:embed="rId7">
            <a:alphaModFix/>
          </a:blip>
          <a:srcRect/>
          <a:stretch>
            <a:fillRect/>
          </a:stretch>
        </p:blipFill>
        <p:spPr>
          <a:xfrm rot="825481">
            <a:off x="1612884" y="4225156"/>
            <a:ext cx="2778519" cy="2778519"/>
          </a:xfrm>
          <a:prstGeom prst="rect">
            <a:avLst/>
          </a:prstGeom>
          <a:noFill/>
          <a:ln>
            <a:noFill/>
          </a:ln>
        </p:spPr>
      </p:pic>
      <p:pic>
        <p:nvPicPr>
          <p:cNvPr id="2097155" name="Google Shape;13;p29" descr="Germ with solid fill"/>
          <p:cNvPicPr preferRelativeResize="0">
            <a:picLocks/>
          </p:cNvPicPr>
          <p:nvPr/>
        </p:nvPicPr>
        <p:blipFill rotWithShape="1">
          <a:blip r:embed="rId8">
            <a:alphaModFix/>
          </a:blip>
          <a:srcRect/>
          <a:stretch>
            <a:fillRect/>
          </a:stretch>
        </p:blipFill>
        <p:spPr>
          <a:xfrm rot="-6953518">
            <a:off x="1374462" y="2178264"/>
            <a:ext cx="2420746" cy="2420746"/>
          </a:xfrm>
          <a:prstGeom prst="rect">
            <a:avLst/>
          </a:prstGeom>
          <a:noFill/>
          <a:ln>
            <a:noFill/>
          </a:ln>
        </p:spPr>
      </p:pic>
    </p:spTree>
  </p:cSld>
  <p:clrMap bg1="dk1" tx1="lt1" bg2="dk2" tx2="lt2" accent1="accent1" accent2="accent2" accent3="accent3" accent4="accent4" accent5="accent5" accent6="accent6" hlink="hlink" folHlink="folHlink"/>
  <p:sldLayoutIdLst>
    <p:sldLayoutId id="2147483653" r:id="rId1"/>
    <p:sldLayoutId id="2147483655" r:id="rId2"/>
    <p:sldLayoutId id="2147483656" r:id="rId3"/>
    <p:sldLayoutId id="214748366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pic>
        <p:nvPicPr>
          <p:cNvPr id="2097153" name="Google Shape;11;p29" descr="Nerve with solid fill"/>
          <p:cNvPicPr preferRelativeResize="0">
            <a:picLocks/>
          </p:cNvPicPr>
          <p:nvPr/>
        </p:nvPicPr>
        <p:blipFill rotWithShape="1">
          <a:blip r:embed="rId7">
            <a:alphaModFix/>
          </a:blip>
          <a:srcRect/>
          <a:stretch>
            <a:fillRect/>
          </a:stretch>
        </p:blipFill>
        <p:spPr>
          <a:xfrm rot="-2573736">
            <a:off x="-242412" y="3856002"/>
            <a:ext cx="2419667" cy="2419667"/>
          </a:xfrm>
          <a:prstGeom prst="rect">
            <a:avLst/>
          </a:prstGeom>
          <a:noFill/>
          <a:ln>
            <a:noFill/>
          </a:ln>
        </p:spPr>
      </p:pic>
      <p:pic>
        <p:nvPicPr>
          <p:cNvPr id="2097154" name="Google Shape;12;p29" descr="Mitochondria with solid fill"/>
          <p:cNvPicPr preferRelativeResize="0">
            <a:picLocks/>
          </p:cNvPicPr>
          <p:nvPr/>
        </p:nvPicPr>
        <p:blipFill rotWithShape="1">
          <a:blip r:embed="rId8">
            <a:alphaModFix/>
          </a:blip>
          <a:srcRect/>
          <a:stretch>
            <a:fillRect/>
          </a:stretch>
        </p:blipFill>
        <p:spPr>
          <a:xfrm rot="825481">
            <a:off x="1612884" y="4225156"/>
            <a:ext cx="2778519" cy="2778519"/>
          </a:xfrm>
          <a:prstGeom prst="rect">
            <a:avLst/>
          </a:prstGeom>
          <a:noFill/>
          <a:ln>
            <a:noFill/>
          </a:ln>
        </p:spPr>
      </p:pic>
      <p:pic>
        <p:nvPicPr>
          <p:cNvPr id="2097155" name="Google Shape;13;p29" descr="Germ with solid fill"/>
          <p:cNvPicPr preferRelativeResize="0">
            <a:picLocks/>
          </p:cNvPicPr>
          <p:nvPr/>
        </p:nvPicPr>
        <p:blipFill rotWithShape="1">
          <a:blip r:embed="rId9">
            <a:alphaModFix/>
          </a:blip>
          <a:srcRect/>
          <a:stretch>
            <a:fillRect/>
          </a:stretch>
        </p:blipFill>
        <p:spPr>
          <a:xfrm rot="-6953518">
            <a:off x="1374462" y="2178264"/>
            <a:ext cx="2420746" cy="2420746"/>
          </a:xfrm>
          <a:prstGeom prst="rect">
            <a:avLst/>
          </a:prstGeom>
          <a:noFill/>
          <a:ln>
            <a:noFill/>
          </a:ln>
        </p:spPr>
      </p:pic>
    </p:spTree>
    <p:extLst>
      <p:ext uri="{BB962C8B-B14F-4D97-AF65-F5344CB8AC3E}">
        <p14:creationId xmlns:p14="http://schemas.microsoft.com/office/powerpoint/2010/main" val="3360327424"/>
      </p:ext>
    </p:extLst>
  </p:cSld>
  <p:clrMap bg1="dk1" tx1="lt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50.png"/><Relationship Id="rId5" Type="http://schemas.openxmlformats.org/officeDocument/2006/relationships/image" Target="../media/image140.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5.png"/><Relationship Id="rId4" Type="http://schemas.microsoft.com/office/2007/relationships/hdphoto" Target="../media/hdphoto2.wdp"/><Relationship Id="rId9" Type="http://schemas.microsoft.com/office/2007/relationships/hdphoto" Target="../media/hdphoto3.wdp"/></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 xmlns:a16="http://schemas.microsoft.com/office/drawing/2014/main" id="{CD539C44-E30B-C60E-50E9-F7432567FFFE}"/>
              </a:ext>
            </a:extLst>
          </p:cNvPr>
          <p:cNvSpPr txBox="1"/>
          <p:nvPr/>
        </p:nvSpPr>
        <p:spPr>
          <a:xfrm>
            <a:off x="609600" y="3070875"/>
            <a:ext cx="5096874"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anose="00000A00000000000000" pitchFamily="2" charset="0"/>
                <a:cs typeface="Poppins Black" panose="00000A00000000000000" pitchFamily="2" charset="0"/>
              </a:rPr>
              <a:t>Subject Name</a:t>
            </a:r>
            <a:r>
              <a:rPr lang="en-IN" sz="2400" b="1" dirty="0">
                <a:solidFill>
                  <a:schemeClr val="tx1"/>
                </a:solidFill>
                <a:latin typeface="Poppins Black" panose="00000A00000000000000" pitchFamily="2" charset="0"/>
                <a:cs typeface="Poppins Black" panose="00000A00000000000000" pitchFamily="2" charset="0"/>
              </a:rPr>
              <a:t> </a:t>
            </a:r>
            <a:r>
              <a:rPr lang="en-IN" sz="2400" b="1" dirty="0">
                <a:solidFill>
                  <a:schemeClr val="tx1"/>
                </a:solidFill>
                <a:latin typeface="Poppins SemiBold" panose="00000700000000000000" pitchFamily="2" charset="0"/>
                <a:cs typeface="Poppins SemiBold" panose="00000700000000000000" pitchFamily="2" charset="0"/>
              </a:rPr>
              <a:t>- Chemistry NEET</a:t>
            </a:r>
          </a:p>
        </p:txBody>
      </p:sp>
      <p:grpSp>
        <p:nvGrpSpPr>
          <p:cNvPr id="23" name="Group 22">
            <a:extLst>
              <a:ext uri="{FF2B5EF4-FFF2-40B4-BE49-F238E27FC236}">
                <a16:creationId xmlns="" xmlns:a16="http://schemas.microsoft.com/office/drawing/2014/main" id="{8A85F378-BA04-B639-158C-0F3408446A8D}"/>
              </a:ext>
            </a:extLst>
          </p:cNvPr>
          <p:cNvGrpSpPr/>
          <p:nvPr/>
        </p:nvGrpSpPr>
        <p:grpSpPr>
          <a:xfrm flipH="1">
            <a:off x="-9143" y="5680447"/>
            <a:ext cx="3765175" cy="803467"/>
            <a:chOff x="7551569" y="5896512"/>
            <a:chExt cx="4653878" cy="803467"/>
          </a:xfrm>
        </p:grpSpPr>
        <p:sp>
          <p:nvSpPr>
            <p:cNvPr id="24" name="Parallelogram 9">
              <a:extLst>
                <a:ext uri="{FF2B5EF4-FFF2-40B4-BE49-F238E27FC236}">
                  <a16:creationId xmlns="" xmlns:a16="http://schemas.microsoft.com/office/drawing/2014/main" id="{0D407F5D-7BC2-F373-F8FA-760A4608918F}"/>
                </a:ext>
              </a:extLst>
            </p:cNvPr>
            <p:cNvSpPr/>
            <p:nvPr/>
          </p:nvSpPr>
          <p:spPr>
            <a:xfrm>
              <a:off x="7551569" y="5965108"/>
              <a:ext cx="4653878"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 fmla="*/ 0 w 4882764"/>
                <a:gd name="connsiteY0" fmla="*/ 718734 h 718734"/>
                <a:gd name="connsiteX1" fmla="*/ 186777 w 4882764"/>
                <a:gd name="connsiteY1" fmla="*/ 0 h 718734"/>
                <a:gd name="connsiteX2" fmla="*/ 4518211 w 4882764"/>
                <a:gd name="connsiteY2" fmla="*/ 0 h 718734"/>
                <a:gd name="connsiteX3" fmla="*/ 4882764 w 4882764"/>
                <a:gd name="connsiteY3" fmla="*/ 718734 h 718734"/>
                <a:gd name="connsiteX4" fmla="*/ 0 w 4882764"/>
                <a:gd name="connsiteY4" fmla="*/ 718734 h 718734"/>
                <a:gd name="connsiteX0" fmla="*/ 0 w 4546587"/>
                <a:gd name="connsiteY0" fmla="*/ 718734 h 718734"/>
                <a:gd name="connsiteX1" fmla="*/ 186777 w 4546587"/>
                <a:gd name="connsiteY1" fmla="*/ 0 h 718734"/>
                <a:gd name="connsiteX2" fmla="*/ 4518211 w 4546587"/>
                <a:gd name="connsiteY2" fmla="*/ 0 h 718734"/>
                <a:gd name="connsiteX3" fmla="*/ 4546587 w 4546587"/>
                <a:gd name="connsiteY3" fmla="*/ 718734 h 718734"/>
                <a:gd name="connsiteX4" fmla="*/ 0 w 4546587"/>
                <a:gd name="connsiteY4" fmla="*/ 718734 h 718734"/>
                <a:gd name="connsiteX0" fmla="*/ 0 w 4519693"/>
                <a:gd name="connsiteY0" fmla="*/ 718734 h 734871"/>
                <a:gd name="connsiteX1" fmla="*/ 186777 w 4519693"/>
                <a:gd name="connsiteY1" fmla="*/ 0 h 734871"/>
                <a:gd name="connsiteX2" fmla="*/ 4518211 w 4519693"/>
                <a:gd name="connsiteY2" fmla="*/ 0 h 734871"/>
                <a:gd name="connsiteX3" fmla="*/ 4519693 w 4519693"/>
                <a:gd name="connsiteY3" fmla="*/ 734871 h 734871"/>
                <a:gd name="connsiteX4" fmla="*/ 0 w 4519693"/>
                <a:gd name="connsiteY4" fmla="*/ 718734 h 734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693" h="734871">
                  <a:moveTo>
                    <a:pt x="0" y="718734"/>
                  </a:moveTo>
                  <a:lnTo>
                    <a:pt x="186777" y="0"/>
                  </a:lnTo>
                  <a:lnTo>
                    <a:pt x="4518211" y="0"/>
                  </a:lnTo>
                  <a:lnTo>
                    <a:pt x="4519693" y="734871"/>
                  </a:lnTo>
                  <a:lnTo>
                    <a:pt x="0" y="71873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Parallelogram 9">
              <a:extLst>
                <a:ext uri="{FF2B5EF4-FFF2-40B4-BE49-F238E27FC236}">
                  <a16:creationId xmlns="" xmlns:a16="http://schemas.microsoft.com/office/drawing/2014/main" id="{8807DC96-86D0-B923-E946-A9D56B2C83C2}"/>
                </a:ext>
              </a:extLst>
            </p:cNvPr>
            <p:cNvSpPr/>
            <p:nvPr/>
          </p:nvSpPr>
          <p:spPr>
            <a:xfrm>
              <a:off x="7678268" y="5896512"/>
              <a:ext cx="4519693"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 fmla="*/ 0 w 4882764"/>
                <a:gd name="connsiteY0" fmla="*/ 718734 h 718734"/>
                <a:gd name="connsiteX1" fmla="*/ 186777 w 4882764"/>
                <a:gd name="connsiteY1" fmla="*/ 0 h 718734"/>
                <a:gd name="connsiteX2" fmla="*/ 4518211 w 4882764"/>
                <a:gd name="connsiteY2" fmla="*/ 0 h 718734"/>
                <a:gd name="connsiteX3" fmla="*/ 4882764 w 4882764"/>
                <a:gd name="connsiteY3" fmla="*/ 718734 h 718734"/>
                <a:gd name="connsiteX4" fmla="*/ 0 w 4882764"/>
                <a:gd name="connsiteY4" fmla="*/ 718734 h 718734"/>
                <a:gd name="connsiteX0" fmla="*/ 0 w 4546587"/>
                <a:gd name="connsiteY0" fmla="*/ 718734 h 718734"/>
                <a:gd name="connsiteX1" fmla="*/ 186777 w 4546587"/>
                <a:gd name="connsiteY1" fmla="*/ 0 h 718734"/>
                <a:gd name="connsiteX2" fmla="*/ 4518211 w 4546587"/>
                <a:gd name="connsiteY2" fmla="*/ 0 h 718734"/>
                <a:gd name="connsiteX3" fmla="*/ 4546587 w 4546587"/>
                <a:gd name="connsiteY3" fmla="*/ 718734 h 718734"/>
                <a:gd name="connsiteX4" fmla="*/ 0 w 4546587"/>
                <a:gd name="connsiteY4" fmla="*/ 718734 h 718734"/>
                <a:gd name="connsiteX0" fmla="*/ 0 w 4519693"/>
                <a:gd name="connsiteY0" fmla="*/ 718734 h 734871"/>
                <a:gd name="connsiteX1" fmla="*/ 186777 w 4519693"/>
                <a:gd name="connsiteY1" fmla="*/ 0 h 734871"/>
                <a:gd name="connsiteX2" fmla="*/ 4518211 w 4519693"/>
                <a:gd name="connsiteY2" fmla="*/ 0 h 734871"/>
                <a:gd name="connsiteX3" fmla="*/ 4519693 w 4519693"/>
                <a:gd name="connsiteY3" fmla="*/ 734871 h 734871"/>
                <a:gd name="connsiteX4" fmla="*/ 0 w 4519693"/>
                <a:gd name="connsiteY4" fmla="*/ 718734 h 734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693" h="734871">
                  <a:moveTo>
                    <a:pt x="0" y="718734"/>
                  </a:moveTo>
                  <a:lnTo>
                    <a:pt x="186777" y="0"/>
                  </a:lnTo>
                  <a:lnTo>
                    <a:pt x="4518211" y="0"/>
                  </a:lnTo>
                  <a:lnTo>
                    <a:pt x="4519693" y="734871"/>
                  </a:lnTo>
                  <a:lnTo>
                    <a:pt x="0" y="718734"/>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 xmlns:a16="http://schemas.microsoft.com/office/drawing/2014/main" id="{3A841120-DCF3-2881-F6CA-5FEBFD7D409F}"/>
                </a:ext>
              </a:extLst>
            </p:cNvPr>
            <p:cNvSpPr txBox="1"/>
            <p:nvPr/>
          </p:nvSpPr>
          <p:spPr>
            <a:xfrm>
              <a:off x="8083440" y="6111683"/>
              <a:ext cx="3357103" cy="369332"/>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effectLst/>
                  <a:uLnTx/>
                  <a:uFillTx/>
                  <a:latin typeface="Poppins SemiBold" panose="00000700000000000000" pitchFamily="2" charset="0"/>
                  <a:ea typeface="+mn-ea"/>
                  <a:cs typeface="Poppins SemiBold" panose="00000700000000000000" pitchFamily="2" charset="0"/>
                </a:rPr>
                <a:t>PPT No.- </a:t>
              </a:r>
              <a:r>
                <a:rPr kumimoji="0" lang="en-IN" sz="2400" b="1" i="0" u="none" strike="noStrike" kern="1200" cap="none" spc="0" normalizeH="0" baseline="0" noProof="0" dirty="0">
                  <a:ln>
                    <a:noFill/>
                  </a:ln>
                  <a:effectLst/>
                  <a:uLnTx/>
                  <a:uFillTx/>
                  <a:latin typeface="Poppins SemiBold" panose="00000700000000000000" pitchFamily="2" charset="0"/>
                  <a:cs typeface="Poppins SemiBold" panose="00000700000000000000" pitchFamily="2" charset="0"/>
                </a:rPr>
                <a:t>01/04</a:t>
              </a:r>
              <a:endParaRPr kumimoji="0" lang="en-IN" sz="2400" b="0" i="0" u="none" strike="noStrike" kern="1200" cap="none" spc="0" normalizeH="0" baseline="0" noProof="0" dirty="0">
                <a:ln>
                  <a:noFill/>
                </a:ln>
                <a:effectLst/>
                <a:uLnTx/>
                <a:uFillTx/>
                <a:latin typeface="Poppins SemiBold" panose="00000700000000000000" pitchFamily="2" charset="0"/>
                <a:ea typeface="+mn-ea"/>
                <a:cs typeface="Poppins SemiBold" panose="00000700000000000000" pitchFamily="2" charset="0"/>
              </a:endParaRPr>
            </a:p>
          </p:txBody>
        </p:sp>
      </p:grpSp>
      <p:pic>
        <p:nvPicPr>
          <p:cNvPr id="35" name="Picture 34">
            <a:extLst>
              <a:ext uri="{FF2B5EF4-FFF2-40B4-BE49-F238E27FC236}">
                <a16:creationId xmlns="" xmlns:a16="http://schemas.microsoft.com/office/drawing/2014/main" id="{BD9E0058-A6ED-C135-EA1A-DE73362B9817}"/>
              </a:ext>
            </a:extLst>
          </p:cNvPr>
          <p:cNvPicPr>
            <a:picLocks noChangeAspect="1"/>
          </p:cNvPicPr>
          <p:nvPr/>
        </p:nvPicPr>
        <p:blipFill rotWithShape="1">
          <a:blip r:embed="rId2">
            <a:extLst>
              <a:ext uri="{28A0092B-C50C-407E-A947-70E740481C1C}">
                <a14:useLocalDpi xmlns:a14="http://schemas.microsoft.com/office/drawing/2010/main" val="0"/>
              </a:ext>
            </a:extLst>
          </a:blip>
          <a:srcRect l="37245" t="41069" b="13890"/>
          <a:stretch/>
        </p:blipFill>
        <p:spPr>
          <a:xfrm rot="19693255">
            <a:off x="766984" y="410482"/>
            <a:ext cx="2725610" cy="1338470"/>
          </a:xfrm>
          <a:prstGeom prst="rect">
            <a:avLst/>
          </a:prstGeom>
        </p:spPr>
      </p:pic>
      <p:pic>
        <p:nvPicPr>
          <p:cNvPr id="36" name="Picture 35">
            <a:extLst>
              <a:ext uri="{FF2B5EF4-FFF2-40B4-BE49-F238E27FC236}">
                <a16:creationId xmlns="" xmlns:a16="http://schemas.microsoft.com/office/drawing/2014/main" id="{BC7CAB2C-FE8B-A152-F62A-E154EFAD7B9A}"/>
              </a:ext>
            </a:extLst>
          </p:cNvPr>
          <p:cNvPicPr>
            <a:picLocks noChangeAspect="1"/>
          </p:cNvPicPr>
          <p:nvPr/>
        </p:nvPicPr>
        <p:blipFill rotWithShape="1">
          <a:blip r:embed="rId2">
            <a:extLst>
              <a:ext uri="{28A0092B-C50C-407E-A947-70E740481C1C}">
                <a14:useLocalDpi xmlns:a14="http://schemas.microsoft.com/office/drawing/2010/main" val="0"/>
              </a:ext>
            </a:extLst>
          </a:blip>
          <a:srcRect l="37245" t="41069" r="43738" b="13890"/>
          <a:stretch/>
        </p:blipFill>
        <p:spPr>
          <a:xfrm rot="20839986">
            <a:off x="8588456" y="-62505"/>
            <a:ext cx="825962" cy="1338470"/>
          </a:xfrm>
          <a:prstGeom prst="rect">
            <a:avLst/>
          </a:prstGeom>
        </p:spPr>
      </p:pic>
      <p:sp>
        <p:nvSpPr>
          <p:cNvPr id="4" name="TextBox 3">
            <a:extLst>
              <a:ext uri="{FF2B5EF4-FFF2-40B4-BE49-F238E27FC236}">
                <a16:creationId xmlns="" xmlns:a16="http://schemas.microsoft.com/office/drawing/2014/main" id="{D989987C-F74E-3B09-9BC0-9191ADEE3C90}"/>
              </a:ext>
            </a:extLst>
          </p:cNvPr>
          <p:cNvSpPr txBox="1"/>
          <p:nvPr/>
        </p:nvSpPr>
        <p:spPr>
          <a:xfrm>
            <a:off x="609600" y="4360961"/>
            <a:ext cx="7616734" cy="501676"/>
          </a:xfrm>
          <a:prstGeom prst="rect">
            <a:avLst/>
          </a:prstGeom>
          <a:noFill/>
        </p:spPr>
        <p:txBody>
          <a:bodyPr wrap="square" lIns="0" tIns="0" rIns="0" bIns="0" rtlCol="0">
            <a:spAutoFit/>
          </a:bodyPr>
          <a:lstStyle/>
          <a:p>
            <a:pPr>
              <a:lnSpc>
                <a:spcPct val="150000"/>
              </a:lnSpc>
              <a:buClr>
                <a:srgbClr val="FFFFFF"/>
              </a:buClr>
            </a:pPr>
            <a:r>
              <a:rPr lang="en-IN" sz="2400" dirty="0">
                <a:solidFill>
                  <a:srgbClr val="FFC000"/>
                </a:solidFill>
                <a:latin typeface="Poppins Black" panose="00000A00000000000000" pitchFamily="2" charset="0"/>
                <a:cs typeface="Poppins Black" panose="00000A00000000000000" pitchFamily="2" charset="0"/>
              </a:rPr>
              <a:t>Chapter Name </a:t>
            </a:r>
            <a:r>
              <a:rPr lang="en-IN" sz="2400" dirty="0">
                <a:solidFill>
                  <a:schemeClr val="tx1"/>
                </a:solidFill>
                <a:latin typeface="Poppins Black" panose="00000A00000000000000" pitchFamily="2" charset="0"/>
                <a:cs typeface="Poppins Black" panose="00000A00000000000000" pitchFamily="2" charset="0"/>
              </a:rPr>
              <a:t>– </a:t>
            </a:r>
            <a:r>
              <a:rPr lang="en-IN" sz="2400" b="1" dirty="0">
                <a:solidFill>
                  <a:schemeClr val="tx1"/>
                </a:solidFill>
                <a:latin typeface="Poppins SemiBold" panose="00000700000000000000" pitchFamily="2" charset="0"/>
                <a:cs typeface="Poppins SemiBold" panose="00000700000000000000" pitchFamily="2" charset="0"/>
              </a:rPr>
              <a:t>Alcohols, Phenols And Ethers</a:t>
            </a:r>
          </a:p>
        </p:txBody>
      </p:sp>
      <p:sp>
        <p:nvSpPr>
          <p:cNvPr id="6" name="TextBox 5">
            <a:extLst>
              <a:ext uri="{FF2B5EF4-FFF2-40B4-BE49-F238E27FC236}">
                <a16:creationId xmlns="" xmlns:a16="http://schemas.microsoft.com/office/drawing/2014/main" id="{A7A0D962-3B65-26B1-5B21-2C82C0FAD592}"/>
              </a:ext>
            </a:extLst>
          </p:cNvPr>
          <p:cNvSpPr txBox="1"/>
          <p:nvPr/>
        </p:nvSpPr>
        <p:spPr>
          <a:xfrm>
            <a:off x="609600" y="3899296"/>
            <a:ext cx="3726200"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anose="00000A00000000000000" pitchFamily="2" charset="0"/>
                <a:cs typeface="Poppins Black" panose="00000A00000000000000" pitchFamily="2" charset="0"/>
              </a:rPr>
              <a:t>Class</a:t>
            </a:r>
            <a:r>
              <a:rPr lang="en-IN" sz="2400" b="1" dirty="0">
                <a:solidFill>
                  <a:schemeClr val="tx1"/>
                </a:solidFill>
                <a:latin typeface="Poppins SemiBold" panose="00000700000000000000" pitchFamily="2" charset="0"/>
                <a:cs typeface="Poppins SemiBold" panose="00000700000000000000" pitchFamily="2" charset="0"/>
              </a:rPr>
              <a:t> - 12</a:t>
            </a:r>
            <a:r>
              <a:rPr lang="en-IN" sz="2400" b="1" baseline="30000" dirty="0">
                <a:solidFill>
                  <a:schemeClr val="tx1"/>
                </a:solidFill>
                <a:latin typeface="Poppins SemiBold" panose="00000700000000000000" pitchFamily="2" charset="0"/>
                <a:cs typeface="Poppins SemiBold" panose="00000700000000000000" pitchFamily="2" charset="0"/>
              </a:rPr>
              <a:t>th </a:t>
            </a:r>
            <a:r>
              <a:rPr lang="en-IN" sz="2400" b="1" dirty="0">
                <a:solidFill>
                  <a:schemeClr val="tx1"/>
                </a:solidFill>
                <a:latin typeface="Poppins SemiBold" panose="00000700000000000000" pitchFamily="2" charset="0"/>
                <a:cs typeface="Poppins SemiBold" panose="00000700000000000000" pitchFamily="2" charset="0"/>
              </a:rPr>
              <a:t>NEET</a:t>
            </a:r>
          </a:p>
        </p:txBody>
      </p:sp>
    </p:spTree>
    <p:extLst>
      <p:ext uri="{BB962C8B-B14F-4D97-AF65-F5344CB8AC3E}">
        <p14:creationId xmlns:p14="http://schemas.microsoft.com/office/powerpoint/2010/main" val="47540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6405843" cy="745588"/>
            <a:chOff x="712695" y="1882588"/>
            <a:chExt cx="368256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547065" y="1962993"/>
              <a:ext cx="2804392" cy="584775"/>
            </a:xfrm>
            <a:prstGeom prst="rect">
              <a:avLst/>
            </a:prstGeom>
            <a:noFill/>
          </p:spPr>
          <p:txBody>
            <a:bodyPr wrap="square" rtlCol="0">
              <a:spAutoFit/>
            </a:bodyPr>
            <a:lstStyle/>
            <a:p>
              <a:r>
                <a:rPr lang="en-US" sz="3200" b="1" dirty="0">
                  <a:latin typeface="Calibri" panose="020F0502020204030204" pitchFamily="34" charset="0"/>
                </a:rPr>
                <a:t>Unlocking New Perspective</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 xmlns:a16="http://schemas.microsoft.com/office/drawing/2014/main" id="{C6BE44A5-9E33-88B1-BF25-05FF352E20AF}"/>
              </a:ext>
            </a:extLst>
          </p:cNvPr>
          <p:cNvSpPr txBox="1"/>
          <p:nvPr/>
        </p:nvSpPr>
        <p:spPr>
          <a:xfrm>
            <a:off x="614363" y="1605474"/>
            <a:ext cx="10713280" cy="2523768"/>
          </a:xfrm>
          <a:prstGeom prst="rect">
            <a:avLst/>
          </a:prstGeom>
          <a:noFill/>
        </p:spPr>
        <p:txBody>
          <a:bodyPr wrap="square" lIns="0" tIns="0" rIns="0" bIns="0" rtlCol="0">
            <a:spAutoFit/>
          </a:bodyPr>
          <a:lstStyle/>
          <a:p>
            <a:pPr algn="just">
              <a:spcAft>
                <a:spcPts val="2400"/>
              </a:spcAft>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These classes of compounds find wide applications in industry as well as in day-to-day life. For instance, have you ever noticed that ordinary spirit used for polishing wooden furniture is chiefly a compound containing hydroxyl group, ethanol. </a:t>
            </a:r>
          </a:p>
          <a:p>
            <a:pPr algn="just">
              <a:spcAft>
                <a:spcPts val="2400"/>
              </a:spcAft>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Just think of life without paper; no note-books, books, newspapers, currency notes, cheques, etc. The magazines carrying beautiful photographs and interesting stories would disappear from our life. It would have been really a different world.</a:t>
            </a:r>
            <a:endParaRPr lang="en-US" sz="2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594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 xmlns:a16="http://schemas.microsoft.com/office/drawing/2014/main" id="{F748C26B-95E2-4371-9E3C-16A7F75FA983}"/>
              </a:ext>
            </a:extLst>
          </p:cNvPr>
          <p:cNvGrpSpPr/>
          <p:nvPr/>
        </p:nvGrpSpPr>
        <p:grpSpPr>
          <a:xfrm>
            <a:off x="309282" y="457200"/>
            <a:ext cx="6539574" cy="745588"/>
            <a:chOff x="712694" y="1882588"/>
            <a:chExt cx="4991544" cy="745588"/>
          </a:xfrm>
        </p:grpSpPr>
        <p:sp>
          <p:nvSpPr>
            <p:cNvPr id="65" name="Rectangle: Rounded Corners 64">
              <a:extLst>
                <a:ext uri="{FF2B5EF4-FFF2-40B4-BE49-F238E27FC236}">
                  <a16:creationId xmlns="" xmlns:a16="http://schemas.microsoft.com/office/drawing/2014/main" id="{87D6CD9C-18DC-4A4A-B356-D9F353127FE8}"/>
                </a:ext>
              </a:extLst>
            </p:cNvPr>
            <p:cNvSpPr/>
            <p:nvPr/>
          </p:nvSpPr>
          <p:spPr>
            <a:xfrm>
              <a:off x="712694" y="1882588"/>
              <a:ext cx="4991544"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6" name="TextBox 65">
              <a:extLst>
                <a:ext uri="{FF2B5EF4-FFF2-40B4-BE49-F238E27FC236}">
                  <a16:creationId xmlns="" xmlns:a16="http://schemas.microsoft.com/office/drawing/2014/main" id="{4BC9CF06-ED2B-4ED7-8B43-19C0B0ED2DC4}"/>
                </a:ext>
              </a:extLst>
            </p:cNvPr>
            <p:cNvSpPr txBox="1"/>
            <p:nvPr/>
          </p:nvSpPr>
          <p:spPr>
            <a:xfrm>
              <a:off x="1796008" y="1962993"/>
              <a:ext cx="3810517" cy="584775"/>
            </a:xfrm>
            <a:prstGeom prst="rect">
              <a:avLst/>
            </a:prstGeom>
            <a:noFill/>
          </p:spPr>
          <p:txBody>
            <a:bodyPr wrap="square" rtlCol="0">
              <a:spAutoFit/>
            </a:bodyPr>
            <a:lstStyle/>
            <a:p>
              <a:r>
                <a:rPr lang="en-US" sz="3200" b="1" dirty="0">
                  <a:latin typeface="Calibri" panose="020F0502020204030204" pitchFamily="34" charset="0"/>
                </a:rPr>
                <a:t>Previous Year Exam Analysis</a:t>
              </a:r>
            </a:p>
          </p:txBody>
        </p:sp>
      </p:grpSp>
      <p:grpSp>
        <p:nvGrpSpPr>
          <p:cNvPr id="67" name="Group 66">
            <a:extLst>
              <a:ext uri="{FF2B5EF4-FFF2-40B4-BE49-F238E27FC236}">
                <a16:creationId xmlns="" xmlns:a16="http://schemas.microsoft.com/office/drawing/2014/main" id="{771D6772-C80B-4F44-9127-622EB2BE6887}"/>
              </a:ext>
            </a:extLst>
          </p:cNvPr>
          <p:cNvGrpSpPr/>
          <p:nvPr/>
        </p:nvGrpSpPr>
        <p:grpSpPr>
          <a:xfrm>
            <a:off x="599014" y="265216"/>
            <a:ext cx="1129551" cy="1129551"/>
            <a:chOff x="599014" y="273838"/>
            <a:chExt cx="1129551" cy="1129551"/>
          </a:xfrm>
        </p:grpSpPr>
        <p:sp>
          <p:nvSpPr>
            <p:cNvPr id="68" name="Oval 67">
              <a:extLst>
                <a:ext uri="{FF2B5EF4-FFF2-40B4-BE49-F238E27FC236}">
                  <a16:creationId xmlns="" xmlns:a16="http://schemas.microsoft.com/office/drawing/2014/main" id="{DBB133D6-87D8-41A3-9F39-77D831E3E66D}"/>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9" name="Picture 68">
              <a:extLst>
                <a:ext uri="{FF2B5EF4-FFF2-40B4-BE49-F238E27FC236}">
                  <a16:creationId xmlns="" xmlns:a16="http://schemas.microsoft.com/office/drawing/2014/main" id="{C29453FB-B4CE-445F-817D-D1323C7F87BA}"/>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70" name="TextBox 69">
            <a:extLst>
              <a:ext uri="{FF2B5EF4-FFF2-40B4-BE49-F238E27FC236}">
                <a16:creationId xmlns="" xmlns:a16="http://schemas.microsoft.com/office/drawing/2014/main" id="{89FB0417-3693-4EA8-9109-0250F5CCFDEE}"/>
              </a:ext>
            </a:extLst>
          </p:cNvPr>
          <p:cNvSpPr txBox="1"/>
          <p:nvPr/>
        </p:nvSpPr>
        <p:spPr>
          <a:xfrm>
            <a:off x="2673362" y="1983740"/>
            <a:ext cx="6467474" cy="461665"/>
          </a:xfrm>
          <a:prstGeom prst="rect">
            <a:avLst/>
          </a:prstGeom>
          <a:noFill/>
        </p:spPr>
        <p:txBody>
          <a:bodyPr wrap="square">
            <a:spAutoFit/>
          </a:bodyPr>
          <a:lstStyle/>
          <a:p>
            <a:pPr algn="ctr" rtl="0">
              <a:defRPr sz="1862" b="0" i="0" u="none" strike="noStrike" kern="1200" spc="0" baseline="0">
                <a:solidFill>
                  <a:srgbClr val="000000">
                    <a:lumMod val="65000"/>
                    <a:lumOff val="35000"/>
                  </a:srgbClr>
                </a:solidFill>
                <a:latin typeface="+mn-lt"/>
                <a:ea typeface="+mn-ea"/>
                <a:cs typeface="+mn-cs"/>
              </a:defRPr>
            </a:pPr>
            <a:r>
              <a:rPr lang="en-US" sz="2400" b="1" dirty="0">
                <a:solidFill>
                  <a:schemeClr val="accent4"/>
                </a:solidFill>
                <a:latin typeface="Calibri" panose="020F0502020204030204" pitchFamily="34" charset="0"/>
                <a:ea typeface="Calibri" panose="020F0502020204030204" pitchFamily="34" charset="0"/>
                <a:cs typeface="Calibri" panose="020F0502020204030204" pitchFamily="34" charset="0"/>
              </a:rPr>
              <a:t>NEET YEAR</a:t>
            </a:r>
            <a:r>
              <a:rPr lang="en-US" sz="2400" b="1" baseline="0" dirty="0">
                <a:solidFill>
                  <a:schemeClr val="accent4"/>
                </a:solidFill>
                <a:latin typeface="Calibri" panose="020F0502020204030204" pitchFamily="34" charset="0"/>
                <a:ea typeface="Calibri" panose="020F0502020204030204" pitchFamily="34" charset="0"/>
                <a:cs typeface="Calibri" panose="020F0502020204030204" pitchFamily="34" charset="0"/>
              </a:rPr>
              <a:t> WISE ANALYSIS</a:t>
            </a:r>
            <a:endParaRPr lang="en-US" sz="2400" b="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1" name="Chart 70">
            <a:extLst>
              <a:ext uri="{FF2B5EF4-FFF2-40B4-BE49-F238E27FC236}">
                <a16:creationId xmlns="" xmlns:a16="http://schemas.microsoft.com/office/drawing/2014/main" id="{D017E50B-BFA1-45B5-A1B5-B294EE0926C9}"/>
              </a:ext>
            </a:extLst>
          </p:cNvPr>
          <p:cNvGraphicFramePr/>
          <p:nvPr>
            <p:extLst>
              <p:ext uri="{D42A27DB-BD31-4B8C-83A1-F6EECF244321}">
                <p14:modId xmlns:p14="http://schemas.microsoft.com/office/powerpoint/2010/main" val="871657275"/>
              </p:ext>
            </p:extLst>
          </p:nvPr>
        </p:nvGraphicFramePr>
        <p:xfrm>
          <a:off x="754743" y="2105864"/>
          <a:ext cx="10751457" cy="4364762"/>
        </p:xfrm>
        <a:graphic>
          <a:graphicData uri="http://schemas.openxmlformats.org/drawingml/2006/chart">
            <c:chart xmlns:c="http://schemas.openxmlformats.org/drawingml/2006/chart" xmlns:r="http://schemas.openxmlformats.org/officeDocument/2006/relationships" r:id="rId3"/>
          </a:graphicData>
        </a:graphic>
      </p:graphicFrame>
      <p:sp>
        <p:nvSpPr>
          <p:cNvPr id="72" name="Oval 71">
            <a:extLst>
              <a:ext uri="{FF2B5EF4-FFF2-40B4-BE49-F238E27FC236}">
                <a16:creationId xmlns="" xmlns:a16="http://schemas.microsoft.com/office/drawing/2014/main" id="{44D90992-ECC5-4F7D-80EE-C07BAB1BBC0C}"/>
              </a:ext>
            </a:extLst>
          </p:cNvPr>
          <p:cNvSpPr/>
          <p:nvPr/>
        </p:nvSpPr>
        <p:spPr>
          <a:xfrm>
            <a:off x="1474945" y="4910835"/>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73" name="Oval 72">
            <a:extLst>
              <a:ext uri="{FF2B5EF4-FFF2-40B4-BE49-F238E27FC236}">
                <a16:creationId xmlns="" xmlns:a16="http://schemas.microsoft.com/office/drawing/2014/main" id="{FCC53C23-1D34-4AD6-8160-04156D12EAA7}"/>
              </a:ext>
            </a:extLst>
          </p:cNvPr>
          <p:cNvSpPr/>
          <p:nvPr/>
        </p:nvSpPr>
        <p:spPr>
          <a:xfrm>
            <a:off x="1504481" y="4940371"/>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2" name="Oval 131">
            <a:extLst>
              <a:ext uri="{FF2B5EF4-FFF2-40B4-BE49-F238E27FC236}">
                <a16:creationId xmlns="" xmlns:a16="http://schemas.microsoft.com/office/drawing/2014/main" id="{B7C9785A-8467-44B6-8EAA-92364AC7559C}"/>
              </a:ext>
            </a:extLst>
          </p:cNvPr>
          <p:cNvSpPr/>
          <p:nvPr/>
        </p:nvSpPr>
        <p:spPr>
          <a:xfrm>
            <a:off x="5159398" y="4940371"/>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33" name="Oval 132">
            <a:extLst>
              <a:ext uri="{FF2B5EF4-FFF2-40B4-BE49-F238E27FC236}">
                <a16:creationId xmlns="" xmlns:a16="http://schemas.microsoft.com/office/drawing/2014/main" id="{CC9ED746-4DB6-4ACB-A09B-1AA905C90992}"/>
              </a:ext>
            </a:extLst>
          </p:cNvPr>
          <p:cNvSpPr/>
          <p:nvPr/>
        </p:nvSpPr>
        <p:spPr>
          <a:xfrm>
            <a:off x="5188934" y="4969907"/>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0" name="Oval 139">
            <a:extLst>
              <a:ext uri="{FF2B5EF4-FFF2-40B4-BE49-F238E27FC236}">
                <a16:creationId xmlns="" xmlns:a16="http://schemas.microsoft.com/office/drawing/2014/main" id="{7B23B909-F7D9-4B10-A1C6-B82470B1A1DB}"/>
              </a:ext>
            </a:extLst>
          </p:cNvPr>
          <p:cNvSpPr/>
          <p:nvPr/>
        </p:nvSpPr>
        <p:spPr>
          <a:xfrm>
            <a:off x="4243188" y="5372284"/>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1" name="Oval 140">
            <a:extLst>
              <a:ext uri="{FF2B5EF4-FFF2-40B4-BE49-F238E27FC236}">
                <a16:creationId xmlns="" xmlns:a16="http://schemas.microsoft.com/office/drawing/2014/main" id="{5A5404CC-B786-4F94-B734-A52087C9C751}"/>
              </a:ext>
            </a:extLst>
          </p:cNvPr>
          <p:cNvSpPr/>
          <p:nvPr/>
        </p:nvSpPr>
        <p:spPr>
          <a:xfrm>
            <a:off x="4272724" y="5401820"/>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6" name="Oval 145">
            <a:extLst>
              <a:ext uri="{FF2B5EF4-FFF2-40B4-BE49-F238E27FC236}">
                <a16:creationId xmlns="" xmlns:a16="http://schemas.microsoft.com/office/drawing/2014/main" id="{361A0650-E257-486E-AACC-E30067B2BE34}"/>
              </a:ext>
            </a:extLst>
          </p:cNvPr>
          <p:cNvSpPr/>
          <p:nvPr/>
        </p:nvSpPr>
        <p:spPr>
          <a:xfrm>
            <a:off x="3318190" y="4454046"/>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7" name="Oval 146">
            <a:extLst>
              <a:ext uri="{FF2B5EF4-FFF2-40B4-BE49-F238E27FC236}">
                <a16:creationId xmlns="" xmlns:a16="http://schemas.microsoft.com/office/drawing/2014/main" id="{7D11E3DE-DCCA-45BB-AFF8-BEB5390E3E87}"/>
              </a:ext>
            </a:extLst>
          </p:cNvPr>
          <p:cNvSpPr/>
          <p:nvPr/>
        </p:nvSpPr>
        <p:spPr>
          <a:xfrm>
            <a:off x="3347726" y="4483582"/>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56" name="TextBox 155">
            <a:extLst>
              <a:ext uri="{FF2B5EF4-FFF2-40B4-BE49-F238E27FC236}">
                <a16:creationId xmlns="" xmlns:a16="http://schemas.microsoft.com/office/drawing/2014/main" id="{3E5C299D-0A3D-49EF-A06F-0210AA3ACF7B}"/>
              </a:ext>
            </a:extLst>
          </p:cNvPr>
          <p:cNvSpPr txBox="1"/>
          <p:nvPr/>
        </p:nvSpPr>
        <p:spPr>
          <a:xfrm rot="16200000">
            <a:off x="-692647" y="4088190"/>
            <a:ext cx="2789482" cy="400110"/>
          </a:xfrm>
          <a:prstGeom prst="rect">
            <a:avLst/>
          </a:prstGeom>
          <a:noFill/>
        </p:spPr>
        <p:txBody>
          <a:bodyPr wrap="square">
            <a:spAutoFit/>
          </a:bodyPr>
          <a:lstStyle/>
          <a:p>
            <a:pPr algn="ctr" rtl="0">
              <a:defRPr sz="1862" b="0" i="0" u="none" strike="noStrike" kern="1200" spc="0" baseline="0">
                <a:solidFill>
                  <a:srgbClr val="000000">
                    <a:lumMod val="65000"/>
                    <a:lumOff val="35000"/>
                  </a:srgbClr>
                </a:solidFill>
                <a:latin typeface="+mn-lt"/>
                <a:ea typeface="+mn-ea"/>
                <a:cs typeface="+mn-cs"/>
              </a:defRPr>
            </a:pPr>
            <a:r>
              <a:rPr lang="en-US" sz="2000" b="1" dirty="0">
                <a:solidFill>
                  <a:schemeClr val="accent4"/>
                </a:solidFill>
                <a:latin typeface="Calibri" panose="020F0502020204030204" pitchFamily="34" charset="0"/>
                <a:ea typeface="Calibri" panose="020F0502020204030204" pitchFamily="34" charset="0"/>
                <a:cs typeface="Calibri" panose="020F0502020204030204" pitchFamily="34" charset="0"/>
              </a:rPr>
              <a:t>Numbers of questions</a:t>
            </a:r>
          </a:p>
        </p:txBody>
      </p:sp>
      <p:sp>
        <p:nvSpPr>
          <p:cNvPr id="42" name="Oval 41">
            <a:extLst>
              <a:ext uri="{FF2B5EF4-FFF2-40B4-BE49-F238E27FC236}">
                <a16:creationId xmlns="" xmlns:a16="http://schemas.microsoft.com/office/drawing/2014/main" id="{44D90992-ECC5-4F7D-80EE-C07BAB1BBC0C}"/>
              </a:ext>
            </a:extLst>
          </p:cNvPr>
          <p:cNvSpPr/>
          <p:nvPr/>
        </p:nvSpPr>
        <p:spPr>
          <a:xfrm>
            <a:off x="2405389" y="4862935"/>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3" name="Oval 42">
            <a:extLst>
              <a:ext uri="{FF2B5EF4-FFF2-40B4-BE49-F238E27FC236}">
                <a16:creationId xmlns="" xmlns:a16="http://schemas.microsoft.com/office/drawing/2014/main" id="{FCC53C23-1D34-4AD6-8160-04156D12EAA7}"/>
              </a:ext>
            </a:extLst>
          </p:cNvPr>
          <p:cNvSpPr/>
          <p:nvPr/>
        </p:nvSpPr>
        <p:spPr>
          <a:xfrm>
            <a:off x="2434925" y="4892471"/>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4" name="Oval 43">
            <a:extLst>
              <a:ext uri="{FF2B5EF4-FFF2-40B4-BE49-F238E27FC236}">
                <a16:creationId xmlns="" xmlns:a16="http://schemas.microsoft.com/office/drawing/2014/main" id="{7B23B909-F7D9-4B10-A1C6-B82470B1A1DB}"/>
              </a:ext>
            </a:extLst>
          </p:cNvPr>
          <p:cNvSpPr/>
          <p:nvPr/>
        </p:nvSpPr>
        <p:spPr>
          <a:xfrm>
            <a:off x="6084688" y="5376576"/>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5" name="Oval 44">
            <a:extLst>
              <a:ext uri="{FF2B5EF4-FFF2-40B4-BE49-F238E27FC236}">
                <a16:creationId xmlns="" xmlns:a16="http://schemas.microsoft.com/office/drawing/2014/main" id="{5A5404CC-B786-4F94-B734-A52087C9C751}"/>
              </a:ext>
            </a:extLst>
          </p:cNvPr>
          <p:cNvSpPr/>
          <p:nvPr/>
        </p:nvSpPr>
        <p:spPr>
          <a:xfrm>
            <a:off x="6114224" y="5406112"/>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6" name="Oval 45">
            <a:extLst>
              <a:ext uri="{FF2B5EF4-FFF2-40B4-BE49-F238E27FC236}">
                <a16:creationId xmlns="" xmlns:a16="http://schemas.microsoft.com/office/drawing/2014/main" id="{7B23B909-F7D9-4B10-A1C6-B82470B1A1DB}"/>
              </a:ext>
            </a:extLst>
          </p:cNvPr>
          <p:cNvSpPr/>
          <p:nvPr/>
        </p:nvSpPr>
        <p:spPr>
          <a:xfrm>
            <a:off x="6999088" y="4892584"/>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7" name="Oval 46">
            <a:extLst>
              <a:ext uri="{FF2B5EF4-FFF2-40B4-BE49-F238E27FC236}">
                <a16:creationId xmlns="" xmlns:a16="http://schemas.microsoft.com/office/drawing/2014/main" id="{5A5404CC-B786-4F94-B734-A52087C9C751}"/>
              </a:ext>
            </a:extLst>
          </p:cNvPr>
          <p:cNvSpPr/>
          <p:nvPr/>
        </p:nvSpPr>
        <p:spPr>
          <a:xfrm>
            <a:off x="7028624" y="4922120"/>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8" name="Oval 47">
            <a:extLst>
              <a:ext uri="{FF2B5EF4-FFF2-40B4-BE49-F238E27FC236}">
                <a16:creationId xmlns="" xmlns:a16="http://schemas.microsoft.com/office/drawing/2014/main" id="{7B23B909-F7D9-4B10-A1C6-B82470B1A1DB}"/>
              </a:ext>
            </a:extLst>
          </p:cNvPr>
          <p:cNvSpPr/>
          <p:nvPr/>
        </p:nvSpPr>
        <p:spPr>
          <a:xfrm>
            <a:off x="7926188" y="4917871"/>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9" name="Oval 48">
            <a:extLst>
              <a:ext uri="{FF2B5EF4-FFF2-40B4-BE49-F238E27FC236}">
                <a16:creationId xmlns="" xmlns:a16="http://schemas.microsoft.com/office/drawing/2014/main" id="{5A5404CC-B786-4F94-B734-A52087C9C751}"/>
              </a:ext>
            </a:extLst>
          </p:cNvPr>
          <p:cNvSpPr/>
          <p:nvPr/>
        </p:nvSpPr>
        <p:spPr>
          <a:xfrm>
            <a:off x="7955724" y="4947407"/>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0" name="Oval 49">
            <a:extLst>
              <a:ext uri="{FF2B5EF4-FFF2-40B4-BE49-F238E27FC236}">
                <a16:creationId xmlns="" xmlns:a16="http://schemas.microsoft.com/office/drawing/2014/main" id="{7B23B909-F7D9-4B10-A1C6-B82470B1A1DB}"/>
              </a:ext>
            </a:extLst>
          </p:cNvPr>
          <p:cNvSpPr/>
          <p:nvPr/>
        </p:nvSpPr>
        <p:spPr>
          <a:xfrm>
            <a:off x="8843370" y="5347040"/>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1" name="Oval 50">
            <a:extLst>
              <a:ext uri="{FF2B5EF4-FFF2-40B4-BE49-F238E27FC236}">
                <a16:creationId xmlns="" xmlns:a16="http://schemas.microsoft.com/office/drawing/2014/main" id="{5A5404CC-B786-4F94-B734-A52087C9C751}"/>
              </a:ext>
            </a:extLst>
          </p:cNvPr>
          <p:cNvSpPr/>
          <p:nvPr/>
        </p:nvSpPr>
        <p:spPr>
          <a:xfrm>
            <a:off x="8872906" y="5376576"/>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2" name="Oval 51">
            <a:extLst>
              <a:ext uri="{FF2B5EF4-FFF2-40B4-BE49-F238E27FC236}">
                <a16:creationId xmlns="" xmlns:a16="http://schemas.microsoft.com/office/drawing/2014/main" id="{7B23B909-F7D9-4B10-A1C6-B82470B1A1DB}"/>
              </a:ext>
            </a:extLst>
          </p:cNvPr>
          <p:cNvSpPr/>
          <p:nvPr/>
        </p:nvSpPr>
        <p:spPr>
          <a:xfrm>
            <a:off x="9754988" y="4885435"/>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3" name="Oval 52">
            <a:extLst>
              <a:ext uri="{FF2B5EF4-FFF2-40B4-BE49-F238E27FC236}">
                <a16:creationId xmlns="" xmlns:a16="http://schemas.microsoft.com/office/drawing/2014/main" id="{5A5404CC-B786-4F94-B734-A52087C9C751}"/>
              </a:ext>
            </a:extLst>
          </p:cNvPr>
          <p:cNvSpPr/>
          <p:nvPr/>
        </p:nvSpPr>
        <p:spPr>
          <a:xfrm>
            <a:off x="9784524" y="4914971"/>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4" name="Oval 53">
            <a:extLst>
              <a:ext uri="{FF2B5EF4-FFF2-40B4-BE49-F238E27FC236}">
                <a16:creationId xmlns="" xmlns:a16="http://schemas.microsoft.com/office/drawing/2014/main" id="{7B23B909-F7D9-4B10-A1C6-B82470B1A1DB}"/>
              </a:ext>
            </a:extLst>
          </p:cNvPr>
          <p:cNvSpPr/>
          <p:nvPr/>
        </p:nvSpPr>
        <p:spPr>
          <a:xfrm>
            <a:off x="10684870" y="5347040"/>
            <a:ext cx="377802" cy="3778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55" name="Oval 54">
            <a:extLst>
              <a:ext uri="{FF2B5EF4-FFF2-40B4-BE49-F238E27FC236}">
                <a16:creationId xmlns="" xmlns:a16="http://schemas.microsoft.com/office/drawing/2014/main" id="{5A5404CC-B786-4F94-B734-A52087C9C751}"/>
              </a:ext>
            </a:extLst>
          </p:cNvPr>
          <p:cNvSpPr/>
          <p:nvPr/>
        </p:nvSpPr>
        <p:spPr>
          <a:xfrm>
            <a:off x="10714406" y="5376576"/>
            <a:ext cx="318730" cy="31873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2803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E41AA2B1-F19C-93BF-363A-B6B3CDA53061}"/>
              </a:ext>
            </a:extLst>
          </p:cNvPr>
          <p:cNvGraphicFramePr>
            <a:graphicFrameLocks noGrp="1"/>
          </p:cNvGraphicFramePr>
          <p:nvPr>
            <p:extLst>
              <p:ext uri="{D42A27DB-BD31-4B8C-83A1-F6EECF244321}">
                <p14:modId xmlns:p14="http://schemas.microsoft.com/office/powerpoint/2010/main" val="1557390930"/>
              </p:ext>
            </p:extLst>
          </p:nvPr>
        </p:nvGraphicFramePr>
        <p:xfrm>
          <a:off x="2171700" y="1608609"/>
          <a:ext cx="8124825" cy="2742436"/>
        </p:xfrm>
        <a:graphic>
          <a:graphicData uri="http://schemas.openxmlformats.org/drawingml/2006/table">
            <a:tbl>
              <a:tblPr>
                <a:tableStyleId>{5940675A-B579-460E-94D1-54222C63F5DA}</a:tableStyleId>
              </a:tblPr>
              <a:tblGrid>
                <a:gridCol w="1464209">
                  <a:extLst>
                    <a:ext uri="{9D8B030D-6E8A-4147-A177-3AD203B41FA5}">
                      <a16:colId xmlns="" xmlns:a16="http://schemas.microsoft.com/office/drawing/2014/main" val="2569487801"/>
                    </a:ext>
                  </a:extLst>
                </a:gridCol>
                <a:gridCol w="6660616">
                  <a:extLst>
                    <a:ext uri="{9D8B030D-6E8A-4147-A177-3AD203B41FA5}">
                      <a16:colId xmlns="" xmlns:a16="http://schemas.microsoft.com/office/drawing/2014/main" val="957583460"/>
                    </a:ext>
                  </a:extLst>
                </a:gridCol>
              </a:tblGrid>
              <a:tr h="456436">
                <a:tc>
                  <a:txBody>
                    <a:bodyPr/>
                    <a:lstStyle/>
                    <a:p>
                      <a:pPr marL="0" marR="0" lvl="0" indent="0" algn="ctr" rtl="0">
                        <a:lnSpc>
                          <a:spcPct val="114000"/>
                        </a:lnSpc>
                        <a:spcBef>
                          <a:spcPts val="0"/>
                        </a:spcBef>
                        <a:spcAft>
                          <a:spcPts val="200"/>
                        </a:spcAft>
                        <a:buNone/>
                      </a:pPr>
                      <a:r>
                        <a:rPr lang="en-US" sz="2200" b="1" i="0" u="none" strike="noStrike" cap="none" baseline="0" dirty="0">
                          <a:solidFill>
                            <a:schemeClr val="tx1"/>
                          </a:solidFill>
                          <a:latin typeface="Calibri" panose="020F0502020204030204" pitchFamily="34" charset="0"/>
                          <a:cs typeface="Calibri" panose="020F0502020204030204" pitchFamily="34" charset="0"/>
                        </a:rPr>
                        <a:t>Sr. No.</a:t>
                      </a:r>
                    </a:p>
                  </a:txBody>
                  <a:tcPr marL="68645" marR="68645" marT="34323" marB="34323">
                    <a:solidFill>
                      <a:schemeClr val="accent2">
                        <a:lumMod val="50000"/>
                      </a:schemeClr>
                    </a:solidFill>
                  </a:tcPr>
                </a:tc>
                <a:tc>
                  <a:txBody>
                    <a:bodyPr/>
                    <a:lstStyle/>
                    <a:p>
                      <a:pPr marL="0" marR="0" lvl="0" indent="0" algn="ctr" rtl="0">
                        <a:lnSpc>
                          <a:spcPct val="114000"/>
                        </a:lnSpc>
                        <a:spcBef>
                          <a:spcPts val="0"/>
                        </a:spcBef>
                        <a:spcAft>
                          <a:spcPts val="200"/>
                        </a:spcAft>
                        <a:buNone/>
                      </a:pPr>
                      <a:r>
                        <a:rPr lang="en-US" sz="2200" b="1" i="0" u="none" strike="noStrike" cap="none" baseline="0" dirty="0">
                          <a:solidFill>
                            <a:schemeClr val="tx1"/>
                          </a:solidFill>
                          <a:latin typeface="Calibri" panose="020F0502020204030204" pitchFamily="34" charset="0"/>
                          <a:cs typeface="Calibri" panose="020F0502020204030204" pitchFamily="34" charset="0"/>
                          <a:sym typeface="Cambria"/>
                        </a:rPr>
                        <a:t>TOPICS</a:t>
                      </a:r>
                    </a:p>
                  </a:txBody>
                  <a:tcPr marL="68645" marR="68645" marT="34323" marB="34323">
                    <a:solidFill>
                      <a:schemeClr val="accent2">
                        <a:lumMod val="50000"/>
                      </a:schemeClr>
                    </a:solidFill>
                  </a:tcPr>
                </a:tc>
                <a:extLst>
                  <a:ext uri="{0D108BD9-81ED-4DB2-BD59-A6C34878D82A}">
                    <a16:rowId xmlns="" xmlns:a16="http://schemas.microsoft.com/office/drawing/2014/main" val="2841650865"/>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1.</a:t>
                      </a:r>
                    </a:p>
                  </a:txBody>
                  <a:tcPr marL="68645" marR="68645" marT="34323" marB="34323"/>
                </a:tc>
                <a:tc>
                  <a:txBody>
                    <a:bodyPr/>
                    <a:lstStyle/>
                    <a:p>
                      <a:pPr marL="0" marR="0" algn="just">
                        <a:lnSpc>
                          <a:spcPct val="107000"/>
                        </a:lnSpc>
                        <a:spcBef>
                          <a:spcPts val="0"/>
                        </a:spcBef>
                        <a:spcAft>
                          <a:spcPts val="0"/>
                        </a:spcAft>
                      </a:pPr>
                      <a:r>
                        <a:rPr lang="en-US"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Introduction to Alcohols</a:t>
                      </a:r>
                      <a:endParaRPr lang="en-IN"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endParaRPr>
                    </a:p>
                  </a:txBody>
                  <a:tcPr marL="68580" marR="68580" marT="0" marB="0"/>
                </a:tc>
                <a:extLst>
                  <a:ext uri="{0D108BD9-81ED-4DB2-BD59-A6C34878D82A}">
                    <a16:rowId xmlns="" xmlns:a16="http://schemas.microsoft.com/office/drawing/2014/main" val="2792300992"/>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2.</a:t>
                      </a:r>
                    </a:p>
                  </a:txBody>
                  <a:tcPr marL="68645" marR="68645" marT="34323" marB="34323"/>
                </a:tc>
                <a:tc>
                  <a:txBody>
                    <a:bodyPr/>
                    <a:lstStyle/>
                    <a:p>
                      <a:pPr marL="0" marR="0" algn="just">
                        <a:lnSpc>
                          <a:spcPct val="107000"/>
                        </a:lnSpc>
                        <a:spcBef>
                          <a:spcPts val="0"/>
                        </a:spcBef>
                        <a:spcAft>
                          <a:spcPts val="0"/>
                        </a:spcAft>
                      </a:pPr>
                      <a:r>
                        <a:rPr lang="en-US"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Classification of Alcohols</a:t>
                      </a:r>
                      <a:r>
                        <a:rPr lang="en-US"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 </a:t>
                      </a:r>
                      <a:endPar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endParaRPr>
                    </a:p>
                  </a:txBody>
                  <a:tcPr marL="68580" marR="68580" marT="0" marB="0"/>
                </a:tc>
                <a:extLst>
                  <a:ext uri="{0D108BD9-81ED-4DB2-BD59-A6C34878D82A}">
                    <a16:rowId xmlns="" xmlns:a16="http://schemas.microsoft.com/office/drawing/2014/main" val="270909611"/>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3.</a:t>
                      </a:r>
                    </a:p>
                  </a:txBody>
                  <a:tcPr marL="68645" marR="68645" marT="34323" marB="34323"/>
                </a:tc>
                <a:tc>
                  <a:txBody>
                    <a:bodyPr/>
                    <a:lstStyle/>
                    <a:p>
                      <a:pPr marL="0" marR="0" algn="just">
                        <a:lnSpc>
                          <a:spcPct val="107000"/>
                        </a:lnSpc>
                        <a:spcBef>
                          <a:spcPts val="0"/>
                        </a:spcBef>
                        <a:spcAft>
                          <a:spcPts val="0"/>
                        </a:spcAft>
                      </a:pPr>
                      <a:r>
                        <a:rPr lang="en-US"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IUPAC Nomenclature of Alcohols</a:t>
                      </a:r>
                      <a:r>
                        <a:rPr lang="en-US"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 </a:t>
                      </a:r>
                      <a:endParaRPr lang="en-IN" sz="2200" b="0" i="0" u="none" strike="noStrike" cap="none" baseline="0" dirty="0">
                        <a:solidFill>
                          <a:schemeClr val="tx1"/>
                        </a:solidFill>
                        <a:latin typeface="Calibri" panose="020F0502020204030204" pitchFamily="34" charset="0"/>
                        <a:ea typeface="+mn-ea"/>
                        <a:cs typeface="Calibri" panose="020F0502020204030204" pitchFamily="34" charset="0"/>
                        <a:sym typeface="Arial"/>
                      </a:endParaRPr>
                    </a:p>
                  </a:txBody>
                  <a:tcPr marL="68580" marR="68580" marT="0" marB="0"/>
                </a:tc>
                <a:extLst>
                  <a:ext uri="{0D108BD9-81ED-4DB2-BD59-A6C34878D82A}">
                    <a16:rowId xmlns="" xmlns:a16="http://schemas.microsoft.com/office/drawing/2014/main" val="4140726043"/>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4.</a:t>
                      </a:r>
                    </a:p>
                  </a:txBody>
                  <a:tcPr marL="68645" marR="68645" marT="34323" marB="34323"/>
                </a:tc>
                <a:tc>
                  <a:txBody>
                    <a:bodyPr/>
                    <a:lstStyle/>
                    <a:p>
                      <a:pPr marL="0" marR="0" algn="just">
                        <a:lnSpc>
                          <a:spcPct val="107000"/>
                        </a:lnSpc>
                        <a:spcBef>
                          <a:spcPts val="0"/>
                        </a:spcBef>
                        <a:spcAft>
                          <a:spcPts val="0"/>
                        </a:spcAft>
                      </a:pPr>
                      <a:r>
                        <a:rPr lang="en-US"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Preparation Methods of Alcohols</a:t>
                      </a:r>
                      <a:endParaRPr lang="en-IN"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endParaRPr>
                    </a:p>
                  </a:txBody>
                  <a:tcPr marL="68580" marR="68580" marT="0" marB="0"/>
                </a:tc>
                <a:extLst>
                  <a:ext uri="{0D108BD9-81ED-4DB2-BD59-A6C34878D82A}">
                    <a16:rowId xmlns="" xmlns:a16="http://schemas.microsoft.com/office/drawing/2014/main" val="3921883113"/>
                  </a:ext>
                </a:extLst>
              </a:tr>
              <a:tr h="457200">
                <a:tc>
                  <a:txBody>
                    <a:bodyPr/>
                    <a:lstStyle/>
                    <a:p>
                      <a:pPr marL="0" marR="0" lvl="0" indent="0" algn="ctr" rtl="0">
                        <a:lnSpc>
                          <a:spcPct val="114000"/>
                        </a:lnSpc>
                        <a:spcBef>
                          <a:spcPts val="0"/>
                        </a:spcBef>
                        <a:spcAft>
                          <a:spcPts val="200"/>
                        </a:spcAft>
                        <a:buNone/>
                      </a:pPr>
                      <a:r>
                        <a:rPr lang="en-US" sz="2200" b="0" i="0" u="none" strike="noStrike" cap="none" baseline="0" dirty="0">
                          <a:solidFill>
                            <a:schemeClr val="tx1"/>
                          </a:solidFill>
                          <a:latin typeface="Calibri" panose="020F0502020204030204" pitchFamily="34" charset="0"/>
                          <a:cs typeface="Calibri" panose="020F0502020204030204" pitchFamily="34" charset="0"/>
                        </a:rPr>
                        <a:t>5. </a:t>
                      </a:r>
                    </a:p>
                  </a:txBody>
                  <a:tcPr marL="68645" marR="68645" marT="34323" marB="34323"/>
                </a:tc>
                <a:tc>
                  <a:txBody>
                    <a:bodyPr/>
                    <a:lstStyle/>
                    <a:p>
                      <a:pPr marL="0" marR="0" algn="just">
                        <a:lnSpc>
                          <a:spcPct val="107000"/>
                        </a:lnSpc>
                        <a:spcBef>
                          <a:spcPts val="0"/>
                        </a:spcBef>
                        <a:spcAft>
                          <a:spcPts val="0"/>
                        </a:spcAft>
                      </a:pPr>
                      <a:r>
                        <a:rPr lang="en-IN" sz="2400" b="0" i="0" u="none" strike="noStrike" cap="none" baseline="0" dirty="0">
                          <a:solidFill>
                            <a:schemeClr val="tx1"/>
                          </a:solidFill>
                          <a:latin typeface="Calibri" panose="020F0502020204030204" pitchFamily="34" charset="0"/>
                          <a:ea typeface="+mn-ea"/>
                          <a:cs typeface="Calibri" panose="020F0502020204030204" pitchFamily="34" charset="0"/>
                          <a:sym typeface="Arial"/>
                        </a:rPr>
                        <a:t>Some Important Alcohols</a:t>
                      </a:r>
                    </a:p>
                  </a:txBody>
                  <a:tcPr marL="68580" marR="68580" marT="0" marB="0"/>
                </a:tc>
                <a:extLst>
                  <a:ext uri="{0D108BD9-81ED-4DB2-BD59-A6C34878D82A}">
                    <a16:rowId xmlns="" xmlns:a16="http://schemas.microsoft.com/office/drawing/2014/main" val="1785271840"/>
                  </a:ext>
                </a:extLst>
              </a:tr>
            </a:tbl>
          </a:graphicData>
        </a:graphic>
      </p:graphicFrame>
      <p:grpSp>
        <p:nvGrpSpPr>
          <p:cNvPr id="14" name="Group 13">
            <a:extLst>
              <a:ext uri="{FF2B5EF4-FFF2-40B4-BE49-F238E27FC236}">
                <a16:creationId xmlns="" xmlns:a16="http://schemas.microsoft.com/office/drawing/2014/main" id="{59892C25-B111-43CF-954E-44B368674E90}"/>
              </a:ext>
            </a:extLst>
          </p:cNvPr>
          <p:cNvGrpSpPr/>
          <p:nvPr/>
        </p:nvGrpSpPr>
        <p:grpSpPr>
          <a:xfrm>
            <a:off x="309282" y="457200"/>
            <a:ext cx="4290149" cy="745588"/>
            <a:chOff x="712694" y="1882588"/>
            <a:chExt cx="3274597" cy="745588"/>
          </a:xfrm>
        </p:grpSpPr>
        <p:sp>
          <p:nvSpPr>
            <p:cNvPr id="15" name="Rectangle: Rounded Corners 14">
              <a:extLst>
                <a:ext uri="{FF2B5EF4-FFF2-40B4-BE49-F238E27FC236}">
                  <a16:creationId xmlns="" xmlns:a16="http://schemas.microsoft.com/office/drawing/2014/main" id="{E90AC153-B710-4AD2-8030-6BEECE82302C}"/>
                </a:ext>
              </a:extLst>
            </p:cNvPr>
            <p:cNvSpPr/>
            <p:nvPr/>
          </p:nvSpPr>
          <p:spPr>
            <a:xfrm>
              <a:off x="712694" y="1882588"/>
              <a:ext cx="327459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 xmlns:a16="http://schemas.microsoft.com/office/drawing/2014/main" id="{3B57518D-2287-4C65-A74A-04D6229D0ECF}"/>
                </a:ext>
              </a:extLst>
            </p:cNvPr>
            <p:cNvSpPr txBox="1"/>
            <p:nvPr/>
          </p:nvSpPr>
          <p:spPr>
            <a:xfrm>
              <a:off x="1796008" y="1962993"/>
              <a:ext cx="2016797" cy="584775"/>
            </a:xfrm>
            <a:prstGeom prst="rect">
              <a:avLst/>
            </a:prstGeom>
            <a:noFill/>
          </p:spPr>
          <p:txBody>
            <a:bodyPr wrap="square" rtlCol="0">
              <a:spAutoFit/>
            </a:bodyPr>
            <a:lstStyle/>
            <a:p>
              <a:r>
                <a:rPr lang="en-US" sz="3200" b="1" dirty="0">
                  <a:latin typeface="Calibri" panose="020F0502020204030204" pitchFamily="34" charset="0"/>
                </a:rPr>
                <a:t>PPT CONTENT</a:t>
              </a:r>
            </a:p>
          </p:txBody>
        </p:sp>
      </p:grpSp>
      <p:grpSp>
        <p:nvGrpSpPr>
          <p:cNvPr id="17" name="Group 16">
            <a:extLst>
              <a:ext uri="{FF2B5EF4-FFF2-40B4-BE49-F238E27FC236}">
                <a16:creationId xmlns="" xmlns:a16="http://schemas.microsoft.com/office/drawing/2014/main" id="{8243BE1E-D2AD-4607-BBD3-2571FE367386}"/>
              </a:ext>
            </a:extLst>
          </p:cNvPr>
          <p:cNvGrpSpPr/>
          <p:nvPr/>
        </p:nvGrpSpPr>
        <p:grpSpPr>
          <a:xfrm>
            <a:off x="599014" y="265216"/>
            <a:ext cx="1129551" cy="1129551"/>
            <a:chOff x="599014" y="273838"/>
            <a:chExt cx="1129551" cy="1129551"/>
          </a:xfrm>
        </p:grpSpPr>
        <p:sp>
          <p:nvSpPr>
            <p:cNvPr id="18" name="Oval 17">
              <a:extLst>
                <a:ext uri="{FF2B5EF4-FFF2-40B4-BE49-F238E27FC236}">
                  <a16:creationId xmlns="" xmlns:a16="http://schemas.microsoft.com/office/drawing/2014/main" id="{217417BB-F744-4ADF-A74B-04ACA72408BA}"/>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9" name="Picture 18">
              <a:extLst>
                <a:ext uri="{FF2B5EF4-FFF2-40B4-BE49-F238E27FC236}">
                  <a16:creationId xmlns="" xmlns:a16="http://schemas.microsoft.com/office/drawing/2014/main" id="{BC845248-BFBC-45D9-AC5E-5D31FF19735B}"/>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Tree>
    <p:extLst>
      <p:ext uri="{BB962C8B-B14F-4D97-AF65-F5344CB8AC3E}">
        <p14:creationId xmlns:p14="http://schemas.microsoft.com/office/powerpoint/2010/main" val="156947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3ACECAF3-D468-4AFB-9FE4-26338C64B5BB}"/>
              </a:ext>
            </a:extLst>
          </p:cNvPr>
          <p:cNvGrpSpPr/>
          <p:nvPr/>
        </p:nvGrpSpPr>
        <p:grpSpPr>
          <a:xfrm>
            <a:off x="309282" y="457200"/>
            <a:ext cx="4537038" cy="745588"/>
            <a:chOff x="712694" y="1882588"/>
            <a:chExt cx="3463043" cy="745588"/>
          </a:xfrm>
        </p:grpSpPr>
        <p:sp>
          <p:nvSpPr>
            <p:cNvPr id="10" name="Rectangle: Rounded Corners 9">
              <a:extLst>
                <a:ext uri="{FF2B5EF4-FFF2-40B4-BE49-F238E27FC236}">
                  <a16:creationId xmlns="" xmlns:a16="http://schemas.microsoft.com/office/drawing/2014/main" id="{402CFC9D-D688-450F-A726-AA61E230EF3B}"/>
                </a:ext>
              </a:extLst>
            </p:cNvPr>
            <p:cNvSpPr/>
            <p:nvPr/>
          </p:nvSpPr>
          <p:spPr>
            <a:xfrm>
              <a:off x="712694" y="1882588"/>
              <a:ext cx="3463043"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CEF0D3D9-D1EA-4CEF-9C91-413FEF2244B5}"/>
                </a:ext>
              </a:extLst>
            </p:cNvPr>
            <p:cNvSpPr txBox="1"/>
            <p:nvPr/>
          </p:nvSpPr>
          <p:spPr>
            <a:xfrm>
              <a:off x="1796008" y="1962997"/>
              <a:ext cx="2288996" cy="584775"/>
            </a:xfrm>
            <a:prstGeom prst="rect">
              <a:avLst/>
            </a:prstGeom>
            <a:noFill/>
          </p:spPr>
          <p:txBody>
            <a:bodyPr wrap="square" rtlCol="0">
              <a:spAutoFit/>
            </a:bodyPr>
            <a:lstStyle/>
            <a:p>
              <a:r>
                <a:rPr lang="en-US" sz="3200" b="1" dirty="0">
                  <a:latin typeface="Calibri" panose="020F0502020204030204" pitchFamily="34" charset="0"/>
                </a:rPr>
                <a:t>INTRODUCTION</a:t>
              </a:r>
            </a:p>
          </p:txBody>
        </p:sp>
      </p:grpSp>
      <p:grpSp>
        <p:nvGrpSpPr>
          <p:cNvPr id="12" name="Group 11">
            <a:extLst>
              <a:ext uri="{FF2B5EF4-FFF2-40B4-BE49-F238E27FC236}">
                <a16:creationId xmlns="" xmlns:a16="http://schemas.microsoft.com/office/drawing/2014/main" id="{9F93DCB0-8E30-4135-BEDC-9625FFD16608}"/>
              </a:ext>
            </a:extLst>
          </p:cNvPr>
          <p:cNvGrpSpPr/>
          <p:nvPr/>
        </p:nvGrpSpPr>
        <p:grpSpPr>
          <a:xfrm>
            <a:off x="599014" y="265216"/>
            <a:ext cx="1129551" cy="1129551"/>
            <a:chOff x="599014" y="273838"/>
            <a:chExt cx="1129551" cy="1129551"/>
          </a:xfrm>
        </p:grpSpPr>
        <p:sp>
          <p:nvSpPr>
            <p:cNvPr id="13" name="Oval 12">
              <a:extLst>
                <a:ext uri="{FF2B5EF4-FFF2-40B4-BE49-F238E27FC236}">
                  <a16:creationId xmlns="" xmlns:a16="http://schemas.microsoft.com/office/drawing/2014/main" id="{E9D8693D-3D5F-4566-B325-644874F4745D}"/>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a:extLst>
                <a:ext uri="{FF2B5EF4-FFF2-40B4-BE49-F238E27FC236}">
                  <a16:creationId xmlns="" xmlns:a16="http://schemas.microsoft.com/office/drawing/2014/main" id="{25B63B79-B571-43EA-9D58-23CA6CF26F7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9" name="TextBox 8">
            <a:extLst>
              <a:ext uri="{FF2B5EF4-FFF2-40B4-BE49-F238E27FC236}">
                <a16:creationId xmlns="" xmlns:a16="http://schemas.microsoft.com/office/drawing/2014/main" id="{CA45A56A-FDE8-4485-812C-3DA77876F364}"/>
              </a:ext>
            </a:extLst>
          </p:cNvPr>
          <p:cNvSpPr txBox="1"/>
          <p:nvPr/>
        </p:nvSpPr>
        <p:spPr>
          <a:xfrm>
            <a:off x="614363" y="1605474"/>
            <a:ext cx="10699632" cy="2318583"/>
          </a:xfrm>
          <a:prstGeom prst="rect">
            <a:avLst/>
          </a:prstGeom>
          <a:noFill/>
        </p:spPr>
        <p:txBody>
          <a:bodyPr wrap="square" lIns="0" tIns="0" rIns="0" bIns="0" rtlCol="0">
            <a:spAutoFit/>
          </a:bodyPr>
          <a:lstStyle/>
          <a:p>
            <a:pPr marL="457200" indent="-457200" algn="just">
              <a:spcBef>
                <a:spcPts val="400"/>
              </a:spcBef>
              <a:spcAft>
                <a:spcPts val="400"/>
              </a:spcAft>
              <a:buClr>
                <a:schemeClr val="tx1"/>
              </a:buClr>
              <a:buFont typeface="+mj-lt"/>
              <a:buAutoNum type="arabicPeriod"/>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An alcohol contains one or more hydroxyl (OH) group(s) directly attached to carbon atom(s), of an aliphatic system (CH</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OH) while a phenol contains –OH group(s) directly attached to carbon atom(s) of an aromatic system (C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6</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H</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5</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OH). </a:t>
            </a:r>
          </a:p>
          <a:p>
            <a:pPr marL="457200" indent="-457200" algn="just">
              <a:spcBef>
                <a:spcPts val="400"/>
              </a:spcBef>
              <a:spcAft>
                <a:spcPts val="400"/>
              </a:spcAft>
              <a:buClr>
                <a:schemeClr val="tx1"/>
              </a:buClr>
              <a:buFont typeface="+mj-lt"/>
              <a:buAutoNum type="arabicPeriod"/>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The substitution of a hydrogen atom in a hydrocarbon by an alkoxy or aryloxy group (R–O/Ar–O) yields another class of compounds known as ‘ethers’, for example, CH</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OCH</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(dimethyl ether)</a:t>
            </a:r>
          </a:p>
        </p:txBody>
      </p:sp>
    </p:spTree>
    <p:extLst>
      <p:ext uri="{BB962C8B-B14F-4D97-AF65-F5344CB8AC3E}">
        <p14:creationId xmlns:p14="http://schemas.microsoft.com/office/powerpoint/2010/main" val="193544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#Q.	Write the general formula of alcohols</a:t>
            </a:r>
          </a:p>
        </p:txBody>
      </p:sp>
      <p:sp>
        <p:nvSpPr>
          <p:cNvPr id="27" name="TextBox 26">
            <a:extLst>
              <a:ext uri="{FF2B5EF4-FFF2-40B4-BE49-F238E27FC236}">
                <a16:creationId xmlns="" xmlns:a16="http://schemas.microsoft.com/office/drawing/2014/main" id="{71463797-8859-97D0-751D-552DCD11114E}"/>
              </a:ext>
            </a:extLst>
          </p:cNvPr>
          <p:cNvSpPr txBox="1"/>
          <p:nvPr/>
        </p:nvSpPr>
        <p:spPr>
          <a:xfrm>
            <a:off x="1524001" y="3301180"/>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a:t>
            </a:r>
            <a:r>
              <a:rPr lang="en-US" sz="2400" baseline="-25000" dirty="0">
                <a:solidFill>
                  <a:srgbClr val="FFFFFF"/>
                </a:solidFill>
                <a:latin typeface="Calibri"/>
                <a:ea typeface="Calibri"/>
                <a:cs typeface="Calibri"/>
                <a:sym typeface="Calibri"/>
              </a:rPr>
              <a:t>n</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2n</a:t>
            </a:r>
          </a:p>
          <a:p>
            <a:pPr lvl="0">
              <a:spcAft>
                <a:spcPts val="3500"/>
              </a:spcAft>
            </a:pPr>
            <a:r>
              <a:rPr lang="en-US" sz="2400" dirty="0">
                <a:solidFill>
                  <a:srgbClr val="FFFFFF"/>
                </a:solidFill>
                <a:latin typeface="Calibri"/>
                <a:ea typeface="Calibri"/>
                <a:cs typeface="Calibri"/>
                <a:sym typeface="Calibri"/>
              </a:rPr>
              <a:t>C</a:t>
            </a:r>
            <a:r>
              <a:rPr lang="en-US" sz="2400" baseline="-25000" dirty="0">
                <a:solidFill>
                  <a:srgbClr val="FFFFFF"/>
                </a:solidFill>
                <a:latin typeface="Calibri"/>
                <a:ea typeface="Calibri"/>
                <a:cs typeface="Calibri"/>
                <a:sym typeface="Calibri"/>
              </a:rPr>
              <a:t>n</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2n+2</a:t>
            </a:r>
          </a:p>
          <a:p>
            <a:pPr lvl="0">
              <a:spcAft>
                <a:spcPts val="3500"/>
              </a:spcAft>
            </a:pPr>
            <a:r>
              <a:rPr lang="en-US" sz="2400" dirty="0">
                <a:solidFill>
                  <a:srgbClr val="FFFFFF"/>
                </a:solidFill>
                <a:latin typeface="Calibri"/>
                <a:ea typeface="Calibri"/>
                <a:cs typeface="Calibri"/>
                <a:sym typeface="Calibri"/>
              </a:rPr>
              <a:t>C</a:t>
            </a:r>
            <a:r>
              <a:rPr lang="en-US" sz="2400" baseline="-25000" dirty="0">
                <a:solidFill>
                  <a:srgbClr val="FFFFFF"/>
                </a:solidFill>
                <a:latin typeface="Calibri"/>
                <a:ea typeface="Calibri"/>
                <a:cs typeface="Calibri"/>
                <a:sym typeface="Calibri"/>
              </a:rPr>
              <a:t>n</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2n+1</a:t>
            </a:r>
            <a:r>
              <a:rPr lang="en-US" sz="2400" dirty="0">
                <a:solidFill>
                  <a:srgbClr val="FFFFFF"/>
                </a:solidFill>
                <a:latin typeface="Calibri"/>
                <a:ea typeface="Calibri"/>
                <a:cs typeface="Calibri"/>
                <a:sym typeface="Calibri"/>
              </a:rPr>
              <a:t> OH</a:t>
            </a:r>
          </a:p>
          <a:p>
            <a:pPr lvl="0">
              <a:spcAft>
                <a:spcPts val="3500"/>
              </a:spcAft>
            </a:pPr>
            <a:r>
              <a:rPr lang="en-US" sz="2400" dirty="0">
                <a:solidFill>
                  <a:srgbClr val="FFFFFF"/>
                </a:solidFill>
                <a:latin typeface="Calibri"/>
                <a:ea typeface="Calibri"/>
                <a:cs typeface="Calibri"/>
                <a:sym typeface="Calibri"/>
              </a:rPr>
              <a:t>C</a:t>
            </a:r>
            <a:r>
              <a:rPr lang="en-US" sz="2400" baseline="-25000" dirty="0">
                <a:solidFill>
                  <a:srgbClr val="FFFFFF"/>
                </a:solidFill>
                <a:latin typeface="Calibri"/>
                <a:ea typeface="Calibri"/>
                <a:cs typeface="Calibri"/>
                <a:sym typeface="Calibri"/>
              </a:rPr>
              <a:t>n</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2n+1</a:t>
            </a:r>
            <a:r>
              <a:rPr lang="en-US" sz="2400" dirty="0">
                <a:solidFill>
                  <a:srgbClr val="FFFFFF"/>
                </a:solidFill>
                <a:latin typeface="Calibri"/>
                <a:ea typeface="Calibri"/>
                <a:cs typeface="Calibri"/>
                <a:sym typeface="Calibri"/>
              </a:rPr>
              <a:t>COOH</a:t>
            </a:r>
          </a:p>
        </p:txBody>
      </p:sp>
      <p:grpSp>
        <p:nvGrpSpPr>
          <p:cNvPr id="42" name="Group 41">
            <a:extLst>
              <a:ext uri="{FF2B5EF4-FFF2-40B4-BE49-F238E27FC236}">
                <a16:creationId xmlns="" xmlns:a16="http://schemas.microsoft.com/office/drawing/2014/main" id="{A8B0E9E8-9796-9DB8-3066-650A95BA303F}"/>
              </a:ext>
            </a:extLst>
          </p:cNvPr>
          <p:cNvGrpSpPr/>
          <p:nvPr/>
        </p:nvGrpSpPr>
        <p:grpSpPr>
          <a:xfrm>
            <a:off x="609600" y="3283639"/>
            <a:ext cx="604955" cy="565671"/>
            <a:chOff x="3055651" y="1822568"/>
            <a:chExt cx="696055" cy="650855"/>
          </a:xfrm>
        </p:grpSpPr>
        <p:sp>
          <p:nvSpPr>
            <p:cNvPr id="44"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TextBox 45">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47" name="Group 46">
            <a:extLst>
              <a:ext uri="{FF2B5EF4-FFF2-40B4-BE49-F238E27FC236}">
                <a16:creationId xmlns="" xmlns:a16="http://schemas.microsoft.com/office/drawing/2014/main" id="{DD195AF1-A3F2-0606-ED7A-9BDE5CF8CFD1}"/>
              </a:ext>
            </a:extLst>
          </p:cNvPr>
          <p:cNvGrpSpPr/>
          <p:nvPr/>
        </p:nvGrpSpPr>
        <p:grpSpPr>
          <a:xfrm>
            <a:off x="609600" y="4055843"/>
            <a:ext cx="604955" cy="565671"/>
            <a:chOff x="3055651" y="1822568"/>
            <a:chExt cx="696055" cy="650855"/>
          </a:xfrm>
        </p:grpSpPr>
        <p:sp>
          <p:nvSpPr>
            <p:cNvPr id="52"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TextBox 53">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55" name="Group 54">
            <a:extLst>
              <a:ext uri="{FF2B5EF4-FFF2-40B4-BE49-F238E27FC236}">
                <a16:creationId xmlns="" xmlns:a16="http://schemas.microsoft.com/office/drawing/2014/main" id="{29578536-38B4-A146-C6F3-FFD46A78FBEE}"/>
              </a:ext>
            </a:extLst>
          </p:cNvPr>
          <p:cNvGrpSpPr/>
          <p:nvPr/>
        </p:nvGrpSpPr>
        <p:grpSpPr>
          <a:xfrm>
            <a:off x="609600" y="4828047"/>
            <a:ext cx="604955" cy="565671"/>
            <a:chOff x="3055651" y="1822568"/>
            <a:chExt cx="696055" cy="650855"/>
          </a:xfrm>
        </p:grpSpPr>
        <p:sp>
          <p:nvSpPr>
            <p:cNvPr id="56"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TextBox 57">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59" name="Group 58">
            <a:extLst>
              <a:ext uri="{FF2B5EF4-FFF2-40B4-BE49-F238E27FC236}">
                <a16:creationId xmlns="" xmlns:a16="http://schemas.microsoft.com/office/drawing/2014/main" id="{D3F3314D-80C3-71CF-0148-71363FAD31D8}"/>
              </a:ext>
            </a:extLst>
          </p:cNvPr>
          <p:cNvGrpSpPr/>
          <p:nvPr/>
        </p:nvGrpSpPr>
        <p:grpSpPr>
          <a:xfrm>
            <a:off x="609600" y="5600251"/>
            <a:ext cx="604955" cy="565671"/>
            <a:chOff x="3055651" y="1822568"/>
            <a:chExt cx="696055" cy="650855"/>
          </a:xfrm>
        </p:grpSpPr>
        <p:sp>
          <p:nvSpPr>
            <p:cNvPr id="60"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334655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2" y="457200"/>
            <a:ext cx="4968887" cy="745588"/>
            <a:chOff x="712695" y="1882588"/>
            <a:chExt cx="2245525"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2245525"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368604" y="1962993"/>
              <a:ext cx="1374094" cy="584775"/>
            </a:xfrm>
            <a:prstGeom prst="rect">
              <a:avLst/>
            </a:prstGeom>
            <a:noFill/>
          </p:spPr>
          <p:txBody>
            <a:bodyPr wrap="square" rtlCol="0">
              <a:spAutoFit/>
            </a:bodyPr>
            <a:lstStyle/>
            <a:p>
              <a:pPr algn="ctr"/>
              <a:r>
                <a:rPr lang="en-US" sz="3200" b="1" dirty="0">
                  <a:latin typeface="Calibri" panose="020F0502020204030204" pitchFamily="34" charset="0"/>
                </a:rPr>
                <a:t>Topic : Alcohols</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738664"/>
          </a:xfrm>
          <a:prstGeom prst="rect">
            <a:avLst/>
          </a:prstGeom>
          <a:noFill/>
        </p:spPr>
        <p:txBody>
          <a:bodyPr wrap="square" lIns="0" tIns="0" rIns="0" bIns="0" rtlCol="0">
            <a:spAutoFit/>
          </a:bodyPr>
          <a:lstStyle/>
          <a:p>
            <a:pPr algn="just">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Alcohols are the hydroxyl derivatives of hydrocarbons in which one or more hydrogen atoms are replaced by corresponding number of hydroxyl (–OH) group(s).</a:t>
            </a:r>
            <a:endParaRPr lang="en-US" sz="2400" dirty="0">
              <a:solidFill>
                <a:schemeClr val="tx1"/>
              </a:solidFill>
              <a:latin typeface="Calibri" panose="020F0502020204030204" pitchFamily="34" charset="0"/>
              <a:cs typeface="Calibri" panose="020F0502020204030204" pitchFamily="34" charset="0"/>
            </a:endParaRPr>
          </a:p>
        </p:txBody>
      </p:sp>
      <p:sp>
        <p:nvSpPr>
          <p:cNvPr id="10" name="Rectangle 9"/>
          <p:cNvSpPr/>
          <p:nvPr/>
        </p:nvSpPr>
        <p:spPr>
          <a:xfrm>
            <a:off x="684323" y="2547563"/>
            <a:ext cx="5647267" cy="461665"/>
          </a:xfrm>
          <a:prstGeom prst="rect">
            <a:avLst/>
          </a:prstGeom>
          <a:ln>
            <a:noFill/>
          </a:ln>
        </p:spPr>
        <p:txBody>
          <a:bodyPr wrap="square">
            <a:spAutoFit/>
          </a:bodyPr>
          <a:lstStyle/>
          <a:p>
            <a:pPr algn="just"/>
            <a:r>
              <a:rPr lang="en-US" sz="2400" dirty="0">
                <a:solidFill>
                  <a:schemeClr val="tx1"/>
                </a:solidFill>
                <a:latin typeface="Calibri" pitchFamily="34" charset="0"/>
                <a:cs typeface="Times New Roman" panose="02020603050405020304" pitchFamily="18" charset="0"/>
              </a:rPr>
              <a:t>R – H 	</a:t>
            </a:r>
            <a:r>
              <a:rPr lang="en-US" sz="2400" dirty="0">
                <a:ln>
                  <a:solidFill>
                    <a:schemeClr val="tx1"/>
                  </a:solidFill>
                </a:ln>
                <a:solidFill>
                  <a:schemeClr val="tx1"/>
                </a:solidFill>
                <a:latin typeface="Calibri" pitchFamily="34" charset="0"/>
                <a:cs typeface="Times New Roman" panose="02020603050405020304" pitchFamily="18" charset="0"/>
              </a:rPr>
              <a:t>		</a:t>
            </a:r>
            <a:r>
              <a:rPr lang="en-US" sz="2400" dirty="0">
                <a:solidFill>
                  <a:schemeClr val="tx1"/>
                </a:solidFill>
                <a:latin typeface="Calibri" pitchFamily="34" charset="0"/>
                <a:cs typeface="Times New Roman" panose="02020603050405020304" pitchFamily="18" charset="0"/>
              </a:rPr>
              <a:t> R – OH</a:t>
            </a:r>
          </a:p>
        </p:txBody>
      </p:sp>
      <p:cxnSp>
        <p:nvCxnSpPr>
          <p:cNvPr id="11" name="Straight Connector 10"/>
          <p:cNvCxnSpPr/>
          <p:nvPr/>
        </p:nvCxnSpPr>
        <p:spPr bwMode="auto">
          <a:xfrm>
            <a:off x="1988191" y="2778395"/>
            <a:ext cx="914400" cy="1588"/>
          </a:xfrm>
          <a:prstGeom prst="line">
            <a:avLst/>
          </a:prstGeom>
          <a:solidFill>
            <a:schemeClr val="accent1"/>
          </a:solidFill>
          <a:ln w="28575" cap="flat" cmpd="sng" algn="ctr">
            <a:solidFill>
              <a:schemeClr val="tx1"/>
            </a:solidFill>
            <a:prstDash val="solid"/>
            <a:round/>
            <a:headEnd type="none" w="med" len="med"/>
            <a:tailEnd type="arrow" w="med" len="med"/>
          </a:ln>
          <a:effectLst/>
        </p:spPr>
      </p:cxnSp>
      <p:sp>
        <p:nvSpPr>
          <p:cNvPr id="12" name="Rectangle 11"/>
          <p:cNvSpPr/>
          <p:nvPr/>
        </p:nvSpPr>
        <p:spPr>
          <a:xfrm>
            <a:off x="684323" y="3131551"/>
            <a:ext cx="6849534" cy="1938992"/>
          </a:xfrm>
          <a:prstGeom prst="rect">
            <a:avLst/>
          </a:prstGeom>
        </p:spPr>
        <p:txBody>
          <a:bodyPr wrap="square">
            <a:spAutoFit/>
          </a:bodyPr>
          <a:lstStyle/>
          <a:p>
            <a:pPr algn="just"/>
            <a:r>
              <a:rPr lang="en-US" sz="2400" dirty="0">
                <a:solidFill>
                  <a:schemeClr val="tx1"/>
                </a:solidFill>
                <a:latin typeface="Calibri" pitchFamily="34" charset="0"/>
                <a:cs typeface="Times New Roman" panose="02020603050405020304" pitchFamily="18" charset="0"/>
              </a:rPr>
              <a:t>(Alkane)		(alcohol)</a:t>
            </a:r>
          </a:p>
          <a:p>
            <a:pPr algn="just"/>
            <a:r>
              <a:rPr lang="en-US" sz="2400" dirty="0">
                <a:solidFill>
                  <a:schemeClr val="tx1"/>
                </a:solidFill>
                <a:latin typeface="Calibri" pitchFamily="34" charset="0"/>
                <a:cs typeface="Times New Roman" panose="02020603050405020304" pitchFamily="18" charset="0"/>
              </a:rPr>
              <a:t>(Hydrocarbon)</a:t>
            </a:r>
          </a:p>
          <a:p>
            <a:pPr algn="just"/>
            <a:endParaRPr lang="en-US" sz="2400" dirty="0">
              <a:solidFill>
                <a:schemeClr val="tx1"/>
              </a:solidFill>
              <a:latin typeface="Calibri" pitchFamily="34" charset="0"/>
              <a:cs typeface="Times New Roman" panose="02020603050405020304" pitchFamily="18" charset="0"/>
            </a:endParaRPr>
          </a:p>
          <a:p>
            <a:pPr algn="just"/>
            <a:r>
              <a:rPr lang="en-US" sz="2400" dirty="0">
                <a:solidFill>
                  <a:schemeClr val="tx1"/>
                </a:solidFill>
                <a:latin typeface="Calibri" pitchFamily="34" charset="0"/>
                <a:cs typeface="Times New Roman" panose="02020603050405020304" pitchFamily="18" charset="0"/>
              </a:rPr>
              <a:t>For e.g.	H</a:t>
            </a:r>
            <a:r>
              <a:rPr lang="en-US" sz="2400" baseline="-25000" dirty="0">
                <a:solidFill>
                  <a:schemeClr val="tx1"/>
                </a:solidFill>
                <a:latin typeface="Calibri" pitchFamily="34" charset="0"/>
                <a:cs typeface="Times New Roman" panose="02020603050405020304" pitchFamily="18" charset="0"/>
              </a:rPr>
              <a:t>3</a:t>
            </a:r>
            <a:r>
              <a:rPr lang="en-US" sz="2400" dirty="0">
                <a:solidFill>
                  <a:schemeClr val="tx1"/>
                </a:solidFill>
                <a:latin typeface="Calibri" pitchFamily="34" charset="0"/>
                <a:cs typeface="Times New Roman" panose="02020603050405020304" pitchFamily="18" charset="0"/>
              </a:rPr>
              <a:t>C – OH    (Methyl alcohol),</a:t>
            </a:r>
          </a:p>
          <a:p>
            <a:pPr algn="just"/>
            <a:r>
              <a:rPr lang="en-US" sz="2400" dirty="0">
                <a:solidFill>
                  <a:schemeClr val="tx1"/>
                </a:solidFill>
                <a:latin typeface="Calibri" pitchFamily="34" charset="0"/>
                <a:cs typeface="Times New Roman" panose="02020603050405020304" pitchFamily="18" charset="0"/>
              </a:rPr>
              <a:t>		H</a:t>
            </a:r>
            <a:r>
              <a:rPr lang="en-US" sz="2400" baseline="-25000" dirty="0">
                <a:solidFill>
                  <a:schemeClr val="tx1"/>
                </a:solidFill>
                <a:latin typeface="Calibri" pitchFamily="34" charset="0"/>
                <a:cs typeface="Times New Roman" panose="02020603050405020304" pitchFamily="18" charset="0"/>
              </a:rPr>
              <a:t>5</a:t>
            </a:r>
            <a:r>
              <a:rPr lang="en-US" sz="2400" dirty="0">
                <a:solidFill>
                  <a:schemeClr val="tx1"/>
                </a:solidFill>
                <a:latin typeface="Calibri" pitchFamily="34" charset="0"/>
                <a:cs typeface="Times New Roman" panose="02020603050405020304" pitchFamily="18" charset="0"/>
              </a:rPr>
              <a:t>C</a:t>
            </a:r>
            <a:r>
              <a:rPr lang="en-US" sz="2400" baseline="-25000" dirty="0">
                <a:solidFill>
                  <a:schemeClr val="tx1"/>
                </a:solidFill>
                <a:latin typeface="Calibri" pitchFamily="34" charset="0"/>
                <a:cs typeface="Times New Roman" panose="02020603050405020304" pitchFamily="18" charset="0"/>
              </a:rPr>
              <a:t>2</a:t>
            </a:r>
            <a:r>
              <a:rPr lang="en-US" sz="2400" dirty="0">
                <a:solidFill>
                  <a:schemeClr val="tx1"/>
                </a:solidFill>
                <a:latin typeface="Calibri" pitchFamily="34" charset="0"/>
                <a:cs typeface="Times New Roman" panose="02020603050405020304" pitchFamily="18" charset="0"/>
              </a:rPr>
              <a:t> – OH   (Ethyl alcohol), etc.</a:t>
            </a:r>
          </a:p>
        </p:txBody>
      </p:sp>
      <p:sp>
        <p:nvSpPr>
          <p:cNvPr id="13" name="Rectangle 12"/>
          <p:cNvSpPr/>
          <p:nvPr/>
        </p:nvSpPr>
        <p:spPr>
          <a:xfrm>
            <a:off x="1954782" y="2316730"/>
            <a:ext cx="981218" cy="461665"/>
          </a:xfrm>
          <a:prstGeom prst="rect">
            <a:avLst/>
          </a:prstGeom>
        </p:spPr>
        <p:txBody>
          <a:bodyPr wrap="square">
            <a:spAutoFit/>
          </a:bodyPr>
          <a:lstStyle/>
          <a:p>
            <a:pPr algn="just"/>
            <a:r>
              <a:rPr lang="en-US" sz="2400" dirty="0">
                <a:solidFill>
                  <a:schemeClr val="tx1"/>
                </a:solidFill>
                <a:latin typeface="Calibri" pitchFamily="34" charset="0"/>
                <a:cs typeface="Times New Roman" panose="02020603050405020304" pitchFamily="18" charset="0"/>
              </a:rPr>
              <a:t>+ OH</a:t>
            </a:r>
          </a:p>
        </p:txBody>
      </p:sp>
      <p:sp>
        <p:nvSpPr>
          <p:cNvPr id="14" name="Rectangle 13"/>
          <p:cNvSpPr/>
          <p:nvPr/>
        </p:nvSpPr>
        <p:spPr>
          <a:xfrm>
            <a:off x="2115649" y="2803980"/>
            <a:ext cx="651475" cy="461665"/>
          </a:xfrm>
          <a:prstGeom prst="rect">
            <a:avLst/>
          </a:prstGeom>
        </p:spPr>
        <p:txBody>
          <a:bodyPr wrap="square">
            <a:spAutoFit/>
          </a:bodyPr>
          <a:lstStyle/>
          <a:p>
            <a:pPr algn="just"/>
            <a:r>
              <a:rPr lang="en-US" sz="2400" dirty="0">
                <a:solidFill>
                  <a:schemeClr val="tx1"/>
                </a:solidFill>
                <a:latin typeface="Calibri" pitchFamily="34" charset="0"/>
                <a:cs typeface="Times New Roman" panose="02020603050405020304" pitchFamily="18" charset="0"/>
              </a:rPr>
              <a:t>– H</a:t>
            </a:r>
          </a:p>
        </p:txBody>
      </p:sp>
    </p:spTree>
    <p:extLst>
      <p:ext uri="{BB962C8B-B14F-4D97-AF65-F5344CB8AC3E}">
        <p14:creationId xmlns:p14="http://schemas.microsoft.com/office/powerpoint/2010/main" val="411004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342388"/>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 O –</a:t>
            </a:r>
          </a:p>
          <a:p>
            <a:pPr>
              <a:spcAft>
                <a:spcPts val="3500"/>
              </a:spcAft>
            </a:pPr>
            <a:r>
              <a:rPr lang="en-US" sz="2400" dirty="0">
                <a:solidFill>
                  <a:srgbClr val="FFFFFF"/>
                </a:solidFill>
                <a:latin typeface="Calibri"/>
                <a:ea typeface="Calibri"/>
                <a:cs typeface="Calibri"/>
                <a:sym typeface="Calibri"/>
              </a:rPr>
              <a:t>– OH</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 C – OH</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 CHO</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Functional </a:t>
            </a:r>
            <a:r>
              <a:rPr lang="en-IN" sz="2400" dirty="0">
                <a:solidFill>
                  <a:srgbClr val="FFC000"/>
                </a:solidFill>
                <a:latin typeface="Poppins Medium"/>
                <a:ea typeface="Poppins Medium"/>
                <a:cs typeface="Poppins Medium"/>
                <a:sym typeface="Poppins Medium"/>
              </a:rPr>
              <a:t>group of an alcohol is:</a:t>
            </a:r>
            <a:endParaRPr lang="en-US" sz="2400" dirty="0">
              <a:solidFill>
                <a:srgbClr val="FFC000"/>
              </a:solidFill>
              <a:latin typeface="Poppins Medium"/>
              <a:ea typeface="Poppins Medium"/>
              <a:cs typeface="Poppins Medium"/>
              <a:sym typeface="Poppins Medium"/>
            </a:endParaRPr>
          </a:p>
        </p:txBody>
      </p:sp>
      <p:grpSp>
        <p:nvGrpSpPr>
          <p:cNvPr id="2" name="Group 1"/>
          <p:cNvGrpSpPr/>
          <p:nvPr/>
        </p:nvGrpSpPr>
        <p:grpSpPr>
          <a:xfrm>
            <a:off x="1624538" y="4191839"/>
            <a:ext cx="483469" cy="584355"/>
            <a:chOff x="1624538" y="4191839"/>
            <a:chExt cx="483469" cy="584355"/>
          </a:xfrm>
        </p:grpSpPr>
        <p:sp>
          <p:nvSpPr>
            <p:cNvPr id="29" name="TextBox 28">
              <a:extLst>
                <a:ext uri="{FF2B5EF4-FFF2-40B4-BE49-F238E27FC236}">
                  <a16:creationId xmlns="" xmlns:a16="http://schemas.microsoft.com/office/drawing/2014/main" id="{1EC732B5-F2AC-07F0-7FD4-60E79622F57D}"/>
                </a:ext>
              </a:extLst>
            </p:cNvPr>
            <p:cNvSpPr txBox="1"/>
            <p:nvPr/>
          </p:nvSpPr>
          <p:spPr>
            <a:xfrm>
              <a:off x="1653798" y="4406862"/>
              <a:ext cx="378879" cy="369332"/>
            </a:xfrm>
            <a:prstGeom prst="rect">
              <a:avLst/>
            </a:prstGeom>
            <a:noFill/>
          </p:spPr>
          <p:txBody>
            <a:bodyPr wrap="square" rtlCol="0">
              <a:spAutoFit/>
            </a:bodyPr>
            <a:lstStyle/>
            <a:p>
              <a:pPr lvl="0">
                <a:defRPr/>
              </a:pPr>
              <a:r>
                <a:rPr lang="en-US" sz="1800" kern="0" noProof="0" dirty="0">
                  <a:solidFill>
                    <a:prstClr val="white"/>
                  </a:solidFill>
                  <a:latin typeface="Calibri" pitchFamily="34" charset="0"/>
                </a:rPr>
                <a:t>O</a:t>
              </a:r>
              <a:endParaRPr kumimoji="0" lang="en-US" sz="1800" i="0" u="none" strike="noStrike" kern="0" cap="none" spc="0" normalizeH="0" baseline="0" noProof="0" dirty="0">
                <a:ln>
                  <a:noFill/>
                </a:ln>
                <a:solidFill>
                  <a:prstClr val="white"/>
                </a:solidFill>
                <a:effectLst/>
                <a:uLnTx/>
                <a:uFillTx/>
                <a:latin typeface="Calibri" pitchFamily="34" charset="0"/>
              </a:endParaRPr>
            </a:p>
          </p:txBody>
        </p:sp>
        <p:sp>
          <p:nvSpPr>
            <p:cNvPr id="41" name="TextBox 40">
              <a:extLst>
                <a:ext uri="{FF2B5EF4-FFF2-40B4-BE49-F238E27FC236}">
                  <a16:creationId xmlns="" xmlns:a16="http://schemas.microsoft.com/office/drawing/2014/main" id="{1EC732B5-F2AC-07F0-7FD4-60E79622F57D}"/>
                </a:ext>
              </a:extLst>
            </p:cNvPr>
            <p:cNvSpPr txBox="1"/>
            <p:nvPr/>
          </p:nvSpPr>
          <p:spPr>
            <a:xfrm>
              <a:off x="1624538" y="4191839"/>
              <a:ext cx="483469" cy="369332"/>
            </a:xfrm>
            <a:prstGeom prst="rect">
              <a:avLst/>
            </a:prstGeom>
            <a:noFill/>
          </p:spPr>
          <p:txBody>
            <a:bodyPr wrap="square" rtlCol="0">
              <a:spAutoFit/>
            </a:bodyPr>
            <a:lstStyle/>
            <a:p>
              <a:pPr lvl="0">
                <a:defRPr/>
              </a:pPr>
              <a:r>
                <a:rPr lang="en-US" sz="1800" kern="0" noProof="0" dirty="0">
                  <a:solidFill>
                    <a:prstClr val="white"/>
                  </a:solidFill>
                  <a:latin typeface="Calibri" pitchFamily="34" charset="0"/>
                </a:rPr>
                <a:t>||</a:t>
              </a:r>
              <a:endParaRPr kumimoji="0" lang="en-US" sz="1800" i="0" u="none" strike="noStrike" kern="0" cap="none" spc="0" normalizeH="0" baseline="0" noProof="0" dirty="0">
                <a:ln>
                  <a:noFill/>
                </a:ln>
                <a:solidFill>
                  <a:prstClr val="white"/>
                </a:solidFill>
                <a:effectLst/>
                <a:uLnTx/>
                <a:uFillTx/>
                <a:latin typeface="Calibri" pitchFamily="34" charset="0"/>
              </a:endParaRPr>
            </a:p>
          </p:txBody>
        </p:sp>
      </p:grpSp>
    </p:spTree>
    <p:extLst>
      <p:ext uri="{BB962C8B-B14F-4D97-AF65-F5344CB8AC3E}">
        <p14:creationId xmlns:p14="http://schemas.microsoft.com/office/powerpoint/2010/main" val="135837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342388"/>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Keto</a:t>
            </a:r>
          </a:p>
          <a:p>
            <a:pPr>
              <a:spcAft>
                <a:spcPts val="3500"/>
              </a:spcAft>
            </a:pPr>
            <a:r>
              <a:rPr lang="en-US" sz="2400" dirty="0">
                <a:solidFill>
                  <a:srgbClr val="FFFFFF"/>
                </a:solidFill>
                <a:latin typeface="Calibri"/>
                <a:ea typeface="Calibri"/>
                <a:cs typeface="Calibri"/>
                <a:sym typeface="Calibri"/>
              </a:rPr>
              <a:t>Hydroxyl</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Aldehyde</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Halogen</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Alcohols </a:t>
            </a:r>
            <a:r>
              <a:rPr lang="en-IN" sz="2400" dirty="0">
                <a:solidFill>
                  <a:srgbClr val="FFC000"/>
                </a:solidFill>
                <a:latin typeface="Poppins Medium"/>
                <a:ea typeface="Poppins Medium"/>
                <a:cs typeface="Poppins Medium"/>
                <a:sym typeface="Poppins Medium"/>
              </a:rPr>
              <a:t>are </a:t>
            </a:r>
            <a:r>
              <a:rPr lang="en-IN" sz="2400" baseline="-25000" dirty="0">
                <a:solidFill>
                  <a:srgbClr val="FFC000"/>
                </a:solidFill>
                <a:latin typeface="Poppins Medium"/>
                <a:ea typeface="Poppins Medium"/>
                <a:cs typeface="Poppins Medium"/>
                <a:sym typeface="Poppins Medium"/>
              </a:rPr>
              <a:t>--------</a:t>
            </a:r>
            <a:r>
              <a:rPr lang="en-IN" sz="2400" dirty="0">
                <a:solidFill>
                  <a:srgbClr val="FFC000"/>
                </a:solidFill>
                <a:latin typeface="Poppins Medium"/>
                <a:ea typeface="Poppins Medium"/>
                <a:cs typeface="Poppins Medium"/>
                <a:sym typeface="Poppins Medium"/>
              </a:rPr>
              <a:t> derivatives of hydrocarbons</a:t>
            </a:r>
            <a:endParaRPr lang="en-US" sz="2400" dirty="0">
              <a:solidFill>
                <a:srgbClr val="FFC000"/>
              </a:solidFill>
              <a:latin typeface="Poppins Medium"/>
              <a:ea typeface="Poppins Medium"/>
              <a:cs typeface="Poppins Medium"/>
              <a:sym typeface="Poppins Medium"/>
            </a:endParaRPr>
          </a:p>
        </p:txBody>
      </p:sp>
    </p:spTree>
    <p:extLst>
      <p:ext uri="{BB962C8B-B14F-4D97-AF65-F5344CB8AC3E}">
        <p14:creationId xmlns:p14="http://schemas.microsoft.com/office/powerpoint/2010/main" val="126236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7150772" cy="745588"/>
            <a:chOff x="712695" y="1882588"/>
            <a:chExt cx="368256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34889" y="1962993"/>
              <a:ext cx="2916568" cy="584775"/>
            </a:xfrm>
            <a:prstGeom prst="rect">
              <a:avLst/>
            </a:prstGeom>
            <a:noFill/>
          </p:spPr>
          <p:txBody>
            <a:bodyPr wrap="square" rtlCol="0">
              <a:spAutoFit/>
            </a:bodyPr>
            <a:lstStyle/>
            <a:p>
              <a:r>
                <a:rPr lang="en-US" sz="3200" b="1" dirty="0">
                  <a:latin typeface="Calibri" panose="020F0502020204030204" pitchFamily="34" charset="0"/>
                </a:rPr>
                <a:t>Topic : Classification of Alcohols</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1785104"/>
          </a:xfrm>
          <a:prstGeom prst="rect">
            <a:avLst/>
          </a:prstGeom>
          <a:noFill/>
        </p:spPr>
        <p:txBody>
          <a:bodyPr wrap="square" lIns="0" tIns="0" rIns="0" bIns="0" rtlCol="0">
            <a:spAutoFit/>
          </a:bodyPr>
          <a:lstStyle/>
          <a:p>
            <a:pPr marL="457200" indent="-457200" algn="just">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1.	Monohydric alcohols</a:t>
            </a:r>
          </a:p>
          <a:p>
            <a:pPr marL="457200" indent="-457200" algn="just">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2.	Dihydric alcohols</a:t>
            </a:r>
          </a:p>
          <a:p>
            <a:pPr marL="457200" indent="-457200" algn="just">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3.	Trihydric alcohols</a:t>
            </a:r>
          </a:p>
          <a:p>
            <a:pPr marL="457200" indent="-457200" algn="just">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4.	Polyhydric alcohols</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5228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1313180"/>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chemeClr val="tx1"/>
                </a:solidFill>
                <a:latin typeface="Calibri" panose="020F0502020204030204" pitchFamily="34" charset="0"/>
                <a:cs typeface="Calibri" panose="020F0502020204030204" pitchFamily="34" charset="0"/>
              </a:rPr>
              <a:t>1. 	Monohydric alcohols</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	(Contains only one  – OH group)</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	For e.g.. CH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 – OH (Methyl alcohol)</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344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369332"/>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chemeClr val="tx1"/>
                </a:solidFill>
                <a:latin typeface="Calibri" panose="020F0502020204030204" pitchFamily="34" charset="0"/>
                <a:cs typeface="Calibri" panose="020F0502020204030204" pitchFamily="34" charset="0"/>
              </a:rPr>
              <a:t>2.	Dihydric alcohols   </a:t>
            </a:r>
            <a:r>
              <a:rPr lang="en-IN" sz="2400" dirty="0">
                <a:solidFill>
                  <a:schemeClr val="tx1"/>
                </a:solidFill>
                <a:latin typeface="Calibri" panose="020F0502020204030204" pitchFamily="34" charset="0"/>
                <a:cs typeface="Calibri" panose="020F0502020204030204" pitchFamily="34" charset="0"/>
              </a:rPr>
              <a:t> (Contain two – OH group)</a:t>
            </a:r>
            <a:endParaRPr lang="en-US" sz="2400" dirty="0">
              <a:solidFill>
                <a:schemeClr val="tx1"/>
              </a:solidFill>
              <a:latin typeface="Calibri" panose="020F0502020204030204" pitchFamily="34" charset="0"/>
              <a:cs typeface="Calibri" panose="020F0502020204030204" pitchFamily="34" charset="0"/>
            </a:endParaRPr>
          </a:p>
        </p:txBody>
      </p:sp>
      <p:grpSp>
        <p:nvGrpSpPr>
          <p:cNvPr id="8" name="Group 7"/>
          <p:cNvGrpSpPr/>
          <p:nvPr/>
        </p:nvGrpSpPr>
        <p:grpSpPr>
          <a:xfrm>
            <a:off x="1064803" y="2048720"/>
            <a:ext cx="4305498" cy="1932232"/>
            <a:chOff x="1064803" y="2048720"/>
            <a:chExt cx="4305498" cy="1932232"/>
          </a:xfrm>
        </p:grpSpPr>
        <p:cxnSp>
          <p:nvCxnSpPr>
            <p:cNvPr id="11" name="Straight Connector 10">
              <a:extLst>
                <a:ext uri="{FF2B5EF4-FFF2-40B4-BE49-F238E27FC236}">
                  <a16:creationId xmlns="" xmlns:a16="http://schemas.microsoft.com/office/drawing/2014/main" id="{0FCFBC1A-3AB0-4A86-89A3-4BE6E06548C2}"/>
                </a:ext>
              </a:extLst>
            </p:cNvPr>
            <p:cNvCxnSpPr/>
            <p:nvPr/>
          </p:nvCxnSpPr>
          <p:spPr>
            <a:xfrm>
              <a:off x="3263037" y="2048720"/>
              <a:ext cx="0" cy="71775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4BAE27E2-73DE-4E5E-B0E1-82EC9842D1D8}"/>
                </a:ext>
              </a:extLst>
            </p:cNvPr>
            <p:cNvCxnSpPr/>
            <p:nvPr/>
          </p:nvCxnSpPr>
          <p:spPr>
            <a:xfrm>
              <a:off x="1746482" y="2766475"/>
              <a:ext cx="0" cy="71775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C0B6269C-656A-4A37-B0EE-DC82B34C449E}"/>
                </a:ext>
              </a:extLst>
            </p:cNvPr>
            <p:cNvCxnSpPr/>
            <p:nvPr/>
          </p:nvCxnSpPr>
          <p:spPr>
            <a:xfrm>
              <a:off x="4792717" y="2766475"/>
              <a:ext cx="0" cy="71775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CC2E5FF0-0795-442D-9376-310A49E70BDD}"/>
                </a:ext>
              </a:extLst>
            </p:cNvPr>
            <p:cNvCxnSpPr/>
            <p:nvPr/>
          </p:nvCxnSpPr>
          <p:spPr>
            <a:xfrm>
              <a:off x="1728565" y="2791861"/>
              <a:ext cx="306415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 xmlns:a16="http://schemas.microsoft.com/office/drawing/2014/main" id="{9A5CC034-8993-475B-9BC2-A27434B8BC58}"/>
                </a:ext>
              </a:extLst>
            </p:cNvPr>
            <p:cNvSpPr/>
            <p:nvPr/>
          </p:nvSpPr>
          <p:spPr>
            <a:xfrm>
              <a:off x="1064803" y="3484230"/>
              <a:ext cx="1378852" cy="461665"/>
            </a:xfrm>
            <a:prstGeom prst="rect">
              <a:avLst/>
            </a:prstGeom>
          </p:spPr>
          <p:txBody>
            <a:bodyPr wrap="square">
              <a:spAutoFit/>
            </a:bodyPr>
            <a:lstStyle/>
            <a:p>
              <a:r>
                <a:rPr lang="en-US" sz="2400" dirty="0">
                  <a:solidFill>
                    <a:schemeClr val="tx1"/>
                  </a:solidFill>
                  <a:latin typeface="Calibri" pitchFamily="34" charset="0"/>
                </a:rPr>
                <a:t>Gem diol</a:t>
              </a:r>
            </a:p>
          </p:txBody>
        </p:sp>
        <p:sp>
          <p:nvSpPr>
            <p:cNvPr id="16" name="Rectangle 15">
              <a:extLst>
                <a:ext uri="{FF2B5EF4-FFF2-40B4-BE49-F238E27FC236}">
                  <a16:creationId xmlns="" xmlns:a16="http://schemas.microsoft.com/office/drawing/2014/main" id="{736BA9D5-4874-4623-8678-7A13E43D9C09}"/>
                </a:ext>
              </a:extLst>
            </p:cNvPr>
            <p:cNvSpPr/>
            <p:nvPr/>
          </p:nvSpPr>
          <p:spPr>
            <a:xfrm>
              <a:off x="4215133" y="3519287"/>
              <a:ext cx="1155168" cy="461665"/>
            </a:xfrm>
            <a:prstGeom prst="rect">
              <a:avLst/>
            </a:prstGeom>
          </p:spPr>
          <p:txBody>
            <a:bodyPr wrap="square">
              <a:spAutoFit/>
            </a:bodyPr>
            <a:lstStyle/>
            <a:p>
              <a:r>
                <a:rPr lang="en-US" sz="2400" dirty="0">
                  <a:solidFill>
                    <a:schemeClr val="tx1"/>
                  </a:solidFill>
                  <a:latin typeface="Calibri" pitchFamily="34" charset="0"/>
                </a:rPr>
                <a:t>Vic diol</a:t>
              </a:r>
            </a:p>
          </p:txBody>
        </p:sp>
      </p:grpSp>
    </p:spTree>
    <p:extLst>
      <p:ext uri="{BB962C8B-B14F-4D97-AF65-F5344CB8AC3E}">
        <p14:creationId xmlns:p14="http://schemas.microsoft.com/office/powerpoint/2010/main" val="2703121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2728952"/>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chemeClr val="tx1"/>
                </a:solidFill>
                <a:latin typeface="Calibri" panose="020F0502020204030204" pitchFamily="34" charset="0"/>
                <a:cs typeface="Calibri" panose="020F0502020204030204" pitchFamily="34" charset="0"/>
              </a:rPr>
              <a:t>3.	Trihydric alcohols	</a:t>
            </a:r>
            <a:r>
              <a:rPr lang="en-IN" sz="2400" dirty="0">
                <a:solidFill>
                  <a:schemeClr val="tx1"/>
                </a:solidFill>
                <a:latin typeface="Calibri" panose="020F0502020204030204" pitchFamily="34" charset="0"/>
                <a:cs typeface="Calibri" panose="020F0502020204030204" pitchFamily="34" charset="0"/>
              </a:rPr>
              <a:t>(Contain three – OH group)</a:t>
            </a:r>
          </a:p>
          <a:p>
            <a:pPr algn="just" defTabSz="536575">
              <a:spcBef>
                <a:spcPts val="400"/>
              </a:spcBef>
              <a:spcAft>
                <a:spcPts val="400"/>
              </a:spcAft>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r>
              <a:rPr lang="en-US" sz="2400" dirty="0">
                <a:solidFill>
                  <a:schemeClr val="tx1"/>
                </a:solidFill>
                <a:latin typeface="Calibri" panose="020F0502020204030204" pitchFamily="34" charset="0"/>
                <a:cs typeface="Calibri" panose="020F0502020204030204" pitchFamily="34" charset="0"/>
              </a:rPr>
              <a:t>For e.g..</a:t>
            </a:r>
          </a:p>
          <a:p>
            <a:pPr algn="just" defTabSz="536575">
              <a:spcBef>
                <a:spcPts val="400"/>
              </a:spcBef>
              <a:spcAft>
                <a:spcPts val="400"/>
              </a:spcAft>
              <a:defRPr/>
            </a:pPr>
            <a:r>
              <a:rPr lang="en-US" sz="2400" dirty="0">
                <a:solidFill>
                  <a:schemeClr val="tx1"/>
                </a:solidFill>
                <a:latin typeface="Calibri" panose="020F0502020204030204" pitchFamily="34" charset="0"/>
                <a:cs typeface="Calibri" panose="020F0502020204030204" pitchFamily="34" charset="0"/>
              </a:rPr>
              <a:t> 1	      2         3</a:t>
            </a:r>
          </a:p>
          <a:p>
            <a:pPr algn="just" defTabSz="536575">
              <a:spcBef>
                <a:spcPts val="400"/>
              </a:spcBef>
              <a:spcAft>
                <a:spcPts val="400"/>
              </a:spcAft>
              <a:defRPr/>
            </a:pPr>
            <a:r>
              <a:rPr lang="en-US" sz="2400" dirty="0">
                <a:solidFill>
                  <a:schemeClr val="tx1"/>
                </a:solidFill>
                <a:latin typeface="Calibri" panose="020F0502020204030204" pitchFamily="34" charset="0"/>
                <a:cs typeface="Calibri" panose="020F0502020204030204" pitchFamily="34" charset="0"/>
              </a:rPr>
              <a:t>CH</a:t>
            </a:r>
            <a:r>
              <a:rPr lang="en-US" sz="2400" baseline="-25000" dirty="0">
                <a:solidFill>
                  <a:schemeClr val="tx1"/>
                </a:solidFill>
                <a:latin typeface="Calibri" panose="020F0502020204030204" pitchFamily="34" charset="0"/>
                <a:cs typeface="Calibri" panose="020F0502020204030204" pitchFamily="34" charset="0"/>
              </a:rPr>
              <a:t>2</a:t>
            </a:r>
            <a:r>
              <a:rPr lang="en-US" sz="2400" dirty="0">
                <a:solidFill>
                  <a:schemeClr val="tx1"/>
                </a:solidFill>
                <a:latin typeface="Calibri" panose="020F0502020204030204" pitchFamily="34" charset="0"/>
                <a:cs typeface="Calibri" panose="020F0502020204030204" pitchFamily="34" charset="0"/>
              </a:rPr>
              <a:t> –  CH   –  CH</a:t>
            </a:r>
            <a:r>
              <a:rPr lang="en-US" sz="2400" baseline="-25000" dirty="0">
                <a:solidFill>
                  <a:schemeClr val="tx1"/>
                </a:solidFill>
                <a:latin typeface="Calibri" panose="020F0502020204030204" pitchFamily="34" charset="0"/>
                <a:cs typeface="Calibri" panose="020F0502020204030204" pitchFamily="34" charset="0"/>
              </a:rPr>
              <a:t>2</a:t>
            </a:r>
          </a:p>
          <a:p>
            <a:pPr algn="just" defTabSz="536575">
              <a:spcBef>
                <a:spcPts val="400"/>
              </a:spcBef>
              <a:spcAft>
                <a:spcPts val="400"/>
              </a:spcAft>
              <a:defRPr/>
            </a:pPr>
            <a:endParaRPr lang="en-US" sz="2400" dirty="0">
              <a:solidFill>
                <a:schemeClr val="tx1"/>
              </a:solidFill>
              <a:latin typeface="Calibri" panose="020F0502020204030204" pitchFamily="34" charset="0"/>
              <a:cs typeface="Calibri" panose="020F0502020204030204" pitchFamily="34" charset="0"/>
            </a:endParaRPr>
          </a:p>
        </p:txBody>
      </p:sp>
      <p:grpSp>
        <p:nvGrpSpPr>
          <p:cNvPr id="20" name="Group 19"/>
          <p:cNvGrpSpPr/>
          <p:nvPr/>
        </p:nvGrpSpPr>
        <p:grpSpPr>
          <a:xfrm>
            <a:off x="486390" y="3043117"/>
            <a:ext cx="2268570" cy="1466498"/>
            <a:chOff x="486390" y="3516097"/>
            <a:chExt cx="2268570" cy="1466498"/>
          </a:xfrm>
        </p:grpSpPr>
        <p:sp>
          <p:nvSpPr>
            <p:cNvPr id="17" name="Flowchart: Connector 16">
              <a:extLst>
                <a:ext uri="{FF2B5EF4-FFF2-40B4-BE49-F238E27FC236}">
                  <a16:creationId xmlns="" xmlns:a16="http://schemas.microsoft.com/office/drawing/2014/main" id="{86A41ADA-E172-4289-306C-55BEDB829E49}"/>
                </a:ext>
              </a:extLst>
            </p:cNvPr>
            <p:cNvSpPr/>
            <p:nvPr/>
          </p:nvSpPr>
          <p:spPr bwMode="auto">
            <a:xfrm>
              <a:off x="611816" y="3516098"/>
              <a:ext cx="298641" cy="308563"/>
            </a:xfrm>
            <a:prstGeom prst="flowChartConnector">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18" name="Flowchart: Connector 17">
              <a:extLst>
                <a:ext uri="{FF2B5EF4-FFF2-40B4-BE49-F238E27FC236}">
                  <a16:creationId xmlns="" xmlns:a16="http://schemas.microsoft.com/office/drawing/2014/main" id="{86A41ADA-E172-4289-306C-55BEDB829E49}"/>
                </a:ext>
              </a:extLst>
            </p:cNvPr>
            <p:cNvSpPr/>
            <p:nvPr/>
          </p:nvSpPr>
          <p:spPr bwMode="auto">
            <a:xfrm>
              <a:off x="1477126" y="3516097"/>
              <a:ext cx="298641" cy="308563"/>
            </a:xfrm>
            <a:prstGeom prst="flowChartConnector">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19" name="Flowchart: Connector 18">
              <a:extLst>
                <a:ext uri="{FF2B5EF4-FFF2-40B4-BE49-F238E27FC236}">
                  <a16:creationId xmlns="" xmlns:a16="http://schemas.microsoft.com/office/drawing/2014/main" id="{86A41ADA-E172-4289-306C-55BEDB829E49}"/>
                </a:ext>
              </a:extLst>
            </p:cNvPr>
            <p:cNvSpPr/>
            <p:nvPr/>
          </p:nvSpPr>
          <p:spPr bwMode="auto">
            <a:xfrm>
              <a:off x="2223750" y="3532965"/>
              <a:ext cx="298641" cy="308563"/>
            </a:xfrm>
            <a:prstGeom prst="flowChartConnector">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7" name="Rectangle 6"/>
            <p:cNvSpPr/>
            <p:nvPr/>
          </p:nvSpPr>
          <p:spPr>
            <a:xfrm>
              <a:off x="535950" y="4205275"/>
              <a:ext cx="1986441" cy="461665"/>
            </a:xfrm>
            <a:prstGeom prst="rect">
              <a:avLst/>
            </a:prstGeom>
          </p:spPr>
          <p:txBody>
            <a:bodyPr wrap="none">
              <a:spAutoFit/>
            </a:bodyPr>
            <a:lstStyle/>
            <a:p>
              <a:r>
                <a:rPr lang="en-US" sz="2400" dirty="0">
                  <a:solidFill>
                    <a:schemeClr val="tx1"/>
                  </a:solidFill>
                  <a:latin typeface="Calibri" panose="020F0502020204030204" pitchFamily="34" charset="0"/>
                  <a:cs typeface="Calibri" panose="020F0502020204030204" pitchFamily="34" charset="0"/>
                </a:rPr>
                <a:t>|          |          |</a:t>
              </a:r>
              <a:endParaRPr lang="en-IN" sz="2400" dirty="0"/>
            </a:p>
          </p:txBody>
        </p:sp>
        <p:sp>
          <p:nvSpPr>
            <p:cNvPr id="10" name="Rectangle 9"/>
            <p:cNvSpPr/>
            <p:nvPr/>
          </p:nvSpPr>
          <p:spPr>
            <a:xfrm>
              <a:off x="486390" y="4520930"/>
              <a:ext cx="2268570" cy="461665"/>
            </a:xfrm>
            <a:prstGeom prst="rect">
              <a:avLst/>
            </a:prstGeom>
          </p:spPr>
          <p:txBody>
            <a:bodyPr wrap="none">
              <a:spAutoFit/>
            </a:bodyPr>
            <a:lstStyle/>
            <a:p>
              <a:r>
                <a:rPr lang="en-US" sz="2400" dirty="0">
                  <a:solidFill>
                    <a:schemeClr val="tx1"/>
                  </a:solidFill>
                  <a:latin typeface="Calibri" panose="020F0502020204030204" pitchFamily="34" charset="0"/>
                  <a:cs typeface="Calibri" panose="020F0502020204030204" pitchFamily="34" charset="0"/>
                </a:rPr>
                <a:t>OH      OH       OH</a:t>
              </a:r>
              <a:endParaRPr lang="en-IN" sz="2400" dirty="0"/>
            </a:p>
          </p:txBody>
        </p:sp>
      </p:grpSp>
      <p:sp>
        <p:nvSpPr>
          <p:cNvPr id="22" name="Rectangle 21"/>
          <p:cNvSpPr/>
          <p:nvPr/>
        </p:nvSpPr>
        <p:spPr>
          <a:xfrm>
            <a:off x="2969954" y="3474481"/>
            <a:ext cx="4644791" cy="461665"/>
          </a:xfrm>
          <a:prstGeom prst="rect">
            <a:avLst/>
          </a:prstGeom>
        </p:spPr>
        <p:txBody>
          <a:bodyPr wrap="square">
            <a:spAutoFit/>
          </a:bodyPr>
          <a:lstStyle/>
          <a:p>
            <a:r>
              <a:rPr lang="en-US" sz="2400" dirty="0">
                <a:solidFill>
                  <a:schemeClr val="tx1"/>
                </a:solidFill>
                <a:latin typeface="Calibri" pitchFamily="34" charset="0"/>
                <a:cs typeface="Times New Roman" panose="02020603050405020304" pitchFamily="18" charset="0"/>
              </a:rPr>
              <a:t>Common Name: Glycerol / Glycerin</a:t>
            </a:r>
          </a:p>
        </p:txBody>
      </p:sp>
      <p:sp>
        <p:nvSpPr>
          <p:cNvPr id="23" name="Rectangle 22"/>
          <p:cNvSpPr/>
          <p:nvPr/>
        </p:nvSpPr>
        <p:spPr>
          <a:xfrm>
            <a:off x="535950" y="4516213"/>
            <a:ext cx="4981979" cy="461665"/>
          </a:xfrm>
          <a:prstGeom prst="rect">
            <a:avLst/>
          </a:prstGeom>
        </p:spPr>
        <p:txBody>
          <a:bodyPr wrap="square">
            <a:spAutoFit/>
          </a:bodyPr>
          <a:lstStyle/>
          <a:p>
            <a:r>
              <a:rPr lang="en-US" sz="2400" dirty="0">
                <a:solidFill>
                  <a:schemeClr val="tx1"/>
                </a:solidFill>
                <a:latin typeface="Calibri" pitchFamily="34" charset="0"/>
                <a:cs typeface="Times New Roman" panose="02020603050405020304" pitchFamily="18" charset="0"/>
              </a:rPr>
              <a:t>IUPAC Name: Propane – 1, 2 ,3 – triol</a:t>
            </a:r>
            <a:endParaRPr lang="en-US" sz="2400" baseline="-25000" dirty="0">
              <a:solidFill>
                <a:schemeClr val="tx1"/>
              </a:solidFill>
              <a:latin typeface="Calibri" pitchFamily="34" charset="0"/>
              <a:cs typeface="Times New Roman" panose="02020603050405020304" pitchFamily="18" charset="0"/>
            </a:endParaRPr>
          </a:p>
        </p:txBody>
      </p:sp>
    </p:spTree>
    <p:extLst>
      <p:ext uri="{BB962C8B-B14F-4D97-AF65-F5344CB8AC3E}">
        <p14:creationId xmlns:p14="http://schemas.microsoft.com/office/powerpoint/2010/main" val="368116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2257028"/>
          </a:xfrm>
          <a:prstGeom prst="rect">
            <a:avLst/>
          </a:prstGeom>
          <a:noFill/>
        </p:spPr>
        <p:txBody>
          <a:bodyPr wrap="square" lIns="0" tIns="0" rIns="0" bIns="0" rtlCol="0">
            <a:spAutoFit/>
          </a:bodyPr>
          <a:lstStyle/>
          <a:p>
            <a:pPr marL="457200" indent="-457200" algn="just" defTabSz="536575">
              <a:spcBef>
                <a:spcPts val="400"/>
              </a:spcBef>
              <a:spcAft>
                <a:spcPts val="400"/>
              </a:spcAft>
              <a:defRPr/>
            </a:pPr>
            <a:r>
              <a:rPr lang="en-IN" sz="2400" b="1" dirty="0">
                <a:solidFill>
                  <a:schemeClr val="tx1"/>
                </a:solidFill>
                <a:latin typeface="Calibri" panose="020F0502020204030204" pitchFamily="34" charset="0"/>
                <a:cs typeface="Calibri" panose="020F0502020204030204" pitchFamily="34" charset="0"/>
              </a:rPr>
              <a:t>4. 	Polyhydric alcohols </a:t>
            </a:r>
            <a:r>
              <a:rPr lang="en-IN" sz="2400" dirty="0">
                <a:solidFill>
                  <a:schemeClr val="tx1"/>
                </a:solidFill>
                <a:latin typeface="Calibri" panose="020F0502020204030204" pitchFamily="34" charset="0"/>
                <a:cs typeface="Calibri" panose="020F0502020204030204" pitchFamily="34" charset="0"/>
              </a:rPr>
              <a:t>(Contains four or more than four  – OH group)</a:t>
            </a:r>
          </a:p>
          <a:p>
            <a:pPr algn="just" defTabSz="536575">
              <a:spcBef>
                <a:spcPts val="400"/>
              </a:spcBef>
              <a:spcAft>
                <a:spcPts val="400"/>
              </a:spcAft>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r>
              <a:rPr lang="en-US" sz="2400" dirty="0">
                <a:solidFill>
                  <a:schemeClr val="tx1"/>
                </a:solidFill>
                <a:latin typeface="Calibri" panose="020F0502020204030204" pitchFamily="34" charset="0"/>
                <a:cs typeface="Calibri" panose="020F0502020204030204" pitchFamily="34" charset="0"/>
              </a:rPr>
              <a:t>For e.g..</a:t>
            </a:r>
          </a:p>
          <a:p>
            <a:pPr algn="just" defTabSz="536575">
              <a:spcBef>
                <a:spcPts val="400"/>
              </a:spcBef>
              <a:spcAft>
                <a:spcPts val="400"/>
              </a:spcAft>
              <a:defRPr/>
            </a:pPr>
            <a:r>
              <a:rPr lang="en-US" sz="2400" dirty="0">
                <a:solidFill>
                  <a:schemeClr val="tx1"/>
                </a:solidFill>
                <a:latin typeface="Calibri" panose="020F0502020204030204" pitchFamily="34" charset="0"/>
                <a:cs typeface="Calibri" panose="020F0502020204030204" pitchFamily="34" charset="0"/>
              </a:rPr>
              <a:t>CH</a:t>
            </a:r>
            <a:r>
              <a:rPr lang="en-US" sz="2400" baseline="-25000" dirty="0">
                <a:solidFill>
                  <a:schemeClr val="tx1"/>
                </a:solidFill>
                <a:latin typeface="Calibri" panose="020F0502020204030204" pitchFamily="34" charset="0"/>
                <a:cs typeface="Calibri" panose="020F0502020204030204" pitchFamily="34" charset="0"/>
              </a:rPr>
              <a:t>2</a:t>
            </a:r>
            <a:r>
              <a:rPr lang="en-US" sz="2400" dirty="0">
                <a:solidFill>
                  <a:schemeClr val="tx1"/>
                </a:solidFill>
                <a:latin typeface="Calibri" panose="020F0502020204030204" pitchFamily="34" charset="0"/>
                <a:cs typeface="Calibri" panose="020F0502020204030204" pitchFamily="34" charset="0"/>
              </a:rPr>
              <a:t> –  (CHOH)</a:t>
            </a:r>
            <a:r>
              <a:rPr lang="en-US" sz="2400" baseline="-25000" dirty="0">
                <a:solidFill>
                  <a:schemeClr val="tx1"/>
                </a:solidFill>
                <a:latin typeface="Calibri" panose="020F0502020204030204" pitchFamily="34" charset="0"/>
                <a:cs typeface="Calibri" panose="020F0502020204030204" pitchFamily="34" charset="0"/>
              </a:rPr>
              <a:t>4</a:t>
            </a:r>
            <a:r>
              <a:rPr lang="en-US" sz="2400" dirty="0">
                <a:solidFill>
                  <a:schemeClr val="tx1"/>
                </a:solidFill>
                <a:latin typeface="Calibri" panose="020F0502020204030204" pitchFamily="34" charset="0"/>
                <a:cs typeface="Calibri" panose="020F0502020204030204" pitchFamily="34" charset="0"/>
              </a:rPr>
              <a:t>   –  CH</a:t>
            </a:r>
            <a:r>
              <a:rPr lang="en-US" sz="2400" baseline="-25000" dirty="0">
                <a:solidFill>
                  <a:schemeClr val="tx1"/>
                </a:solidFill>
                <a:latin typeface="Calibri" panose="020F0502020204030204" pitchFamily="34" charset="0"/>
                <a:cs typeface="Calibri" panose="020F0502020204030204" pitchFamily="34" charset="0"/>
              </a:rPr>
              <a:t>2</a:t>
            </a:r>
          </a:p>
          <a:p>
            <a:pPr algn="just" defTabSz="536575">
              <a:spcBef>
                <a:spcPts val="400"/>
              </a:spcBef>
              <a:spcAft>
                <a:spcPts val="400"/>
              </a:spcAft>
              <a:defRPr/>
            </a:pPr>
            <a:endParaRPr lang="en-US" sz="2400" dirty="0">
              <a:solidFill>
                <a:schemeClr val="tx1"/>
              </a:solidFill>
              <a:latin typeface="Calibri" panose="020F0502020204030204" pitchFamily="34" charset="0"/>
              <a:cs typeface="Calibri" panose="020F0502020204030204" pitchFamily="34" charset="0"/>
            </a:endParaRPr>
          </a:p>
        </p:txBody>
      </p:sp>
      <p:grpSp>
        <p:nvGrpSpPr>
          <p:cNvPr id="8" name="Group 7"/>
          <p:cNvGrpSpPr/>
          <p:nvPr/>
        </p:nvGrpSpPr>
        <p:grpSpPr>
          <a:xfrm>
            <a:off x="502156" y="3365172"/>
            <a:ext cx="3047629" cy="801806"/>
            <a:chOff x="502156" y="3365172"/>
            <a:chExt cx="3047629" cy="801806"/>
          </a:xfrm>
        </p:grpSpPr>
        <p:sp>
          <p:nvSpPr>
            <p:cNvPr id="7" name="Rectangle 6"/>
            <p:cNvSpPr/>
            <p:nvPr/>
          </p:nvSpPr>
          <p:spPr>
            <a:xfrm>
              <a:off x="520184" y="3365172"/>
              <a:ext cx="2723823" cy="461665"/>
            </a:xfrm>
            <a:prstGeom prst="rect">
              <a:avLst/>
            </a:prstGeom>
          </p:spPr>
          <p:txBody>
            <a:bodyPr wrap="none">
              <a:spAutoFit/>
            </a:bodyPr>
            <a:lstStyle/>
            <a:p>
              <a:r>
                <a:rPr lang="en-US" sz="2400" dirty="0">
                  <a:solidFill>
                    <a:schemeClr val="tx1"/>
                  </a:solidFill>
                  <a:latin typeface="Calibri" panose="020F0502020204030204" pitchFamily="34" charset="0"/>
                  <a:cs typeface="Calibri" panose="020F0502020204030204" pitchFamily="34" charset="0"/>
                </a:rPr>
                <a:t>| 		        |</a:t>
              </a:r>
              <a:endParaRPr lang="en-IN" sz="2400" dirty="0"/>
            </a:p>
          </p:txBody>
        </p:sp>
        <p:sp>
          <p:nvSpPr>
            <p:cNvPr id="10" name="Rectangle 9"/>
            <p:cNvSpPr/>
            <p:nvPr/>
          </p:nvSpPr>
          <p:spPr>
            <a:xfrm>
              <a:off x="502156" y="3705313"/>
              <a:ext cx="3047629" cy="461665"/>
            </a:xfrm>
            <a:prstGeom prst="rect">
              <a:avLst/>
            </a:prstGeom>
          </p:spPr>
          <p:txBody>
            <a:bodyPr wrap="none">
              <a:spAutoFit/>
            </a:bodyPr>
            <a:lstStyle/>
            <a:p>
              <a:r>
                <a:rPr lang="en-US" sz="2400" dirty="0">
                  <a:solidFill>
                    <a:schemeClr val="tx1"/>
                  </a:solidFill>
                  <a:latin typeface="Calibri" panose="020F0502020204030204" pitchFamily="34" charset="0"/>
                  <a:cs typeface="Calibri" panose="020F0502020204030204" pitchFamily="34" charset="0"/>
                </a:rPr>
                <a:t>OH      		        OH</a:t>
              </a:r>
              <a:endParaRPr lang="en-IN" sz="2400" dirty="0"/>
            </a:p>
          </p:txBody>
        </p:sp>
      </p:grpSp>
      <p:sp>
        <p:nvSpPr>
          <p:cNvPr id="22" name="Rectangle 21"/>
          <p:cNvSpPr/>
          <p:nvPr/>
        </p:nvSpPr>
        <p:spPr>
          <a:xfrm>
            <a:off x="3914900" y="3337844"/>
            <a:ext cx="4644791" cy="461665"/>
          </a:xfrm>
          <a:prstGeom prst="rect">
            <a:avLst/>
          </a:prstGeom>
        </p:spPr>
        <p:txBody>
          <a:bodyPr wrap="square">
            <a:spAutoFit/>
          </a:bodyPr>
          <a:lstStyle/>
          <a:p>
            <a:r>
              <a:rPr lang="en-US" sz="2400" dirty="0">
                <a:solidFill>
                  <a:schemeClr val="tx1"/>
                </a:solidFill>
                <a:latin typeface="Calibri" pitchFamily="34" charset="0"/>
                <a:cs typeface="Times New Roman" panose="02020603050405020304" pitchFamily="18" charset="0"/>
              </a:rPr>
              <a:t>Common Name: Sorbitol</a:t>
            </a:r>
          </a:p>
        </p:txBody>
      </p:sp>
    </p:spTree>
    <p:extLst>
      <p:ext uri="{BB962C8B-B14F-4D97-AF65-F5344CB8AC3E}">
        <p14:creationId xmlns:p14="http://schemas.microsoft.com/office/powerpoint/2010/main" val="688917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 xmlns:a16="http://schemas.microsoft.com/office/drawing/2014/main" id="{C6BE44A5-9E33-88B1-BF25-05FF352E20AF}"/>
              </a:ext>
            </a:extLst>
          </p:cNvPr>
          <p:cNvSpPr txBox="1"/>
          <p:nvPr/>
        </p:nvSpPr>
        <p:spPr>
          <a:xfrm>
            <a:off x="614362" y="1605474"/>
            <a:ext cx="10834687" cy="4042132"/>
          </a:xfrm>
          <a:prstGeom prst="rect">
            <a:avLst/>
          </a:prstGeom>
          <a:noFill/>
        </p:spPr>
        <p:txBody>
          <a:bodyPr wrap="square" lIns="0" tIns="0" rIns="0" bIns="0" rtlCol="0">
            <a:spAutoFit/>
          </a:bodyPr>
          <a:lstStyle/>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According to the type of hybridization of the Carbon atom to which the hydroxyl group </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is attached :</a:t>
            </a:r>
          </a:p>
          <a:p>
            <a:pPr marL="457200" indent="-457200" algn="just" defTabSz="536575">
              <a:spcBef>
                <a:spcPts val="400"/>
              </a:spcBef>
              <a:spcAft>
                <a:spcPts val="400"/>
              </a:spcAft>
              <a:buClr>
                <a:schemeClr val="tx1"/>
              </a:buClr>
              <a:buFont typeface="+mj-lt"/>
              <a:buAutoNum type="arabicPeriod"/>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Compounds containing 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sp</a:t>
            </a:r>
            <a:r>
              <a:rPr lang="en-US" sz="18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OH bond : </a:t>
            </a:r>
          </a:p>
          <a:p>
            <a:pPr algn="just" defTabSz="536575">
              <a:spcBef>
                <a:spcPts val="400"/>
              </a:spcBef>
              <a:spcAft>
                <a:spcPts val="400"/>
              </a:spcAft>
              <a:buClr>
                <a:schemeClr val="tx1"/>
              </a:buClr>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i)Allylic</a:t>
            </a: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ii)Benzylic</a:t>
            </a: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buAutoNum type="arabicPeriod" startAt="2"/>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Compounds containing 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sp</a:t>
            </a:r>
            <a:r>
              <a:rPr lang="en-US" sz="18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OH bond: </a:t>
            </a:r>
          </a:p>
          <a:p>
            <a:pPr algn="just" defTabSz="536575">
              <a:spcBef>
                <a:spcPts val="400"/>
              </a:spcBef>
              <a:spcAft>
                <a:spcPts val="400"/>
              </a:spcAft>
              <a:buClr>
                <a:schemeClr val="tx1"/>
              </a:buClr>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i)Vinylic</a:t>
            </a:r>
            <a:endPar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6741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Which is the correct match from the following?</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 xmlns:a16="http://schemas.microsoft.com/office/drawing/2014/main" id="{71463797-8859-97D0-751D-552DCD11114E}"/>
                  </a:ext>
                </a:extLst>
              </p:cNvPr>
              <p:cNvSpPr txBox="1"/>
              <p:nvPr/>
            </p:nvSpPr>
            <p:spPr>
              <a:xfrm>
                <a:off x="1524000" y="3301180"/>
                <a:ext cx="483869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Vic </a:t>
                </a:r>
                <a:r>
                  <a:rPr lang="en-US" sz="2400" dirty="0" err="1">
                    <a:solidFill>
                      <a:srgbClr val="FFFFFF"/>
                    </a:solidFill>
                    <a:latin typeface="Calibri"/>
                    <a:ea typeface="Calibri"/>
                    <a:cs typeface="Calibri"/>
                    <a:sym typeface="Calibri"/>
                  </a:rPr>
                  <a:t>diol</a:t>
                </a:r>
                <a:r>
                  <a:rPr lang="en-US" sz="2400" dirty="0">
                    <a:solidFill>
                      <a:srgbClr val="FFFFFF"/>
                    </a:solidFill>
                    <a:latin typeface="Calibri"/>
                    <a:ea typeface="Calibri"/>
                    <a:cs typeface="Calibri"/>
                    <a:sym typeface="Calibri"/>
                  </a:rPr>
                  <a:t> </a:t>
                </a:r>
                <a14:m>
                  <m:oMath xmlns:m="http://schemas.openxmlformats.org/officeDocument/2006/math">
                    <m:r>
                      <a:rPr lang="en-US" sz="2400" i="1" smtClean="0">
                        <a:solidFill>
                          <a:srgbClr val="FFFFFF"/>
                        </a:solidFill>
                        <a:latin typeface="Cambria Math"/>
                        <a:ea typeface="Cambria Math"/>
                        <a:cs typeface="Calibri"/>
                        <a:sym typeface="Calibri"/>
                      </a:rPr>
                      <m:t>→</m:t>
                    </m:r>
                  </m:oMath>
                </a14:m>
                <a:r>
                  <a:rPr lang="en-US" sz="2400" baseline="-25000" dirty="0">
                    <a:solidFill>
                      <a:srgbClr val="FFFFFF"/>
                    </a:solidFill>
                    <a:latin typeface="Calibri"/>
                    <a:ea typeface="Calibri"/>
                    <a:cs typeface="Calibri"/>
                    <a:sym typeface="Calibri"/>
                  </a:rPr>
                  <a:t> </a:t>
                </a:r>
                <a:r>
                  <a:rPr lang="en-US" sz="2400" dirty="0">
                    <a:solidFill>
                      <a:srgbClr val="FFFFFF"/>
                    </a:solidFill>
                    <a:latin typeface="Calibri"/>
                    <a:ea typeface="Calibri"/>
                    <a:cs typeface="Calibri"/>
                    <a:sym typeface="Calibri"/>
                  </a:rPr>
                  <a:t>HO—CH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a:p>
                <a:pPr lvl="0">
                  <a:spcAft>
                    <a:spcPts val="3500"/>
                  </a:spcAft>
                </a:pPr>
                <a:r>
                  <a:rPr lang="en-US" sz="2400" dirty="0" err="1">
                    <a:solidFill>
                      <a:srgbClr val="FFFFFF"/>
                    </a:solidFill>
                    <a:latin typeface="Calibri"/>
                    <a:ea typeface="Calibri"/>
                    <a:cs typeface="Calibri"/>
                    <a:sym typeface="Calibri"/>
                  </a:rPr>
                  <a:t>Allylic</a:t>
                </a:r>
                <a:r>
                  <a:rPr lang="en-US" sz="2400" dirty="0">
                    <a:solidFill>
                      <a:srgbClr val="FFFFFF"/>
                    </a:solidFill>
                    <a:latin typeface="Calibri"/>
                    <a:ea typeface="Calibri"/>
                    <a:cs typeface="Calibri"/>
                    <a:sym typeface="Calibri"/>
                  </a:rPr>
                  <a:t> alcohol </a:t>
                </a:r>
                <a14:m>
                  <m:oMath xmlns:m="http://schemas.openxmlformats.org/officeDocument/2006/math">
                    <m:r>
                      <a:rPr lang="en-US" sz="2400" i="1">
                        <a:solidFill>
                          <a:srgbClr val="FFFFFF"/>
                        </a:solidFill>
                        <a:latin typeface="Cambria Math"/>
                        <a:ea typeface="Cambria Math"/>
                        <a:cs typeface="Calibri"/>
                        <a:sym typeface="Calibri"/>
                      </a:rPr>
                      <m:t>→</m:t>
                    </m:r>
                  </m:oMath>
                </a14:m>
                <a:r>
                  <a:rPr lang="en-US" sz="2400" baseline="-25000" dirty="0">
                    <a:solidFill>
                      <a:srgbClr val="FFFFFF"/>
                    </a:solidFill>
                    <a:latin typeface="Calibri"/>
                    <a:ea typeface="Calibri"/>
                    <a:cs typeface="Calibri"/>
                    <a:sym typeface="Calibri"/>
                  </a:rPr>
                  <a:t> </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a:p>
                <a:pPr lvl="0">
                  <a:spcAft>
                    <a:spcPts val="3500"/>
                  </a:spcAft>
                </a:pPr>
                <a:r>
                  <a:rPr lang="en-US" sz="2400" dirty="0" err="1">
                    <a:solidFill>
                      <a:srgbClr val="FFFFFF"/>
                    </a:solidFill>
                    <a:latin typeface="Calibri"/>
                    <a:ea typeface="Calibri"/>
                    <a:cs typeface="Calibri"/>
                    <a:sym typeface="Calibri"/>
                  </a:rPr>
                  <a:t>Propargyl</a:t>
                </a:r>
                <a:r>
                  <a:rPr lang="en-US" sz="2400" dirty="0">
                    <a:solidFill>
                      <a:srgbClr val="FFFFFF"/>
                    </a:solidFill>
                    <a:latin typeface="Calibri"/>
                    <a:ea typeface="Calibri"/>
                    <a:cs typeface="Calibri"/>
                    <a:sym typeface="Calibri"/>
                  </a:rPr>
                  <a:t> alcohol </a:t>
                </a:r>
                <a14:m>
                  <m:oMath xmlns:m="http://schemas.openxmlformats.org/officeDocument/2006/math">
                    <m:r>
                      <a:rPr lang="en-US" sz="2400" i="1">
                        <a:solidFill>
                          <a:srgbClr val="FFFFFF"/>
                        </a:solidFill>
                        <a:latin typeface="Cambria Math"/>
                        <a:ea typeface="Cambria Math"/>
                        <a:cs typeface="Calibri"/>
                        <a:sym typeface="Calibri"/>
                      </a:rPr>
                      <m:t>→</m:t>
                    </m:r>
                  </m:oMath>
                </a14:m>
                <a:r>
                  <a:rPr lang="en-US" sz="2400" dirty="0">
                    <a:solidFill>
                      <a:srgbClr val="FFFFFF"/>
                    </a:solidFill>
                    <a:latin typeface="Calibri"/>
                    <a:ea typeface="Calibri"/>
                    <a:cs typeface="Calibri"/>
                    <a:sym typeface="Calibri"/>
                  </a:rPr>
                  <a:t> CH</a:t>
                </a:r>
                <a14:m>
                  <m:oMath xmlns:m="http://schemas.openxmlformats.org/officeDocument/2006/math">
                    <m:r>
                      <a:rPr lang="en-US" sz="2400" i="1" dirty="0" smtClean="0">
                        <a:solidFill>
                          <a:srgbClr val="FFFFFF"/>
                        </a:solidFill>
                        <a:latin typeface="Cambria Math"/>
                        <a:ea typeface="Cambria Math"/>
                        <a:cs typeface="Calibri"/>
                        <a:sym typeface="Calibri"/>
                      </a:rPr>
                      <m:t>≡</m:t>
                    </m:r>
                  </m:oMath>
                </a14:m>
                <a:r>
                  <a:rPr lang="en-US" sz="2400" dirty="0">
                    <a:solidFill>
                      <a:srgbClr val="FFFFFF"/>
                    </a:solidFill>
                    <a:latin typeface="Calibri"/>
                    <a:ea typeface="Calibri"/>
                    <a:cs typeface="Calibri"/>
                    <a:sym typeface="Calibri"/>
                  </a:rPr>
                  <a:t>C—CH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a:p>
                <a:pPr lvl="0">
                  <a:spcAft>
                    <a:spcPts val="3500"/>
                  </a:spcAft>
                </a:pPr>
                <a:r>
                  <a:rPr lang="en-US" sz="2400" dirty="0">
                    <a:solidFill>
                      <a:srgbClr val="FFFFFF"/>
                    </a:solidFill>
                    <a:latin typeface="Calibri"/>
                    <a:ea typeface="Calibri"/>
                    <a:cs typeface="Calibri"/>
                    <a:sym typeface="Calibri"/>
                  </a:rPr>
                  <a:t>All are correct</a:t>
                </a:r>
              </a:p>
            </p:txBody>
          </p:sp>
        </mc:Choice>
        <mc:Fallback xmlns="">
          <p:sp>
            <p:nvSpPr>
              <p:cNvPr id="26" name="TextBox 25">
                <a:extLst>
                  <a:ext uri="{FF2B5EF4-FFF2-40B4-BE49-F238E27FC236}">
                    <a16:creationId xmlns:a16="http://schemas.microsoft.com/office/drawing/2014/main" xmlns:a14="http://schemas.microsoft.com/office/drawing/2010/main" xmlns="" id="{71463797-8859-97D0-751D-552DCD11114E}"/>
                  </a:ext>
                </a:extLst>
              </p:cNvPr>
              <p:cNvSpPr txBox="1">
                <a:spLocks noRot="1" noChangeAspect="1" noMove="1" noResize="1" noEditPoints="1" noAdjustHandles="1" noChangeArrowheads="1" noChangeShapeType="1" noTextEdit="1"/>
              </p:cNvSpPr>
              <p:nvPr/>
            </p:nvSpPr>
            <p:spPr>
              <a:xfrm>
                <a:off x="1524000" y="3301180"/>
                <a:ext cx="4838699" cy="2823850"/>
              </a:xfrm>
              <a:prstGeom prst="rect">
                <a:avLst/>
              </a:prstGeom>
              <a:blipFill rotWithShape="1">
                <a:blip r:embed="rId3"/>
                <a:stretch>
                  <a:fillRect l="-3778" t="-3456" r="-1889" b="-5616"/>
                </a:stretch>
              </a:blipFill>
            </p:spPr>
            <p:txBody>
              <a:bodyPr/>
              <a:lstStyle/>
              <a:p>
                <a:r>
                  <a:rPr lang="en-IN">
                    <a:noFill/>
                  </a:rPr>
                  <a:t> </a:t>
                </a:r>
              </a:p>
            </p:txBody>
          </p:sp>
        </mc:Fallback>
      </mc:AlternateContent>
      <p:grpSp>
        <p:nvGrpSpPr>
          <p:cNvPr id="27" name="Group 26">
            <a:extLst>
              <a:ext uri="{FF2B5EF4-FFF2-40B4-BE49-F238E27FC236}">
                <a16:creationId xmlns="" xmlns:a16="http://schemas.microsoft.com/office/drawing/2014/main" id="{A8B0E9E8-9796-9DB8-3066-650A95BA303F}"/>
              </a:ext>
            </a:extLst>
          </p:cNvPr>
          <p:cNvGrpSpPr/>
          <p:nvPr/>
        </p:nvGrpSpPr>
        <p:grpSpPr>
          <a:xfrm>
            <a:off x="609600" y="3283639"/>
            <a:ext cx="604955" cy="565671"/>
            <a:chOff x="3055651" y="1822568"/>
            <a:chExt cx="696055" cy="650855"/>
          </a:xfrm>
        </p:grpSpPr>
        <p:sp>
          <p:nvSpPr>
            <p:cNvPr id="29"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44" name="Group 43">
            <a:extLst>
              <a:ext uri="{FF2B5EF4-FFF2-40B4-BE49-F238E27FC236}">
                <a16:creationId xmlns="" xmlns:a16="http://schemas.microsoft.com/office/drawing/2014/main" id="{DD195AF1-A3F2-0606-ED7A-9BDE5CF8CFD1}"/>
              </a:ext>
            </a:extLst>
          </p:cNvPr>
          <p:cNvGrpSpPr/>
          <p:nvPr/>
        </p:nvGrpSpPr>
        <p:grpSpPr>
          <a:xfrm>
            <a:off x="609600" y="4055843"/>
            <a:ext cx="604955" cy="565671"/>
            <a:chOff x="3055651" y="1822568"/>
            <a:chExt cx="696055" cy="650855"/>
          </a:xfrm>
        </p:grpSpPr>
        <p:sp>
          <p:nvSpPr>
            <p:cNvPr id="45"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52" name="Group 51">
            <a:extLst>
              <a:ext uri="{FF2B5EF4-FFF2-40B4-BE49-F238E27FC236}">
                <a16:creationId xmlns="" xmlns:a16="http://schemas.microsoft.com/office/drawing/2014/main" id="{29578536-38B4-A146-C6F3-FFD46A78FBEE}"/>
              </a:ext>
            </a:extLst>
          </p:cNvPr>
          <p:cNvGrpSpPr/>
          <p:nvPr/>
        </p:nvGrpSpPr>
        <p:grpSpPr>
          <a:xfrm>
            <a:off x="609600" y="4828047"/>
            <a:ext cx="604955" cy="565671"/>
            <a:chOff x="3055651" y="1822568"/>
            <a:chExt cx="696055" cy="650855"/>
          </a:xfrm>
        </p:grpSpPr>
        <p:sp>
          <p:nvSpPr>
            <p:cNvPr id="53"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56" name="Group 55">
            <a:extLst>
              <a:ext uri="{FF2B5EF4-FFF2-40B4-BE49-F238E27FC236}">
                <a16:creationId xmlns="" xmlns:a16="http://schemas.microsoft.com/office/drawing/2014/main" id="{D3F3314D-80C3-71CF-0148-71363FAD31D8}"/>
              </a:ext>
            </a:extLst>
          </p:cNvPr>
          <p:cNvGrpSpPr/>
          <p:nvPr/>
        </p:nvGrpSpPr>
        <p:grpSpPr>
          <a:xfrm>
            <a:off x="609600" y="5600251"/>
            <a:ext cx="604955" cy="565671"/>
            <a:chOff x="3055651" y="1822568"/>
            <a:chExt cx="696055" cy="650855"/>
          </a:xfrm>
        </p:grpSpPr>
        <p:sp>
          <p:nvSpPr>
            <p:cNvPr id="57"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439911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3177986"/>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Mono hydric alcohol</a:t>
            </a:r>
          </a:p>
          <a:p>
            <a:pPr>
              <a:spcAft>
                <a:spcPts val="3500"/>
              </a:spcAft>
            </a:pPr>
            <a:r>
              <a:rPr lang="en-US" sz="2400" dirty="0">
                <a:solidFill>
                  <a:srgbClr val="FFFFFF"/>
                </a:solidFill>
                <a:latin typeface="Calibri"/>
                <a:ea typeface="Calibri"/>
                <a:cs typeface="Calibri"/>
                <a:sym typeface="Calibri"/>
              </a:rPr>
              <a:t>Di hydric alcohol</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Tri hydric alcohol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Tetra hydric alcohol</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3160445"/>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932649"/>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704853"/>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5477057"/>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CH</a:t>
            </a:r>
            <a:r>
              <a:rPr lang="en-IN" sz="2400" baseline="-25000" dirty="0" smtClean="0">
                <a:solidFill>
                  <a:srgbClr val="FFC000"/>
                </a:solidFill>
                <a:latin typeface="Poppins Medium"/>
                <a:ea typeface="Poppins Medium"/>
                <a:cs typeface="Poppins Medium"/>
                <a:sym typeface="Poppins Medium"/>
              </a:rPr>
              <a:t>2</a:t>
            </a:r>
            <a:r>
              <a:rPr lang="en-IN" sz="2400" dirty="0" smtClean="0">
                <a:solidFill>
                  <a:srgbClr val="FFC000"/>
                </a:solidFill>
                <a:latin typeface="Poppins Medium"/>
                <a:ea typeface="Poppins Medium"/>
                <a:cs typeface="Poppins Medium"/>
                <a:sym typeface="Poppins Medium"/>
              </a:rPr>
              <a:t> </a:t>
            </a:r>
            <a:r>
              <a:rPr lang="en-IN" sz="2400" dirty="0">
                <a:solidFill>
                  <a:srgbClr val="FFC000"/>
                </a:solidFill>
                <a:latin typeface="Poppins Medium"/>
                <a:ea typeface="Poppins Medium"/>
                <a:cs typeface="Poppins Medium"/>
                <a:sym typeface="Poppins Medium"/>
              </a:rPr>
              <a:t>– CH – CH</a:t>
            </a:r>
            <a:r>
              <a:rPr lang="en-IN" sz="2400" baseline="-25000" dirty="0">
                <a:solidFill>
                  <a:srgbClr val="FFC000"/>
                </a:solidFill>
                <a:latin typeface="Poppins Medium"/>
                <a:ea typeface="Poppins Medium"/>
                <a:cs typeface="Poppins Medium"/>
                <a:sym typeface="Poppins Medium"/>
              </a:rPr>
              <a:t>2</a:t>
            </a:r>
          </a:p>
          <a:p>
            <a:pPr algn="just">
              <a:lnSpc>
                <a:spcPct val="115000"/>
              </a:lnSpc>
              <a:defRPr/>
            </a:pPr>
            <a:r>
              <a:rPr lang="en-IN" sz="2400" dirty="0" smtClean="0">
                <a:solidFill>
                  <a:srgbClr val="FFC000"/>
                </a:solidFill>
                <a:latin typeface="Poppins Medium"/>
                <a:ea typeface="Poppins Medium"/>
                <a:cs typeface="Poppins Medium"/>
                <a:sym typeface="Poppins Medium"/>
              </a:rPr>
              <a:t>	|            </a:t>
            </a:r>
            <a:r>
              <a:rPr lang="en-IN" sz="2400" dirty="0">
                <a:solidFill>
                  <a:srgbClr val="FFC000"/>
                </a:solidFill>
                <a:latin typeface="Poppins Medium"/>
                <a:ea typeface="Poppins Medium"/>
                <a:cs typeface="Poppins Medium"/>
                <a:sym typeface="Poppins Medium"/>
              </a:rPr>
              <a:t>|         |</a:t>
            </a:r>
          </a:p>
          <a:p>
            <a:pPr algn="just">
              <a:lnSpc>
                <a:spcPct val="115000"/>
              </a:lnSpc>
              <a:defRPr/>
            </a:pPr>
            <a:r>
              <a:rPr lang="en-IN" sz="2400" dirty="0" smtClean="0">
                <a:solidFill>
                  <a:srgbClr val="FFC000"/>
                </a:solidFill>
                <a:latin typeface="Poppins Medium"/>
                <a:ea typeface="Poppins Medium"/>
                <a:cs typeface="Poppins Medium"/>
                <a:sym typeface="Poppins Medium"/>
              </a:rPr>
              <a:t>	OH       </a:t>
            </a:r>
            <a:r>
              <a:rPr lang="en-IN" sz="2400" dirty="0">
                <a:solidFill>
                  <a:srgbClr val="FFC000"/>
                </a:solidFill>
                <a:latin typeface="Poppins Medium"/>
                <a:ea typeface="Poppins Medium"/>
                <a:cs typeface="Poppins Medium"/>
                <a:sym typeface="Poppins Medium"/>
              </a:rPr>
              <a:t>OH    OH</a:t>
            </a:r>
            <a:endParaRPr lang="en-US" sz="2400" dirty="0">
              <a:solidFill>
                <a:srgbClr val="FFC000"/>
              </a:solidFill>
              <a:latin typeface="Poppins Medium"/>
              <a:ea typeface="Poppins Medium"/>
              <a:cs typeface="Poppins Medium"/>
              <a:sym typeface="Poppins Medium"/>
            </a:endParaRPr>
          </a:p>
        </p:txBody>
      </p:sp>
    </p:spTree>
    <p:extLst>
      <p:ext uri="{BB962C8B-B14F-4D97-AF65-F5344CB8AC3E}">
        <p14:creationId xmlns:p14="http://schemas.microsoft.com/office/powerpoint/2010/main" val="1263382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599014" y="1606543"/>
            <a:ext cx="10861149" cy="3200876"/>
          </a:xfrm>
          <a:prstGeom prst="rect">
            <a:avLst/>
          </a:prstGeom>
          <a:noFill/>
        </p:spPr>
        <p:txBody>
          <a:bodyPr wrap="square" lIns="0" tIns="0" rIns="0" bIns="0" rtlCol="0">
            <a:spAutoFit/>
          </a:bodyPr>
          <a:lstStyle/>
          <a:p>
            <a:pPr marL="457200" indent="-457200" algn="just" defTabSz="536575">
              <a:spcBef>
                <a:spcPts val="400"/>
              </a:spcBef>
              <a:spcAft>
                <a:spcPts val="400"/>
              </a:spcAft>
              <a:buClr>
                <a:schemeClr val="tx1"/>
              </a:buClr>
              <a:buAutoNum type="arabicPeriod"/>
              <a:defRPr/>
            </a:pPr>
            <a:r>
              <a:rPr lang="en-IN" sz="2400" b="1" dirty="0">
                <a:solidFill>
                  <a:schemeClr val="tx1"/>
                </a:solidFill>
                <a:latin typeface="Calibri" panose="020F0502020204030204" pitchFamily="34" charset="0"/>
                <a:cs typeface="Calibri" panose="020F0502020204030204" pitchFamily="34" charset="0"/>
              </a:rPr>
              <a:t>On the Basis of degree of Carbon</a:t>
            </a:r>
          </a:p>
          <a:p>
            <a:pPr marL="457200" indent="-457200" algn="just" defTabSz="536575">
              <a:spcBef>
                <a:spcPts val="400"/>
              </a:spcBef>
              <a:spcAft>
                <a:spcPts val="400"/>
              </a:spcAft>
              <a:buClr>
                <a:schemeClr val="tx1"/>
              </a:buClr>
              <a:buAutoNum type="arabicPeriod"/>
              <a:defRPr/>
            </a:pPr>
            <a:r>
              <a:rPr lang="en-US" sz="2400" dirty="0">
                <a:solidFill>
                  <a:schemeClr val="tx1"/>
                </a:solidFill>
                <a:latin typeface="Calibri" pitchFamily="34" charset="0"/>
                <a:cs typeface="Times New Roman" panose="02020603050405020304" pitchFamily="18" charset="0"/>
              </a:rPr>
              <a:t>There are three types of Alkyl alcohols</a:t>
            </a:r>
            <a:endParaRPr lang="en-IN" sz="2400" b="1"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endParaRPr lang="en-IN" sz="2400" b="1"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endParaRPr lang="en-IN" sz="2400" dirty="0">
              <a:solidFill>
                <a:schemeClr val="tx1"/>
              </a:solidFill>
              <a:latin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buFont typeface="Wingdings" panose="05000000000000000000" pitchFamily="2" charset="2"/>
              <a:buChar char="Ø"/>
              <a:defRPr/>
            </a:pPr>
            <a:r>
              <a:rPr lang="en-IN" sz="2400" dirty="0">
                <a:solidFill>
                  <a:schemeClr val="tx1"/>
                </a:solidFill>
                <a:latin typeface="Calibri" panose="020F0502020204030204" pitchFamily="34" charset="0"/>
                <a:cs typeface="Calibri" panose="020F0502020204030204" pitchFamily="34" charset="0"/>
              </a:rPr>
              <a:t>Primary (1°) alcohols</a:t>
            </a:r>
          </a:p>
          <a:p>
            <a:pPr marL="457200" indent="-457200" algn="just" defTabSz="536575">
              <a:spcBef>
                <a:spcPts val="400"/>
              </a:spcBef>
              <a:spcAft>
                <a:spcPts val="400"/>
              </a:spcAft>
              <a:buClr>
                <a:schemeClr val="tx1"/>
              </a:buClr>
              <a:buFont typeface="Wingdings" panose="05000000000000000000" pitchFamily="2" charset="2"/>
              <a:buChar char="Ø"/>
              <a:defRPr/>
            </a:pPr>
            <a:r>
              <a:rPr lang="en-IN" sz="2400" dirty="0">
                <a:solidFill>
                  <a:schemeClr val="tx1"/>
                </a:solidFill>
                <a:latin typeface="Calibri" panose="020F0502020204030204" pitchFamily="34" charset="0"/>
                <a:cs typeface="Calibri" panose="020F0502020204030204" pitchFamily="34" charset="0"/>
              </a:rPr>
              <a:t>Secondary (2°) alcohols</a:t>
            </a:r>
          </a:p>
          <a:p>
            <a:pPr marL="457200" indent="-457200" algn="just" defTabSz="536575">
              <a:spcBef>
                <a:spcPts val="400"/>
              </a:spcBef>
              <a:spcAft>
                <a:spcPts val="400"/>
              </a:spcAft>
              <a:buClr>
                <a:schemeClr val="tx1"/>
              </a:buClr>
              <a:buFont typeface="Wingdings" panose="05000000000000000000" pitchFamily="2" charset="2"/>
              <a:buChar char="Ø"/>
              <a:defRPr/>
            </a:pPr>
            <a:r>
              <a:rPr lang="en-IN" sz="2400" dirty="0">
                <a:solidFill>
                  <a:schemeClr val="tx1"/>
                </a:solidFill>
                <a:latin typeface="Calibri" panose="020F0502020204030204" pitchFamily="34" charset="0"/>
                <a:cs typeface="Calibri" panose="020F0502020204030204" pitchFamily="34" charset="0"/>
              </a:rPr>
              <a:t>Tertiary (3°) alcohols</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098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5684110" cy="745588"/>
            <a:chOff x="712695" y="1882588"/>
            <a:chExt cx="4455123"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436287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825108" y="1962993"/>
              <a:ext cx="3342710" cy="584775"/>
            </a:xfrm>
            <a:prstGeom prst="rect">
              <a:avLst/>
            </a:prstGeom>
            <a:noFill/>
          </p:spPr>
          <p:txBody>
            <a:bodyPr wrap="square" rtlCol="0">
              <a:spAutoFit/>
            </a:bodyPr>
            <a:lstStyle/>
            <a:p>
              <a:r>
                <a:rPr lang="en-US" sz="3200" b="1" dirty="0">
                  <a:latin typeface="Calibri" panose="020F0502020204030204" pitchFamily="34" charset="0"/>
                </a:rPr>
                <a:t>Topic : Alkyl Alcohols</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785104"/>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rgbClr val="FFC000"/>
                </a:solidFill>
                <a:latin typeface="Calibri" panose="020F0502020204030204" pitchFamily="34" charset="0"/>
                <a:cs typeface="Calibri" panose="020F0502020204030204" pitchFamily="34" charset="0"/>
              </a:rPr>
              <a:t>Primary (1°) alcohols</a:t>
            </a:r>
          </a:p>
          <a:p>
            <a:pPr algn="just" defTabSz="536575">
              <a:spcBef>
                <a:spcPts val="400"/>
              </a:spcBef>
              <a:spcAft>
                <a:spcPts val="400"/>
              </a:spcAft>
              <a:defRPr/>
            </a:pPr>
            <a:r>
              <a:rPr lang="en-IN" sz="2400" dirty="0" smtClean="0">
                <a:solidFill>
                  <a:schemeClr val="tx1"/>
                </a:solidFill>
                <a:latin typeface="Calibri" panose="020F0502020204030204" pitchFamily="34" charset="0"/>
                <a:cs typeface="Calibri" panose="020F0502020204030204" pitchFamily="34" charset="0"/>
              </a:rPr>
              <a:t>In </a:t>
            </a:r>
            <a:r>
              <a:rPr lang="en-IN" sz="2400" dirty="0">
                <a:solidFill>
                  <a:schemeClr val="tx1"/>
                </a:solidFill>
                <a:latin typeface="Calibri" panose="020F0502020204030204" pitchFamily="34" charset="0"/>
                <a:cs typeface="Calibri" panose="020F0502020204030204" pitchFamily="34" charset="0"/>
              </a:rPr>
              <a:t>primary alcohols hydroxyl group is attached to 1° Carbon atom or Primary carbon. </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For e.g..   </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C – CH</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 – OH</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2422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3549690"/>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rgbClr val="FFC000"/>
                </a:solidFill>
                <a:latin typeface="Calibri" panose="020F0502020204030204" pitchFamily="34" charset="0"/>
                <a:cs typeface="Calibri" panose="020F0502020204030204" pitchFamily="34" charset="0"/>
              </a:rPr>
              <a:t>Secondary (2°) alcohols</a:t>
            </a:r>
          </a:p>
          <a:p>
            <a:pPr algn="just" defTabSz="536575">
              <a:spcBef>
                <a:spcPts val="400"/>
              </a:spcBef>
              <a:spcAft>
                <a:spcPts val="400"/>
              </a:spcAft>
              <a:defRPr/>
            </a:pPr>
            <a:r>
              <a:rPr lang="en-IN" sz="2400" dirty="0" smtClean="0">
                <a:solidFill>
                  <a:schemeClr val="tx1"/>
                </a:solidFill>
                <a:latin typeface="Calibri" panose="020F0502020204030204" pitchFamily="34" charset="0"/>
                <a:cs typeface="Calibri" panose="020F0502020204030204" pitchFamily="34" charset="0"/>
              </a:rPr>
              <a:t>In </a:t>
            </a:r>
            <a:r>
              <a:rPr lang="en-IN" sz="2400" dirty="0">
                <a:solidFill>
                  <a:schemeClr val="tx1"/>
                </a:solidFill>
                <a:latin typeface="Calibri" panose="020F0502020204030204" pitchFamily="34" charset="0"/>
                <a:cs typeface="Calibri" panose="020F0502020204030204" pitchFamily="34" charset="0"/>
              </a:rPr>
              <a:t>secondary alcohols hydroxyl group is attached to 2° Carbon atom. </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For e.g..</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C – CH – CH</a:t>
            </a:r>
            <a:r>
              <a:rPr lang="en-IN" sz="2400" baseline="-25000" dirty="0">
                <a:solidFill>
                  <a:schemeClr val="tx1"/>
                </a:solidFill>
                <a:latin typeface="Calibri" panose="020F0502020204030204" pitchFamily="34" charset="0"/>
                <a:cs typeface="Calibri" panose="020F0502020204030204" pitchFamily="34" charset="0"/>
              </a:rPr>
              <a:t>3</a:t>
            </a:r>
          </a:p>
          <a:p>
            <a:pPr algn="just" defTabSz="536575">
              <a:spcBef>
                <a:spcPts val="400"/>
              </a:spcBef>
              <a:spcAft>
                <a:spcPts val="400"/>
              </a:spcAft>
              <a:defRPr/>
            </a:pPr>
            <a:endParaRPr lang="en-US" sz="2400" baseline="-250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(Iso/sec – propyl alcohol)</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IUPAC Name:  Propanol-2 or Propan-2-ol</a:t>
            </a:r>
            <a:endParaRPr lang="en-US" sz="2400" dirty="0">
              <a:solidFill>
                <a:schemeClr val="tx1"/>
              </a:solidFill>
              <a:latin typeface="Calibri" panose="020F0502020204030204" pitchFamily="34" charset="0"/>
              <a:cs typeface="Calibri" panose="020F0502020204030204" pitchFamily="34" charset="0"/>
            </a:endParaRPr>
          </a:p>
        </p:txBody>
      </p:sp>
      <p:grpSp>
        <p:nvGrpSpPr>
          <p:cNvPr id="10" name="Group 9"/>
          <p:cNvGrpSpPr/>
          <p:nvPr/>
        </p:nvGrpSpPr>
        <p:grpSpPr>
          <a:xfrm>
            <a:off x="1214274" y="3748073"/>
            <a:ext cx="707087" cy="797202"/>
            <a:chOff x="1214274" y="3748073"/>
            <a:chExt cx="707087" cy="797202"/>
          </a:xfrm>
        </p:grpSpPr>
        <p:sp>
          <p:nvSpPr>
            <p:cNvPr id="7" name="Rectangle 6"/>
            <p:cNvSpPr/>
            <p:nvPr/>
          </p:nvSpPr>
          <p:spPr>
            <a:xfrm>
              <a:off x="1248699" y="4083610"/>
              <a:ext cx="672662" cy="461665"/>
            </a:xfrm>
            <a:prstGeom prst="rect">
              <a:avLst/>
            </a:prstGeom>
          </p:spPr>
          <p:txBody>
            <a:bodyPr wrap="square">
              <a:spAutoFit/>
            </a:bodyPr>
            <a:lstStyle/>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OH</a:t>
              </a:r>
              <a:endParaRPr lang="en-IN" sz="2400" dirty="0"/>
            </a:p>
          </p:txBody>
        </p:sp>
        <p:sp>
          <p:nvSpPr>
            <p:cNvPr id="8" name="Rectangle 7"/>
            <p:cNvSpPr/>
            <p:nvPr/>
          </p:nvSpPr>
          <p:spPr>
            <a:xfrm>
              <a:off x="1214274" y="3748073"/>
              <a:ext cx="394660" cy="461665"/>
            </a:xfrm>
            <a:prstGeom prst="rect">
              <a:avLst/>
            </a:prstGeom>
          </p:spPr>
          <p:txBody>
            <a:bodyPr wrap="none">
              <a:spAutoFit/>
            </a:bodyPr>
            <a:lstStyle/>
            <a:p>
              <a:r>
                <a:rPr lang="en-IN" sz="2400" dirty="0">
                  <a:solidFill>
                    <a:schemeClr val="tx1"/>
                  </a:solidFill>
                  <a:latin typeface="Calibri" panose="020F0502020204030204" pitchFamily="34" charset="0"/>
                  <a:cs typeface="Calibri" panose="020F0502020204030204" pitchFamily="34" charset="0"/>
                </a:rPr>
                <a:t> |</a:t>
              </a:r>
              <a:endParaRPr lang="en-IN" sz="2400" dirty="0"/>
            </a:p>
          </p:txBody>
        </p:sp>
      </p:grpSp>
    </p:spTree>
    <p:extLst>
      <p:ext uri="{BB962C8B-B14F-4D97-AF65-F5344CB8AC3E}">
        <p14:creationId xmlns:p14="http://schemas.microsoft.com/office/powerpoint/2010/main" val="414457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313180"/>
          </a:xfrm>
          <a:prstGeom prst="rect">
            <a:avLst/>
          </a:prstGeom>
          <a:noFill/>
        </p:spPr>
        <p:txBody>
          <a:bodyPr wrap="square" lIns="0" tIns="0" rIns="0" bIns="0" rtlCol="0">
            <a:spAutoFit/>
          </a:bodyPr>
          <a:lstStyle/>
          <a:p>
            <a:pPr algn="just" defTabSz="536575">
              <a:spcBef>
                <a:spcPts val="400"/>
              </a:spcBef>
              <a:spcAft>
                <a:spcPts val="400"/>
              </a:spcAft>
              <a:defRPr/>
            </a:pPr>
            <a:r>
              <a:rPr lang="en-IN" sz="2400" b="1" dirty="0">
                <a:solidFill>
                  <a:srgbClr val="FFC000"/>
                </a:solidFill>
                <a:latin typeface="Calibri" panose="020F0502020204030204" pitchFamily="34" charset="0"/>
                <a:cs typeface="Calibri" panose="020F0502020204030204" pitchFamily="34" charset="0"/>
              </a:rPr>
              <a:t>Tertiary (3°) alcohols</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In tertiary alcohols hydroxyl group is attached to 3° or Tertiary carbon atom)</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For e.g..</a:t>
            </a:r>
            <a:endParaRPr lang="en-US" sz="2400" dirty="0">
              <a:solidFill>
                <a:schemeClr val="tx1"/>
              </a:solidFill>
              <a:latin typeface="Calibri" panose="020F0502020204030204" pitchFamily="34" charset="0"/>
              <a:cs typeface="Calibri" panose="020F0502020204030204" pitchFamily="34" charset="0"/>
            </a:endParaRPr>
          </a:p>
        </p:txBody>
      </p:sp>
      <p:grpSp>
        <p:nvGrpSpPr>
          <p:cNvPr id="11" name="Group 10"/>
          <p:cNvGrpSpPr/>
          <p:nvPr/>
        </p:nvGrpSpPr>
        <p:grpSpPr>
          <a:xfrm>
            <a:off x="616375" y="2928943"/>
            <a:ext cx="2255912" cy="1590572"/>
            <a:chOff x="2433534" y="3737671"/>
            <a:chExt cx="2255912" cy="1590572"/>
          </a:xfrm>
        </p:grpSpPr>
        <p:sp>
          <p:nvSpPr>
            <p:cNvPr id="8" name="Rectangle 7"/>
            <p:cNvSpPr/>
            <p:nvPr/>
          </p:nvSpPr>
          <p:spPr>
            <a:xfrm>
              <a:off x="3215923" y="4017659"/>
              <a:ext cx="399468" cy="461665"/>
            </a:xfrm>
            <a:prstGeom prst="rect">
              <a:avLst/>
            </a:prstGeom>
          </p:spPr>
          <p:txBody>
            <a:bodyPr wrap="none">
              <a:spAutoFit/>
            </a:bodyPr>
            <a:lstStyle/>
            <a:p>
              <a:r>
                <a:rPr lang="en-IN" sz="2400" dirty="0">
                  <a:solidFill>
                    <a:schemeClr val="tx1"/>
                  </a:solidFill>
                  <a:latin typeface="Calibri" panose="020F0502020204030204" pitchFamily="34" charset="0"/>
                  <a:cs typeface="Calibri" panose="020F0502020204030204" pitchFamily="34" charset="0"/>
                </a:rPr>
                <a:t> |</a:t>
              </a:r>
              <a:endParaRPr lang="en-IN" sz="2400" dirty="0"/>
            </a:p>
          </p:txBody>
        </p:sp>
        <p:sp>
          <p:nvSpPr>
            <p:cNvPr id="12" name="TextBox 11"/>
            <p:cNvSpPr txBox="1"/>
            <p:nvPr/>
          </p:nvSpPr>
          <p:spPr>
            <a:xfrm>
              <a:off x="2433534" y="4287398"/>
              <a:ext cx="2255912" cy="461665"/>
            </a:xfrm>
            <a:prstGeom prst="rect">
              <a:avLst/>
            </a:prstGeom>
            <a:noFill/>
          </p:spPr>
          <p:txBody>
            <a:bodyPr wrap="square" rtlCol="0">
              <a:spAutoFit/>
            </a:bodyPr>
            <a:lstStyle/>
            <a:p>
              <a:r>
                <a:rPr lang="en-US" sz="2400" dirty="0">
                  <a:solidFill>
                    <a:schemeClr val="tx1"/>
                  </a:solidFill>
                  <a:latin typeface="Calibri" pitchFamily="34" charset="0"/>
                  <a:cs typeface="Times New Roman" panose="02020603050405020304" pitchFamily="18" charset="0"/>
                </a:rPr>
                <a:t>H</a:t>
              </a:r>
              <a:r>
                <a:rPr lang="en-US" sz="2400" baseline="-25000" dirty="0">
                  <a:solidFill>
                    <a:schemeClr val="tx1"/>
                  </a:solidFill>
                  <a:latin typeface="Calibri" pitchFamily="34" charset="0"/>
                  <a:cs typeface="Times New Roman" panose="02020603050405020304" pitchFamily="18" charset="0"/>
                </a:rPr>
                <a:t>3</a:t>
              </a:r>
              <a:r>
                <a:rPr lang="en-US" sz="2400" dirty="0">
                  <a:solidFill>
                    <a:schemeClr val="tx1"/>
                  </a:solidFill>
                  <a:latin typeface="Calibri" pitchFamily="34" charset="0"/>
                  <a:cs typeface="Times New Roman" panose="02020603050405020304" pitchFamily="18" charset="0"/>
                </a:rPr>
                <a:t>C –  C* – OH</a:t>
              </a:r>
              <a:endParaRPr lang="en-US" sz="2400" baseline="-25000" dirty="0">
                <a:solidFill>
                  <a:schemeClr val="tx1"/>
                </a:solidFill>
                <a:latin typeface="Calibri" pitchFamily="34" charset="0"/>
                <a:cs typeface="Times New Roman" panose="02020603050405020304" pitchFamily="18" charset="0"/>
              </a:endParaRPr>
            </a:p>
          </p:txBody>
        </p:sp>
        <p:cxnSp>
          <p:nvCxnSpPr>
            <p:cNvPr id="14" name="Straight Connector 13"/>
            <p:cNvCxnSpPr/>
            <p:nvPr/>
          </p:nvCxnSpPr>
          <p:spPr>
            <a:xfrm rot="16200000">
              <a:off x="3432366" y="4695535"/>
              <a:ext cx="1828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61211" y="4866578"/>
              <a:ext cx="877299" cy="461665"/>
            </a:xfrm>
            <a:prstGeom prst="rect">
              <a:avLst/>
            </a:prstGeom>
            <a:noFill/>
          </p:spPr>
          <p:txBody>
            <a:bodyPr wrap="square" rtlCol="0">
              <a:spAutoFit/>
            </a:bodyPr>
            <a:lstStyle/>
            <a:p>
              <a:r>
                <a:rPr lang="en-US" sz="2400" dirty="0">
                  <a:solidFill>
                    <a:schemeClr val="tx1"/>
                  </a:solidFill>
                  <a:latin typeface="Calibri" pitchFamily="34" charset="0"/>
                  <a:cs typeface="Times New Roman" panose="02020603050405020304" pitchFamily="18" charset="0"/>
                </a:rPr>
                <a:t>CH</a:t>
              </a:r>
              <a:r>
                <a:rPr lang="en-US" sz="2400" baseline="-25000" dirty="0">
                  <a:solidFill>
                    <a:schemeClr val="tx1"/>
                  </a:solidFill>
                  <a:latin typeface="Calibri" pitchFamily="34" charset="0"/>
                  <a:cs typeface="Times New Roman" panose="02020603050405020304" pitchFamily="18" charset="0"/>
                </a:rPr>
                <a:t>3</a:t>
              </a:r>
            </a:p>
          </p:txBody>
        </p:sp>
        <p:cxnSp>
          <p:nvCxnSpPr>
            <p:cNvPr id="16" name="Straight Connector 15"/>
            <p:cNvCxnSpPr/>
            <p:nvPr/>
          </p:nvCxnSpPr>
          <p:spPr>
            <a:xfrm rot="16200000">
              <a:off x="3432175" y="4248492"/>
              <a:ext cx="1828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261022" y="3737671"/>
              <a:ext cx="877299" cy="461665"/>
            </a:xfrm>
            <a:prstGeom prst="rect">
              <a:avLst/>
            </a:prstGeom>
            <a:noFill/>
          </p:spPr>
          <p:txBody>
            <a:bodyPr wrap="square" rtlCol="0">
              <a:spAutoFit/>
            </a:bodyPr>
            <a:lstStyle/>
            <a:p>
              <a:r>
                <a:rPr lang="en-US" sz="2400" dirty="0">
                  <a:solidFill>
                    <a:schemeClr val="tx1"/>
                  </a:solidFill>
                  <a:latin typeface="Calibri" pitchFamily="34" charset="0"/>
                  <a:cs typeface="Times New Roman" panose="02020603050405020304" pitchFamily="18" charset="0"/>
                </a:rPr>
                <a:t>CH</a:t>
              </a:r>
              <a:r>
                <a:rPr lang="en-US" sz="2400" baseline="-25000" dirty="0">
                  <a:solidFill>
                    <a:schemeClr val="tx1"/>
                  </a:solidFill>
                  <a:latin typeface="Calibri" pitchFamily="34" charset="0"/>
                  <a:cs typeface="Times New Roman" panose="02020603050405020304" pitchFamily="18" charset="0"/>
                </a:rPr>
                <a:t>3</a:t>
              </a:r>
            </a:p>
          </p:txBody>
        </p:sp>
        <p:sp>
          <p:nvSpPr>
            <p:cNvPr id="18" name="Rectangle 17"/>
            <p:cNvSpPr/>
            <p:nvPr/>
          </p:nvSpPr>
          <p:spPr>
            <a:xfrm>
              <a:off x="3223828" y="4559298"/>
              <a:ext cx="399468" cy="461665"/>
            </a:xfrm>
            <a:prstGeom prst="rect">
              <a:avLst/>
            </a:prstGeom>
          </p:spPr>
          <p:txBody>
            <a:bodyPr wrap="none">
              <a:spAutoFit/>
            </a:bodyPr>
            <a:lstStyle/>
            <a:p>
              <a:r>
                <a:rPr lang="en-IN" sz="2400" dirty="0">
                  <a:solidFill>
                    <a:schemeClr val="tx1"/>
                  </a:solidFill>
                  <a:latin typeface="Calibri" panose="020F0502020204030204" pitchFamily="34" charset="0"/>
                  <a:cs typeface="Calibri" panose="020F0502020204030204" pitchFamily="34" charset="0"/>
                </a:rPr>
                <a:t> |</a:t>
              </a:r>
              <a:endParaRPr lang="en-IN" sz="2400" dirty="0"/>
            </a:p>
          </p:txBody>
        </p:sp>
      </p:grpSp>
      <p:sp>
        <p:nvSpPr>
          <p:cNvPr id="19" name="TextBox 18"/>
          <p:cNvSpPr txBox="1"/>
          <p:nvPr/>
        </p:nvSpPr>
        <p:spPr>
          <a:xfrm>
            <a:off x="3052910" y="3431474"/>
            <a:ext cx="2517895" cy="461665"/>
          </a:xfrm>
          <a:prstGeom prst="rect">
            <a:avLst/>
          </a:prstGeom>
          <a:noFill/>
        </p:spPr>
        <p:txBody>
          <a:bodyPr wrap="square" rtlCol="0">
            <a:spAutoFit/>
          </a:bodyPr>
          <a:lstStyle/>
          <a:p>
            <a:r>
              <a:rPr lang="en-US" sz="2400" dirty="0">
                <a:solidFill>
                  <a:schemeClr val="tx1"/>
                </a:solidFill>
                <a:latin typeface="Calibri" pitchFamily="34" charset="0"/>
                <a:cs typeface="Times New Roman" panose="02020603050405020304" pitchFamily="18" charset="0"/>
              </a:rPr>
              <a:t>*C is 3° - Carbon </a:t>
            </a:r>
          </a:p>
        </p:txBody>
      </p:sp>
      <p:sp>
        <p:nvSpPr>
          <p:cNvPr id="20" name="Rectangle 19"/>
          <p:cNvSpPr/>
          <p:nvPr/>
        </p:nvSpPr>
        <p:spPr>
          <a:xfrm>
            <a:off x="614780" y="4624127"/>
            <a:ext cx="5896379" cy="830997"/>
          </a:xfrm>
          <a:prstGeom prst="rect">
            <a:avLst/>
          </a:prstGeom>
        </p:spPr>
        <p:txBody>
          <a:bodyPr wrap="square">
            <a:spAutoFit/>
          </a:bodyPr>
          <a:lstStyle/>
          <a:p>
            <a:r>
              <a:rPr lang="en-US" sz="2400" dirty="0">
                <a:solidFill>
                  <a:schemeClr val="tx1"/>
                </a:solidFill>
                <a:latin typeface="Calibri" pitchFamily="34" charset="0"/>
                <a:cs typeface="Times New Roman" panose="02020603050405020304" pitchFamily="18" charset="0"/>
              </a:rPr>
              <a:t>Tertiary – butyl alcohol (or) Tert-butylalcohol</a:t>
            </a:r>
          </a:p>
          <a:p>
            <a:r>
              <a:rPr lang="en-US" sz="2400" dirty="0">
                <a:solidFill>
                  <a:schemeClr val="tx1"/>
                </a:solidFill>
                <a:latin typeface="Calibri" pitchFamily="34" charset="0"/>
                <a:cs typeface="Times New Roman" panose="02020603050405020304" pitchFamily="18" charset="0"/>
              </a:rPr>
              <a:t>IUPAC Name:  2-methylpropan-2-ol</a:t>
            </a:r>
          </a:p>
        </p:txBody>
      </p:sp>
    </p:spTree>
    <p:extLst>
      <p:ext uri="{BB962C8B-B14F-4D97-AF65-F5344CB8AC3E}">
        <p14:creationId xmlns:p14="http://schemas.microsoft.com/office/powerpoint/2010/main" val="1425320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900759"/>
          </a:xfrm>
          <a:prstGeom prst="rect">
            <a:avLst/>
          </a:prstGeom>
          <a:noFill/>
          <a:ln>
            <a:noFill/>
          </a:ln>
        </p:spPr>
        <p:txBody>
          <a:bodyPr spcFirstLastPara="1" wrap="square" lIns="0" tIns="0" rIns="0" bIns="0" anchor="t" anchorCtr="0">
            <a:spAutoFit/>
          </a:bodyPr>
          <a:lstStyle/>
          <a:p>
            <a:pPr marL="914400" indent="-914400" algn="just">
              <a:lnSpc>
                <a:spcPct val="115000"/>
              </a:lnSpc>
              <a:spcAft>
                <a:spcPts val="200"/>
              </a:spcAft>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Identification of degree of alcohol				       </a:t>
            </a:r>
          </a:p>
          <a:p>
            <a:pPr marL="914400" indent="-914400" algn="r">
              <a:lnSpc>
                <a:spcPct val="115000"/>
              </a:lnSpc>
              <a:spcAft>
                <a:spcPts val="200"/>
              </a:spcAft>
              <a:defRPr/>
            </a:pPr>
            <a:r>
              <a:rPr lang="en-US" sz="2400" dirty="0">
                <a:solidFill>
                  <a:schemeClr val="tx1"/>
                </a:solidFill>
                <a:latin typeface="Poppins Medium" pitchFamily="2" charset="0"/>
                <a:ea typeface="Poppins Medium"/>
                <a:cs typeface="Poppins Medium" pitchFamily="2" charset="0"/>
                <a:sym typeface="Poppins Medium"/>
              </a:rPr>
              <a:t>[NCERT]</a:t>
            </a:r>
            <a:endParaRPr lang="en-US" sz="2400" dirty="0">
              <a:solidFill>
                <a:srgbClr val="FFC000"/>
              </a:solidFill>
              <a:latin typeface="Poppins Medium"/>
              <a:ea typeface="Poppins Medium"/>
              <a:cs typeface="Poppins Medium"/>
              <a:sym typeface="Poppins Medium"/>
            </a:endParaRPr>
          </a:p>
        </p:txBody>
      </p:sp>
      <p:pic>
        <p:nvPicPr>
          <p:cNvPr id="26" name="Picture 25">
            <a:extLst>
              <a:ext uri="{FF2B5EF4-FFF2-40B4-BE49-F238E27FC236}">
                <a16:creationId xmlns="" xmlns:a16="http://schemas.microsoft.com/office/drawing/2014/main" id="{5287C7E6-CC8B-41F4-B8E1-E4BE875FEEB7}"/>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649957" y="1600332"/>
            <a:ext cx="2792308" cy="4841408"/>
          </a:xfrm>
          <a:prstGeom prst="rect">
            <a:avLst/>
          </a:prstGeom>
        </p:spPr>
      </p:pic>
    </p:spTree>
    <p:extLst>
      <p:ext uri="{BB962C8B-B14F-4D97-AF65-F5344CB8AC3E}">
        <p14:creationId xmlns:p14="http://schemas.microsoft.com/office/powerpoint/2010/main" val="1253632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342388"/>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2 - methyl -2- propanol</a:t>
            </a:r>
          </a:p>
          <a:p>
            <a:pPr>
              <a:spcAft>
                <a:spcPts val="3500"/>
              </a:spcAft>
            </a:pPr>
            <a:r>
              <a:rPr lang="en-US" sz="2400" dirty="0">
                <a:solidFill>
                  <a:srgbClr val="FFFFFF"/>
                </a:solidFill>
                <a:latin typeface="Calibri"/>
                <a:ea typeface="Calibri"/>
                <a:cs typeface="Calibri"/>
                <a:sym typeface="Calibri"/>
              </a:rPr>
              <a:t>1- propanol</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1- butanol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2- pentanol</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Which </a:t>
            </a:r>
            <a:r>
              <a:rPr lang="en-IN" sz="2400" dirty="0">
                <a:solidFill>
                  <a:srgbClr val="FFC000"/>
                </a:solidFill>
                <a:latin typeface="Poppins Medium"/>
                <a:ea typeface="Poppins Medium"/>
                <a:cs typeface="Poppins Medium"/>
                <a:sym typeface="Poppins Medium"/>
              </a:rPr>
              <a:t>one of the following is a secondary alcohol?</a:t>
            </a:r>
            <a:endParaRPr lang="en-US" sz="2400" dirty="0">
              <a:solidFill>
                <a:srgbClr val="FFC000"/>
              </a:solidFill>
              <a:latin typeface="Poppins Medium"/>
              <a:ea typeface="Poppins Medium"/>
              <a:cs typeface="Poppins Medium"/>
              <a:sym typeface="Poppins Medium"/>
            </a:endParaRPr>
          </a:p>
        </p:txBody>
      </p:sp>
    </p:spTree>
    <p:extLst>
      <p:ext uri="{BB962C8B-B14F-4D97-AF65-F5344CB8AC3E}">
        <p14:creationId xmlns:p14="http://schemas.microsoft.com/office/powerpoint/2010/main" val="1927661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 xmlns:a16="http://schemas.microsoft.com/office/drawing/2014/main" id="{08A9735A-B421-4EA8-3D5F-9B3AB272FB8A}"/>
              </a:ext>
            </a:extLst>
          </p:cNvPr>
          <p:cNvGrpSpPr/>
          <p:nvPr/>
        </p:nvGrpSpPr>
        <p:grpSpPr>
          <a:xfrm>
            <a:off x="309283" y="457200"/>
            <a:ext cx="8988626" cy="745588"/>
            <a:chOff x="712695" y="1882588"/>
            <a:chExt cx="3682568" cy="745588"/>
          </a:xfrm>
        </p:grpSpPr>
        <p:sp>
          <p:nvSpPr>
            <p:cNvPr id="8" name="Rectangle: Rounded Corners 7">
              <a:extLst>
                <a:ext uri="{FF2B5EF4-FFF2-40B4-BE49-F238E27FC236}">
                  <a16:creationId xmlns="" xmlns:a16="http://schemas.microsoft.com/office/drawing/2014/main" id="{762AD2AB-FDED-37C7-C2DD-EF94D3F93070}"/>
                </a:ext>
              </a:extLst>
            </p:cNvPr>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TextBox 9">
              <a:extLst>
                <a:ext uri="{FF2B5EF4-FFF2-40B4-BE49-F238E27FC236}">
                  <a16:creationId xmlns="" xmlns:a16="http://schemas.microsoft.com/office/drawing/2014/main" id="{39FF1598-5E8B-CEF1-B293-C629FDB215F5}"/>
                </a:ext>
              </a:extLst>
            </p:cNvPr>
            <p:cNvSpPr txBox="1"/>
            <p:nvPr/>
          </p:nvSpPr>
          <p:spPr>
            <a:xfrm>
              <a:off x="1307318" y="1984258"/>
              <a:ext cx="2880555" cy="584775"/>
            </a:xfrm>
            <a:prstGeom prst="rect">
              <a:avLst/>
            </a:prstGeom>
            <a:noFill/>
          </p:spPr>
          <p:txBody>
            <a:bodyPr wrap="square" rtlCol="0">
              <a:spAutoFit/>
            </a:bodyPr>
            <a:lstStyle/>
            <a:p>
              <a:r>
                <a:rPr lang="en-US" sz="3200" b="1" dirty="0">
                  <a:latin typeface="Calibri" panose="020F0502020204030204" pitchFamily="34" charset="0"/>
                </a:rPr>
                <a:t>Topic : IUPAC Nomenclature of Alcohols</a:t>
              </a:r>
            </a:p>
          </p:txBody>
        </p:sp>
      </p:grpSp>
      <p:grpSp>
        <p:nvGrpSpPr>
          <p:cNvPr id="11" name="Group 10">
            <a:extLst>
              <a:ext uri="{FF2B5EF4-FFF2-40B4-BE49-F238E27FC236}">
                <a16:creationId xmlns="" xmlns:a16="http://schemas.microsoft.com/office/drawing/2014/main" id="{9E687F19-F417-2BF0-4864-1EBA76E262B4}"/>
              </a:ext>
            </a:extLst>
          </p:cNvPr>
          <p:cNvGrpSpPr/>
          <p:nvPr/>
        </p:nvGrpSpPr>
        <p:grpSpPr>
          <a:xfrm>
            <a:off x="599014" y="265216"/>
            <a:ext cx="1129551" cy="1129551"/>
            <a:chOff x="599014" y="273838"/>
            <a:chExt cx="1129551" cy="1129551"/>
          </a:xfrm>
        </p:grpSpPr>
        <p:sp>
          <p:nvSpPr>
            <p:cNvPr id="12" name="Oval 11">
              <a:extLst>
                <a:ext uri="{FF2B5EF4-FFF2-40B4-BE49-F238E27FC236}">
                  <a16:creationId xmlns="" xmlns:a16="http://schemas.microsoft.com/office/drawing/2014/main" id="{0CB67B78-8EDB-817E-FD51-2B9622BFAFA8}"/>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a:extLst>
                <a:ext uri="{FF2B5EF4-FFF2-40B4-BE49-F238E27FC236}">
                  <a16:creationId xmlns="" xmlns:a16="http://schemas.microsoft.com/office/drawing/2014/main" id="{63F442DB-1E81-7A6F-A41D-CFE27272E11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5" name="TextBox 14">
            <a:extLst>
              <a:ext uri="{FF2B5EF4-FFF2-40B4-BE49-F238E27FC236}">
                <a16:creationId xmlns="" xmlns:a16="http://schemas.microsoft.com/office/drawing/2014/main" id="{ED18A1B6-55E7-B178-9A4E-621A41E597B5}"/>
              </a:ext>
            </a:extLst>
          </p:cNvPr>
          <p:cNvSpPr txBox="1"/>
          <p:nvPr/>
        </p:nvSpPr>
        <p:spPr>
          <a:xfrm>
            <a:off x="614362" y="1605474"/>
            <a:ext cx="10834687" cy="3200876"/>
          </a:xfrm>
          <a:prstGeom prst="rect">
            <a:avLst/>
          </a:prstGeom>
          <a:noFill/>
        </p:spPr>
        <p:txBody>
          <a:bodyPr wrap="square" lIns="0" tIns="0" rIns="0" bIns="0" rtlCol="0">
            <a:spAutoFit/>
          </a:bodyPr>
          <a:lstStyle/>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I.U.P.A.C Nomenclature</a:t>
            </a:r>
          </a:p>
          <a:p>
            <a:pPr algn="just" defTabSz="536575">
              <a:spcBef>
                <a:spcPts val="400"/>
              </a:spcBef>
              <a:spcAft>
                <a:spcPts val="400"/>
              </a:spcAft>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 				</a:t>
            </a: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Root word + an + ol =</a:t>
            </a:r>
          </a:p>
          <a:p>
            <a:pPr algn="just" defTabSz="536575">
              <a:spcBef>
                <a:spcPts val="400"/>
              </a:spcBef>
              <a:spcAft>
                <a:spcPts val="400"/>
              </a:spcAft>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defRPr/>
            </a:pPr>
            <a:r>
              <a:rPr lang="en-IN" sz="2400" dirty="0">
                <a:solidFill>
                  <a:schemeClr val="tx1"/>
                </a:solidFill>
                <a:latin typeface="Calibri" panose="020F0502020204030204" pitchFamily="34" charset="0"/>
                <a:cs typeface="Calibri" panose="020F0502020204030204" pitchFamily="34" charset="0"/>
              </a:rPr>
              <a:t>Common name :- alkyl group + alcohol </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6817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5670828" cy="745588"/>
            <a:chOff x="712695" y="1882588"/>
            <a:chExt cx="436287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436287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804626" y="1962993"/>
              <a:ext cx="3270945" cy="584775"/>
            </a:xfrm>
            <a:prstGeom prst="rect">
              <a:avLst/>
            </a:prstGeom>
            <a:noFill/>
          </p:spPr>
          <p:txBody>
            <a:bodyPr wrap="square" rtlCol="0">
              <a:spAutoFit/>
            </a:bodyPr>
            <a:lstStyle/>
            <a:p>
              <a:r>
                <a:rPr lang="en-US" sz="3200" b="1" dirty="0">
                  <a:latin typeface="Calibri" panose="020F0502020204030204" pitchFamily="34" charset="0"/>
                </a:rPr>
                <a:t>Topic : Nomenclature</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graphicFrame>
        <p:nvGraphicFramePr>
          <p:cNvPr id="11" name="Table 10"/>
          <p:cNvGraphicFramePr>
            <a:graphicFrameLocks noGrp="1"/>
          </p:cNvGraphicFramePr>
          <p:nvPr>
            <p:extLst>
              <p:ext uri="{D42A27DB-BD31-4B8C-83A1-F6EECF244321}">
                <p14:modId xmlns:p14="http://schemas.microsoft.com/office/powerpoint/2010/main" val="2376884887"/>
              </p:ext>
            </p:extLst>
          </p:nvPr>
        </p:nvGraphicFramePr>
        <p:xfrm>
          <a:off x="817160" y="1613018"/>
          <a:ext cx="5162951" cy="1272071"/>
        </p:xfrm>
        <a:graphic>
          <a:graphicData uri="http://schemas.openxmlformats.org/drawingml/2006/table">
            <a:tbl>
              <a:tblPr firstRow="1" bandRow="1">
                <a:solidFill>
                  <a:srgbClr val="FF6699"/>
                </a:solidFill>
                <a:tableStyleId>{5C22544A-7EE6-4342-B048-85BDC9FD1C3A}</a:tableStyleId>
              </a:tblPr>
              <a:tblGrid>
                <a:gridCol w="475590">
                  <a:extLst>
                    <a:ext uri="{9D8B030D-6E8A-4147-A177-3AD203B41FA5}">
                      <a16:colId xmlns="" xmlns:a16="http://schemas.microsoft.com/office/drawing/2014/main" val="20000"/>
                    </a:ext>
                  </a:extLst>
                </a:gridCol>
                <a:gridCol w="2092329">
                  <a:extLst>
                    <a:ext uri="{9D8B030D-6E8A-4147-A177-3AD203B41FA5}">
                      <a16:colId xmlns="" xmlns:a16="http://schemas.microsoft.com/office/drawing/2014/main" val="20001"/>
                    </a:ext>
                  </a:extLst>
                </a:gridCol>
                <a:gridCol w="2595032">
                  <a:extLst>
                    <a:ext uri="{9D8B030D-6E8A-4147-A177-3AD203B41FA5}">
                      <a16:colId xmlns="" xmlns:a16="http://schemas.microsoft.com/office/drawing/2014/main" val="20002"/>
                    </a:ext>
                  </a:extLst>
                </a:gridCol>
              </a:tblGrid>
              <a:tr h="416914">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EFD1"/>
                        </a:gs>
                        <a:gs pos="64999">
                          <a:srgbClr val="F0EBD5"/>
                        </a:gs>
                        <a:gs pos="100000">
                          <a:srgbClr val="D1C39F"/>
                        </a:gs>
                      </a:gsLst>
                      <a:lin ang="2700000" scaled="1"/>
                      <a:tileRect/>
                    </a:gradFill>
                  </a:tcPr>
                </a:tc>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EFD1"/>
                        </a:gs>
                        <a:gs pos="64999">
                          <a:srgbClr val="F0EBD5"/>
                        </a:gs>
                        <a:gs pos="100000">
                          <a:srgbClr val="D1C39F"/>
                        </a:gs>
                      </a:gsLst>
                      <a:lin ang="2700000" scaled="1"/>
                      <a:tileRect/>
                    </a:gradFill>
                  </a:tcPr>
                </a:tc>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EFD1"/>
                        </a:gs>
                        <a:gs pos="64999">
                          <a:srgbClr val="F0EBD5"/>
                        </a:gs>
                        <a:gs pos="100000">
                          <a:srgbClr val="D1C39F"/>
                        </a:gs>
                      </a:gsLst>
                      <a:lin ang="2700000" scaled="1"/>
                      <a:tileRect/>
                    </a:gradFill>
                  </a:tcPr>
                </a:tc>
                <a:extLst>
                  <a:ext uri="{0D108BD9-81ED-4DB2-BD59-A6C34878D82A}">
                    <a16:rowId xmlns="" xmlns:a16="http://schemas.microsoft.com/office/drawing/2014/main" val="10000"/>
                  </a:ext>
                </a:extLst>
              </a:tr>
              <a:tr h="855157">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BF93"/>
                        </a:gs>
                        <a:gs pos="50000">
                          <a:srgbClr val="FFBF93">
                            <a:shade val="67500"/>
                            <a:satMod val="115000"/>
                          </a:srgbClr>
                        </a:gs>
                        <a:gs pos="100000">
                          <a:srgbClr val="FFBF93">
                            <a:shade val="100000"/>
                            <a:satMod val="115000"/>
                          </a:srgbClr>
                        </a:gs>
                      </a:gsLst>
                      <a:lin ang="16200000" scaled="1"/>
                      <a:tileRect/>
                    </a:gradFill>
                  </a:tcPr>
                </a:tc>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BF93"/>
                        </a:gs>
                        <a:gs pos="50000">
                          <a:srgbClr val="FFBF93">
                            <a:shade val="67500"/>
                            <a:satMod val="115000"/>
                          </a:srgbClr>
                        </a:gs>
                        <a:gs pos="100000">
                          <a:srgbClr val="FFBF93">
                            <a:shade val="100000"/>
                            <a:satMod val="115000"/>
                          </a:srgbClr>
                        </a:gs>
                      </a:gsLst>
                      <a:lin ang="16200000" scaled="1"/>
                      <a:tileRect/>
                    </a:gradFill>
                  </a:tcPr>
                </a:tc>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BF93"/>
                        </a:gs>
                        <a:gs pos="50000">
                          <a:srgbClr val="FFBF93">
                            <a:shade val="67500"/>
                            <a:satMod val="115000"/>
                          </a:srgbClr>
                        </a:gs>
                        <a:gs pos="100000">
                          <a:srgbClr val="FFBF93">
                            <a:shade val="100000"/>
                            <a:satMod val="115000"/>
                          </a:srgbClr>
                        </a:gs>
                      </a:gsLst>
                      <a:lin ang="16200000" scaled="1"/>
                      <a:tileRect/>
                    </a:gradFill>
                  </a:tcPr>
                </a:tc>
                <a:extLst>
                  <a:ext uri="{0D108BD9-81ED-4DB2-BD59-A6C34878D82A}">
                    <a16:rowId xmlns="" xmlns:a16="http://schemas.microsoft.com/office/drawing/2014/main" val="10001"/>
                  </a:ext>
                </a:extLst>
              </a:tr>
            </a:tbl>
          </a:graphicData>
        </a:graphic>
      </p:graphicFrame>
      <p:sp>
        <p:nvSpPr>
          <p:cNvPr id="12" name="TextBox 11"/>
          <p:cNvSpPr txBox="1"/>
          <p:nvPr/>
        </p:nvSpPr>
        <p:spPr>
          <a:xfrm>
            <a:off x="666594" y="1664911"/>
            <a:ext cx="831226" cy="461665"/>
          </a:xfrm>
          <a:prstGeom prst="rect">
            <a:avLst/>
          </a:prstGeom>
          <a:noFill/>
        </p:spPr>
        <p:txBody>
          <a:bodyPr wrap="square" rtlCol="0">
            <a:spAutoFit/>
          </a:bodyPr>
          <a:lstStyle/>
          <a:p>
            <a:pPr algn="ctr"/>
            <a:r>
              <a:rPr lang="en-US" sz="2400" dirty="0">
                <a:solidFill>
                  <a:schemeClr val="accent1">
                    <a:lumMod val="10000"/>
                  </a:schemeClr>
                </a:solidFill>
                <a:latin typeface="Calibri" pitchFamily="34" charset="0"/>
              </a:rPr>
              <a:t>No.</a:t>
            </a:r>
            <a:endParaRPr lang="en-US" sz="2400" baseline="-25000" dirty="0">
              <a:solidFill>
                <a:schemeClr val="accent1">
                  <a:lumMod val="10000"/>
                </a:schemeClr>
              </a:solidFill>
              <a:latin typeface="Calibri" pitchFamily="34" charset="0"/>
            </a:endParaRPr>
          </a:p>
        </p:txBody>
      </p:sp>
      <p:sp>
        <p:nvSpPr>
          <p:cNvPr id="14" name="TextBox 13"/>
          <p:cNvSpPr txBox="1"/>
          <p:nvPr/>
        </p:nvSpPr>
        <p:spPr>
          <a:xfrm>
            <a:off x="1377163" y="1659245"/>
            <a:ext cx="1805453" cy="461665"/>
          </a:xfrm>
          <a:prstGeom prst="rect">
            <a:avLst/>
          </a:prstGeom>
          <a:noFill/>
        </p:spPr>
        <p:txBody>
          <a:bodyPr wrap="square" rtlCol="0">
            <a:spAutoFit/>
          </a:bodyPr>
          <a:lstStyle/>
          <a:p>
            <a:pPr algn="ctr"/>
            <a:r>
              <a:rPr lang="en-US" sz="2400" b="1" dirty="0">
                <a:solidFill>
                  <a:schemeClr val="accent1">
                    <a:lumMod val="10000"/>
                  </a:schemeClr>
                </a:solidFill>
                <a:latin typeface="Calibri" pitchFamily="34" charset="0"/>
              </a:rPr>
              <a:t>Structure</a:t>
            </a:r>
            <a:endParaRPr lang="en-US" sz="2400" b="1" baseline="-25000" dirty="0">
              <a:solidFill>
                <a:schemeClr val="accent1">
                  <a:lumMod val="10000"/>
                </a:schemeClr>
              </a:solidFill>
              <a:latin typeface="Calibri" pitchFamily="34" charset="0"/>
            </a:endParaRPr>
          </a:p>
        </p:txBody>
      </p:sp>
      <p:sp>
        <p:nvSpPr>
          <p:cNvPr id="15" name="TextBox 14"/>
          <p:cNvSpPr txBox="1"/>
          <p:nvPr/>
        </p:nvSpPr>
        <p:spPr>
          <a:xfrm>
            <a:off x="3549641" y="1613018"/>
            <a:ext cx="2299366" cy="461665"/>
          </a:xfrm>
          <a:prstGeom prst="rect">
            <a:avLst/>
          </a:prstGeom>
          <a:noFill/>
        </p:spPr>
        <p:txBody>
          <a:bodyPr wrap="square" rtlCol="0">
            <a:spAutoFit/>
          </a:bodyPr>
          <a:lstStyle/>
          <a:p>
            <a:pPr algn="ctr"/>
            <a:r>
              <a:rPr lang="en-US" sz="2400" b="1" dirty="0">
                <a:solidFill>
                  <a:schemeClr val="accent1">
                    <a:lumMod val="10000"/>
                  </a:schemeClr>
                </a:solidFill>
                <a:latin typeface="Calibri" pitchFamily="34" charset="0"/>
              </a:rPr>
              <a:t>Common Name</a:t>
            </a:r>
            <a:endParaRPr lang="en-US" sz="2400" b="1" baseline="-25000" dirty="0">
              <a:solidFill>
                <a:schemeClr val="accent1">
                  <a:lumMod val="10000"/>
                </a:schemeClr>
              </a:solidFill>
              <a:latin typeface="Calibri" pitchFamily="34" charset="0"/>
            </a:endParaRPr>
          </a:p>
        </p:txBody>
      </p:sp>
      <p:sp>
        <p:nvSpPr>
          <p:cNvPr id="16" name="TextBox 15"/>
          <p:cNvSpPr txBox="1"/>
          <p:nvPr/>
        </p:nvSpPr>
        <p:spPr>
          <a:xfrm>
            <a:off x="625477" y="2088031"/>
            <a:ext cx="831226" cy="461665"/>
          </a:xfrm>
          <a:prstGeom prst="rect">
            <a:avLst/>
          </a:prstGeom>
          <a:noFill/>
        </p:spPr>
        <p:txBody>
          <a:bodyPr wrap="square" rtlCol="0">
            <a:spAutoFit/>
          </a:bodyPr>
          <a:lstStyle/>
          <a:p>
            <a:pPr algn="ctr"/>
            <a:r>
              <a:rPr lang="en-US" sz="2400" dirty="0">
                <a:latin typeface="Calibri" pitchFamily="34" charset="0"/>
              </a:rPr>
              <a:t>1.</a:t>
            </a:r>
            <a:endParaRPr lang="en-US" sz="2400" baseline="-25000" dirty="0">
              <a:latin typeface="Calibri" pitchFamily="34" charset="0"/>
            </a:endParaRPr>
          </a:p>
        </p:txBody>
      </p:sp>
      <p:sp>
        <p:nvSpPr>
          <p:cNvPr id="17" name="TextBox 16"/>
          <p:cNvSpPr txBox="1"/>
          <p:nvPr/>
        </p:nvSpPr>
        <p:spPr>
          <a:xfrm>
            <a:off x="1299918" y="2100646"/>
            <a:ext cx="2019962" cy="461665"/>
          </a:xfrm>
          <a:prstGeom prst="rect">
            <a:avLst/>
          </a:prstGeom>
          <a:noFill/>
        </p:spPr>
        <p:txBody>
          <a:bodyPr wrap="square" rtlCol="0">
            <a:spAutoFit/>
          </a:bodyPr>
          <a:lstStyle/>
          <a:p>
            <a:r>
              <a:rPr lang="en-US" sz="2400" dirty="0">
                <a:latin typeface="Calibri" pitchFamily="34" charset="0"/>
              </a:rPr>
              <a:t>H</a:t>
            </a:r>
            <a:r>
              <a:rPr lang="en-US" sz="2400" baseline="-25000" dirty="0">
                <a:latin typeface="Calibri" pitchFamily="34" charset="0"/>
              </a:rPr>
              <a:t>3</a:t>
            </a:r>
            <a:r>
              <a:rPr lang="en-US" sz="2400" dirty="0">
                <a:latin typeface="Calibri" pitchFamily="34" charset="0"/>
              </a:rPr>
              <a:t>C</a:t>
            </a:r>
            <a:r>
              <a:rPr lang="en-US" sz="2400" baseline="-25000" dirty="0">
                <a:latin typeface="Calibri" pitchFamily="34" charset="0"/>
              </a:rPr>
              <a:t>  </a:t>
            </a:r>
            <a:r>
              <a:rPr lang="en-US" sz="2400" dirty="0">
                <a:latin typeface="Calibri" pitchFamily="34" charset="0"/>
                <a:sym typeface="Symbol"/>
              </a:rPr>
              <a:t>–  OH</a:t>
            </a:r>
            <a:endParaRPr lang="en-US" sz="2400" baseline="-25000" dirty="0">
              <a:latin typeface="Calibri" pitchFamily="34" charset="0"/>
            </a:endParaRPr>
          </a:p>
        </p:txBody>
      </p:sp>
      <p:sp>
        <p:nvSpPr>
          <p:cNvPr id="18" name="TextBox 17"/>
          <p:cNvSpPr txBox="1"/>
          <p:nvPr/>
        </p:nvSpPr>
        <p:spPr>
          <a:xfrm>
            <a:off x="3596037" y="2100645"/>
            <a:ext cx="2663490" cy="461665"/>
          </a:xfrm>
          <a:prstGeom prst="rect">
            <a:avLst/>
          </a:prstGeom>
          <a:noFill/>
        </p:spPr>
        <p:txBody>
          <a:bodyPr wrap="square" rtlCol="0">
            <a:spAutoFit/>
          </a:bodyPr>
          <a:lstStyle/>
          <a:p>
            <a:r>
              <a:rPr lang="en-US" sz="2400" dirty="0">
                <a:latin typeface="Calibri" pitchFamily="34" charset="0"/>
              </a:rPr>
              <a:t>Methyl alcohol</a:t>
            </a:r>
          </a:p>
        </p:txBody>
      </p:sp>
      <p:graphicFrame>
        <p:nvGraphicFramePr>
          <p:cNvPr id="19" name="Table 18"/>
          <p:cNvGraphicFramePr>
            <a:graphicFrameLocks noGrp="1"/>
          </p:cNvGraphicFramePr>
          <p:nvPr>
            <p:extLst>
              <p:ext uri="{D42A27DB-BD31-4B8C-83A1-F6EECF244321}">
                <p14:modId xmlns:p14="http://schemas.microsoft.com/office/powerpoint/2010/main" val="2156139528"/>
              </p:ext>
            </p:extLst>
          </p:nvPr>
        </p:nvGraphicFramePr>
        <p:xfrm>
          <a:off x="869525" y="3185224"/>
          <a:ext cx="3200400" cy="993397"/>
        </p:xfrm>
        <a:graphic>
          <a:graphicData uri="http://schemas.openxmlformats.org/drawingml/2006/table">
            <a:tbl>
              <a:tblPr firstRow="1" bandRow="1">
                <a:solidFill>
                  <a:srgbClr val="FF6699"/>
                </a:solidFill>
                <a:tableStyleId>{5C22544A-7EE6-4342-B048-85BDC9FD1C3A}</a:tableStyleId>
              </a:tblPr>
              <a:tblGrid>
                <a:gridCol w="3200400">
                  <a:extLst>
                    <a:ext uri="{9D8B030D-6E8A-4147-A177-3AD203B41FA5}">
                      <a16:colId xmlns="" xmlns:a16="http://schemas.microsoft.com/office/drawing/2014/main" val="20000"/>
                    </a:ext>
                  </a:extLst>
                </a:gridCol>
              </a:tblGrid>
              <a:tr h="251059">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EFD1"/>
                        </a:gs>
                        <a:gs pos="64999">
                          <a:srgbClr val="F0EBD5"/>
                        </a:gs>
                        <a:gs pos="100000">
                          <a:srgbClr val="D1C39F"/>
                        </a:gs>
                      </a:gsLst>
                      <a:lin ang="2700000" scaled="1"/>
                      <a:tileRect/>
                    </a:gradFill>
                  </a:tcPr>
                </a:tc>
                <a:extLst>
                  <a:ext uri="{0D108BD9-81ED-4DB2-BD59-A6C34878D82A}">
                    <a16:rowId xmlns="" xmlns:a16="http://schemas.microsoft.com/office/drawing/2014/main" val="10000"/>
                  </a:ext>
                </a:extLst>
              </a:tr>
              <a:tr h="688597">
                <a:tc>
                  <a:txBody>
                    <a:bodyPr/>
                    <a:lstStyle/>
                    <a:p>
                      <a:endParaRPr lang="en-US" dirty="0">
                        <a:ln>
                          <a:solidFill>
                            <a:srgbClr val="FFFF00"/>
                          </a:solidFill>
                        </a:ln>
                        <a:latin typeface="Times New Roman" panose="02020603050405020304" pitchFamily="18" charset="0"/>
                      </a:endParaRPr>
                    </a:p>
                  </a:txBody>
                  <a:tcPr>
                    <a:lnL w="28575" cap="flat" cmpd="sng" algn="ctr">
                      <a:solidFill>
                        <a:srgbClr val="8A0000"/>
                      </a:solidFill>
                      <a:prstDash val="solid"/>
                      <a:round/>
                      <a:headEnd type="none" w="med" len="med"/>
                      <a:tailEnd type="none" w="med" len="med"/>
                    </a:lnL>
                    <a:lnR w="28575" cap="flat" cmpd="sng" algn="ctr">
                      <a:solidFill>
                        <a:srgbClr val="8A0000"/>
                      </a:solidFill>
                      <a:prstDash val="solid"/>
                      <a:round/>
                      <a:headEnd type="none" w="med" len="med"/>
                      <a:tailEnd type="none" w="med" len="med"/>
                    </a:lnR>
                    <a:lnT w="28575" cap="flat" cmpd="sng" algn="ctr">
                      <a:solidFill>
                        <a:srgbClr val="8A0000"/>
                      </a:solidFill>
                      <a:prstDash val="solid"/>
                      <a:round/>
                      <a:headEnd type="none" w="med" len="med"/>
                      <a:tailEnd type="none" w="med" len="med"/>
                    </a:lnT>
                    <a:lnB w="28575" cap="flat" cmpd="sng" algn="ctr">
                      <a:solidFill>
                        <a:srgbClr val="8A0000"/>
                      </a:solidFill>
                      <a:prstDash val="solid"/>
                      <a:round/>
                      <a:headEnd type="none" w="med" len="med"/>
                      <a:tailEnd type="none" w="med" len="med"/>
                    </a:lnB>
                    <a:gradFill flip="none" rotWithShape="1">
                      <a:gsLst>
                        <a:gs pos="0">
                          <a:srgbClr val="FFBF93"/>
                        </a:gs>
                        <a:gs pos="50000">
                          <a:srgbClr val="FFBF93">
                            <a:shade val="67500"/>
                            <a:satMod val="115000"/>
                          </a:srgbClr>
                        </a:gs>
                        <a:gs pos="100000">
                          <a:srgbClr val="FFBF93">
                            <a:shade val="100000"/>
                            <a:satMod val="115000"/>
                          </a:srgbClr>
                        </a:gs>
                      </a:gsLst>
                      <a:lin ang="16200000" scaled="1"/>
                      <a:tileRect/>
                    </a:gradFill>
                  </a:tcPr>
                </a:tc>
                <a:extLst>
                  <a:ext uri="{0D108BD9-81ED-4DB2-BD59-A6C34878D82A}">
                    <a16:rowId xmlns="" xmlns:a16="http://schemas.microsoft.com/office/drawing/2014/main" val="10001"/>
                  </a:ext>
                </a:extLst>
              </a:tr>
            </a:tbl>
          </a:graphicData>
        </a:graphic>
      </p:graphicFrame>
      <p:sp>
        <p:nvSpPr>
          <p:cNvPr id="20" name="Rectangle 19"/>
          <p:cNvSpPr/>
          <p:nvPr/>
        </p:nvSpPr>
        <p:spPr>
          <a:xfrm>
            <a:off x="1337273" y="3087124"/>
            <a:ext cx="2273200" cy="461665"/>
          </a:xfrm>
          <a:prstGeom prst="rect">
            <a:avLst/>
          </a:prstGeom>
        </p:spPr>
        <p:txBody>
          <a:bodyPr wrap="square">
            <a:spAutoFit/>
          </a:bodyPr>
          <a:lstStyle/>
          <a:p>
            <a:r>
              <a:rPr lang="en-US" sz="2400" b="1" dirty="0">
                <a:latin typeface="Calibri" pitchFamily="34" charset="0"/>
              </a:rPr>
              <a:t>I.U.P.A.C. Name</a:t>
            </a:r>
          </a:p>
        </p:txBody>
      </p:sp>
      <p:sp>
        <p:nvSpPr>
          <p:cNvPr id="21" name="Rectangle 20"/>
          <p:cNvSpPr/>
          <p:nvPr/>
        </p:nvSpPr>
        <p:spPr>
          <a:xfrm>
            <a:off x="1597630" y="3538847"/>
            <a:ext cx="1584986" cy="461665"/>
          </a:xfrm>
          <a:prstGeom prst="rect">
            <a:avLst/>
          </a:prstGeom>
        </p:spPr>
        <p:txBody>
          <a:bodyPr wrap="square">
            <a:spAutoFit/>
          </a:bodyPr>
          <a:lstStyle/>
          <a:p>
            <a:r>
              <a:rPr lang="en-US" sz="2400" dirty="0">
                <a:latin typeface="Calibri" pitchFamily="34" charset="0"/>
              </a:rPr>
              <a:t>Methanol</a:t>
            </a:r>
            <a:endParaRPr lang="en-US" sz="2400" baseline="-25000" dirty="0">
              <a:latin typeface="Calibri" pitchFamily="34" charset="0"/>
            </a:endParaRPr>
          </a:p>
        </p:txBody>
      </p:sp>
      <p:sp>
        <p:nvSpPr>
          <p:cNvPr id="22" name="Rectangle 21"/>
          <p:cNvSpPr/>
          <p:nvPr/>
        </p:nvSpPr>
        <p:spPr>
          <a:xfrm>
            <a:off x="6399081" y="1679864"/>
            <a:ext cx="5451636" cy="830997"/>
          </a:xfrm>
          <a:prstGeom prst="rect">
            <a:avLst/>
          </a:prstGeom>
        </p:spPr>
        <p:txBody>
          <a:bodyPr wrap="square">
            <a:spAutoFit/>
          </a:bodyPr>
          <a:lstStyle/>
          <a:p>
            <a:r>
              <a:rPr lang="en-US" sz="2400" dirty="0">
                <a:solidFill>
                  <a:schemeClr val="tx1"/>
                </a:solidFill>
                <a:latin typeface="Calibri" pitchFamily="34" charset="0"/>
                <a:cs typeface="Times New Roman" pitchFamily="18" charset="0"/>
              </a:rPr>
              <a:t>Common name:- common name of alkyl group(Methyl) + alcohol =Methyl alcohol</a:t>
            </a:r>
          </a:p>
        </p:txBody>
      </p:sp>
      <p:sp>
        <p:nvSpPr>
          <p:cNvPr id="23" name="Rectangle 22"/>
          <p:cNvSpPr/>
          <p:nvPr/>
        </p:nvSpPr>
        <p:spPr>
          <a:xfrm>
            <a:off x="4368228" y="3538848"/>
            <a:ext cx="6210434" cy="461665"/>
          </a:xfrm>
          <a:prstGeom prst="rect">
            <a:avLst/>
          </a:prstGeom>
        </p:spPr>
        <p:txBody>
          <a:bodyPr wrap="square">
            <a:spAutoFit/>
          </a:bodyPr>
          <a:lstStyle/>
          <a:p>
            <a:pPr eaLnBrk="0" fontAlgn="base" hangingPunct="0">
              <a:spcBef>
                <a:spcPct val="0"/>
              </a:spcBef>
              <a:spcAft>
                <a:spcPct val="0"/>
              </a:spcAft>
            </a:pPr>
            <a:r>
              <a:rPr lang="en-US" sz="2400" dirty="0">
                <a:solidFill>
                  <a:schemeClr val="tx1"/>
                </a:solidFill>
                <a:latin typeface="Calibri" pitchFamily="34" charset="0"/>
              </a:rPr>
              <a:t> Root word +an + ol = Meth + an + ol = Methanol</a:t>
            </a:r>
          </a:p>
        </p:txBody>
      </p:sp>
    </p:spTree>
    <p:extLst>
      <p:ext uri="{BB962C8B-B14F-4D97-AF65-F5344CB8AC3E}">
        <p14:creationId xmlns:p14="http://schemas.microsoft.com/office/powerpoint/2010/main" val="3260273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900759"/>
          </a:xfrm>
          <a:prstGeom prst="rect">
            <a:avLst/>
          </a:prstGeom>
          <a:noFill/>
          <a:ln>
            <a:noFill/>
          </a:ln>
        </p:spPr>
        <p:txBody>
          <a:bodyPr spcFirstLastPara="1" wrap="square" lIns="0" tIns="0" rIns="0" bIns="0" anchor="t" anchorCtr="0">
            <a:spAutoFit/>
          </a:bodyPr>
          <a:lstStyle/>
          <a:p>
            <a:pPr marL="914400" indent="-914400" algn="just">
              <a:lnSpc>
                <a:spcPct val="115000"/>
              </a:lnSpc>
              <a:spcAft>
                <a:spcPts val="200"/>
              </a:spcAft>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Give the IUPAC name of the following:</a:t>
            </a:r>
          </a:p>
          <a:p>
            <a:pPr marL="914400" indent="-914400" algn="r">
              <a:lnSpc>
                <a:spcPct val="115000"/>
              </a:lnSpc>
              <a:spcAft>
                <a:spcPts val="200"/>
              </a:spcAft>
              <a:defRPr/>
            </a:pPr>
            <a:r>
              <a:rPr lang="en-US" sz="2400" dirty="0">
                <a:solidFill>
                  <a:srgbClr val="FFC000"/>
                </a:solidFill>
                <a:latin typeface="Poppins Medium"/>
                <a:ea typeface="Poppins Medium"/>
                <a:cs typeface="Poppins Medium"/>
                <a:sym typeface="Poppins Medium"/>
              </a:rPr>
              <a:t>				 </a:t>
            </a:r>
            <a:r>
              <a:rPr lang="en-US" sz="2400" dirty="0">
                <a:solidFill>
                  <a:schemeClr val="tx1"/>
                </a:solidFill>
                <a:latin typeface="Poppins Medium" pitchFamily="2" charset="0"/>
                <a:ea typeface="Poppins Medium"/>
                <a:cs typeface="Poppins Medium" pitchFamily="2" charset="0"/>
                <a:sym typeface="Poppins Medium"/>
              </a:rPr>
              <a:t>[NCERT]</a:t>
            </a:r>
            <a:endParaRPr lang="en-US" sz="2400" dirty="0">
              <a:solidFill>
                <a:srgbClr val="FFC000"/>
              </a:solidFill>
              <a:latin typeface="Poppins Medium" pitchFamily="2" charset="0"/>
              <a:ea typeface="Poppins Medium"/>
              <a:cs typeface="Poppins Medium" pitchFamily="2" charset="0"/>
              <a:sym typeface="Poppins Medium"/>
            </a:endParaRPr>
          </a:p>
        </p:txBody>
      </p:sp>
      <p:sp>
        <p:nvSpPr>
          <p:cNvPr id="26" name="TextBox 25">
            <a:extLst>
              <a:ext uri="{FF2B5EF4-FFF2-40B4-BE49-F238E27FC236}">
                <a16:creationId xmlns="" xmlns:a16="http://schemas.microsoft.com/office/drawing/2014/main" id="{71463797-8859-97D0-751D-552DCD11114E}"/>
              </a:ext>
            </a:extLst>
          </p:cNvPr>
          <p:cNvSpPr txBox="1"/>
          <p:nvPr/>
        </p:nvSpPr>
        <p:spPr>
          <a:xfrm>
            <a:off x="1524000" y="3301180"/>
            <a:ext cx="483869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Isobutyl alcohol</a:t>
            </a:r>
          </a:p>
          <a:p>
            <a:pPr lvl="0">
              <a:spcAft>
                <a:spcPts val="3500"/>
              </a:spcAft>
            </a:pPr>
            <a:r>
              <a:rPr lang="en-US" sz="2400" dirty="0">
                <a:solidFill>
                  <a:srgbClr val="FFFFFF"/>
                </a:solidFill>
                <a:latin typeface="Calibri"/>
                <a:ea typeface="Calibri"/>
                <a:cs typeface="Calibri"/>
                <a:sym typeface="Calibri"/>
              </a:rPr>
              <a:t>Glycerol</a:t>
            </a:r>
          </a:p>
          <a:p>
            <a:pPr lvl="0">
              <a:spcAft>
                <a:spcPts val="3500"/>
              </a:spcAft>
            </a:pPr>
            <a:endParaRPr lang="en-US" sz="2400" dirty="0">
              <a:solidFill>
                <a:srgbClr val="FFFFFF"/>
              </a:solidFill>
              <a:latin typeface="Calibri"/>
              <a:ea typeface="Calibri"/>
              <a:cs typeface="Calibri"/>
              <a:sym typeface="Calibri"/>
            </a:endParaRPr>
          </a:p>
          <a:p>
            <a:pPr lvl="0">
              <a:spcAft>
                <a:spcPts val="3500"/>
              </a:spcAft>
            </a:pPr>
            <a:r>
              <a:rPr lang="en-US" sz="2400" dirty="0">
                <a:solidFill>
                  <a:srgbClr val="FFFFFF"/>
                </a:solidFill>
                <a:latin typeface="Calibri"/>
                <a:ea typeface="Calibri"/>
                <a:cs typeface="Calibri"/>
                <a:sym typeface="Calibri"/>
              </a:rPr>
              <a:t>Ethylene glycol</a:t>
            </a:r>
          </a:p>
        </p:txBody>
      </p:sp>
      <p:grpSp>
        <p:nvGrpSpPr>
          <p:cNvPr id="27" name="Group 26">
            <a:extLst>
              <a:ext uri="{FF2B5EF4-FFF2-40B4-BE49-F238E27FC236}">
                <a16:creationId xmlns="" xmlns:a16="http://schemas.microsoft.com/office/drawing/2014/main" id="{A8B0E9E8-9796-9DB8-3066-650A95BA303F}"/>
              </a:ext>
            </a:extLst>
          </p:cNvPr>
          <p:cNvGrpSpPr/>
          <p:nvPr/>
        </p:nvGrpSpPr>
        <p:grpSpPr>
          <a:xfrm>
            <a:off x="609600" y="3283639"/>
            <a:ext cx="604955" cy="565671"/>
            <a:chOff x="3055651" y="1822568"/>
            <a:chExt cx="696055" cy="650855"/>
          </a:xfrm>
        </p:grpSpPr>
        <p:sp>
          <p:nvSpPr>
            <p:cNvPr id="29"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44" name="Group 43">
            <a:extLst>
              <a:ext uri="{FF2B5EF4-FFF2-40B4-BE49-F238E27FC236}">
                <a16:creationId xmlns="" xmlns:a16="http://schemas.microsoft.com/office/drawing/2014/main" id="{DD195AF1-A3F2-0606-ED7A-9BDE5CF8CFD1}"/>
              </a:ext>
            </a:extLst>
          </p:cNvPr>
          <p:cNvGrpSpPr/>
          <p:nvPr/>
        </p:nvGrpSpPr>
        <p:grpSpPr>
          <a:xfrm>
            <a:off x="609600" y="4055843"/>
            <a:ext cx="604955" cy="565671"/>
            <a:chOff x="3055651" y="1822568"/>
            <a:chExt cx="696055" cy="650855"/>
          </a:xfrm>
        </p:grpSpPr>
        <p:sp>
          <p:nvSpPr>
            <p:cNvPr id="45"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52" name="Group 51">
            <a:extLst>
              <a:ext uri="{FF2B5EF4-FFF2-40B4-BE49-F238E27FC236}">
                <a16:creationId xmlns="" xmlns:a16="http://schemas.microsoft.com/office/drawing/2014/main" id="{29578536-38B4-A146-C6F3-FFD46A78FBEE}"/>
              </a:ext>
            </a:extLst>
          </p:cNvPr>
          <p:cNvGrpSpPr/>
          <p:nvPr/>
        </p:nvGrpSpPr>
        <p:grpSpPr>
          <a:xfrm>
            <a:off x="609600" y="4828047"/>
            <a:ext cx="604955" cy="565671"/>
            <a:chOff x="3055651" y="1822568"/>
            <a:chExt cx="696055" cy="650855"/>
          </a:xfrm>
        </p:grpSpPr>
        <p:sp>
          <p:nvSpPr>
            <p:cNvPr id="53"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56" name="Group 55">
            <a:extLst>
              <a:ext uri="{FF2B5EF4-FFF2-40B4-BE49-F238E27FC236}">
                <a16:creationId xmlns="" xmlns:a16="http://schemas.microsoft.com/office/drawing/2014/main" id="{D3F3314D-80C3-71CF-0148-71363FAD31D8}"/>
              </a:ext>
            </a:extLst>
          </p:cNvPr>
          <p:cNvGrpSpPr/>
          <p:nvPr/>
        </p:nvGrpSpPr>
        <p:grpSpPr>
          <a:xfrm>
            <a:off x="609600" y="5600251"/>
            <a:ext cx="604955" cy="565671"/>
            <a:chOff x="3055651" y="1822568"/>
            <a:chExt cx="696055" cy="650855"/>
          </a:xfrm>
        </p:grpSpPr>
        <p:sp>
          <p:nvSpPr>
            <p:cNvPr id="57"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60" name="Picture 2" descr="C:\Users\user\Desktop\Jpeg\Fig-2.p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523999" y="4513043"/>
            <a:ext cx="1260045" cy="108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52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2 – Methylpropan – 1 – ol</a:t>
            </a:r>
            <a:endParaRPr lang="en-US" sz="2400" baseline="30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2 – Methylpropan – 2 – ol</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1 – Methylpropan – 3 – 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2 – Methylpropan – 2 – ol</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IUPAC name of</a:t>
            </a:r>
          </a:p>
          <a:p>
            <a:pPr algn="r">
              <a:lnSpc>
                <a:spcPct val="115000"/>
              </a:lnSpc>
              <a:defRPr/>
            </a:pPr>
            <a:r>
              <a:rPr lang="pt-BR" sz="2400" dirty="0">
                <a:solidFill>
                  <a:prstClr val="white"/>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6" name="Group 25"/>
          <p:cNvGrpSpPr/>
          <p:nvPr/>
        </p:nvGrpSpPr>
        <p:grpSpPr>
          <a:xfrm>
            <a:off x="2376617" y="1067540"/>
            <a:ext cx="1787669" cy="1400268"/>
            <a:chOff x="2344550" y="880830"/>
            <a:chExt cx="1787669" cy="1400268"/>
          </a:xfrm>
        </p:grpSpPr>
        <p:sp>
          <p:nvSpPr>
            <p:cNvPr id="27" name="TextBox 26"/>
            <p:cNvSpPr txBox="1"/>
            <p:nvPr/>
          </p:nvSpPr>
          <p:spPr>
            <a:xfrm>
              <a:off x="2344550" y="1363183"/>
              <a:ext cx="1787669"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H</a:t>
              </a:r>
              <a:r>
                <a:rPr lang="en-US" sz="2400" baseline="-25000" dirty="0">
                  <a:solidFill>
                    <a:srgbClr val="FFC000"/>
                  </a:solidFill>
                  <a:latin typeface="Calibri" pitchFamily="34" charset="0"/>
                  <a:cs typeface="Times New Roman" pitchFamily="18" charset="0"/>
                </a:rPr>
                <a:t>3</a:t>
              </a:r>
              <a:r>
                <a:rPr lang="en-US" sz="2400" dirty="0">
                  <a:solidFill>
                    <a:srgbClr val="FFC000"/>
                  </a:solidFill>
                  <a:latin typeface="Calibri" pitchFamily="34" charset="0"/>
                  <a:cs typeface="Times New Roman" pitchFamily="18" charset="0"/>
                </a:rPr>
                <a:t>C – C – OH</a:t>
              </a:r>
            </a:p>
          </p:txBody>
        </p:sp>
        <p:cxnSp>
          <p:nvCxnSpPr>
            <p:cNvPr id="29" name="Straight Connector 28"/>
            <p:cNvCxnSpPr/>
            <p:nvPr/>
          </p:nvCxnSpPr>
          <p:spPr>
            <a:xfrm rot="16200000" flipH="1">
              <a:off x="3149495" y="1348461"/>
              <a:ext cx="1746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050273" y="880830"/>
              <a:ext cx="644728"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CH</a:t>
              </a:r>
              <a:r>
                <a:rPr lang="en-US" sz="2400" baseline="-25000" dirty="0">
                  <a:solidFill>
                    <a:srgbClr val="FFC000"/>
                  </a:solidFill>
                  <a:latin typeface="Calibri" pitchFamily="34" charset="0"/>
                  <a:cs typeface="Times New Roman" pitchFamily="18" charset="0"/>
                </a:rPr>
                <a:t>3</a:t>
              </a:r>
            </a:p>
          </p:txBody>
        </p:sp>
        <p:cxnSp>
          <p:nvCxnSpPr>
            <p:cNvPr id="44" name="Straight Connector 43"/>
            <p:cNvCxnSpPr/>
            <p:nvPr/>
          </p:nvCxnSpPr>
          <p:spPr>
            <a:xfrm rot="16200000" flipH="1">
              <a:off x="3141107" y="1820387"/>
              <a:ext cx="1746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067052" y="1819433"/>
              <a:ext cx="644728"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CH</a:t>
              </a:r>
              <a:r>
                <a:rPr lang="en-US" sz="2400" baseline="-25000" dirty="0">
                  <a:solidFill>
                    <a:srgbClr val="FFC000"/>
                  </a:solidFill>
                  <a:latin typeface="Calibri" pitchFamily="34" charset="0"/>
                  <a:cs typeface="Times New Roman" pitchFamily="18" charset="0"/>
                </a:rPr>
                <a:t>3</a:t>
              </a:r>
            </a:p>
          </p:txBody>
        </p:sp>
      </p:grpSp>
      <p:cxnSp>
        <p:nvCxnSpPr>
          <p:cNvPr id="46" name="Straight Connector 45"/>
          <p:cNvCxnSpPr/>
          <p:nvPr/>
        </p:nvCxnSpPr>
        <p:spPr>
          <a:xfrm rot="16200000" flipH="1">
            <a:off x="3192068" y="1536152"/>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3194850" y="2011558"/>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228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2 – Chloro –3, 4– dimethylpentan – 5 – ol</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4 – Chloro –2, 3– dimethylpentan – 2 – ol</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4 – Chloro –2, 3– dimethylpentan – 1 – 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None of these</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IUPAC name of</a:t>
            </a:r>
          </a:p>
          <a:p>
            <a:pPr algn="r">
              <a:lnSpc>
                <a:spcPct val="115000"/>
              </a:lnSpc>
              <a:defRPr/>
            </a:pPr>
            <a:r>
              <a:rPr lang="pt-BR" sz="2400" dirty="0">
                <a:solidFill>
                  <a:prstClr val="white"/>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 name="Group 1"/>
          <p:cNvGrpSpPr/>
          <p:nvPr/>
        </p:nvGrpSpPr>
        <p:grpSpPr>
          <a:xfrm>
            <a:off x="2951529" y="649924"/>
            <a:ext cx="3735318" cy="1465996"/>
            <a:chOff x="3283083" y="649924"/>
            <a:chExt cx="3735318" cy="1465996"/>
          </a:xfrm>
        </p:grpSpPr>
        <p:cxnSp>
          <p:nvCxnSpPr>
            <p:cNvPr id="61" name="Straight Connector 60"/>
            <p:cNvCxnSpPr/>
            <p:nvPr/>
          </p:nvCxnSpPr>
          <p:spPr>
            <a:xfrm rot="16200000" flipH="1">
              <a:off x="5394972" y="1125524"/>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314566" y="649924"/>
              <a:ext cx="644728"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CH</a:t>
              </a:r>
              <a:r>
                <a:rPr lang="en-US" sz="2400" baseline="-25000" dirty="0">
                  <a:solidFill>
                    <a:srgbClr val="FFC000"/>
                  </a:solidFill>
                  <a:latin typeface="Calibri" pitchFamily="34" charset="0"/>
                  <a:cs typeface="Times New Roman" pitchFamily="18" charset="0"/>
                </a:rPr>
                <a:t>3</a:t>
              </a:r>
            </a:p>
          </p:txBody>
        </p:sp>
        <p:cxnSp>
          <p:nvCxnSpPr>
            <p:cNvPr id="63" name="Straight Connector 62"/>
            <p:cNvCxnSpPr/>
            <p:nvPr/>
          </p:nvCxnSpPr>
          <p:spPr>
            <a:xfrm rot="16200000" flipH="1">
              <a:off x="4109630" y="1630039"/>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034593" y="1654255"/>
              <a:ext cx="418704"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Cl</a:t>
              </a:r>
              <a:endParaRPr lang="en-US" sz="2400" baseline="-25000" dirty="0">
                <a:solidFill>
                  <a:srgbClr val="FFC000"/>
                </a:solidFill>
                <a:latin typeface="Calibri" pitchFamily="34" charset="0"/>
                <a:cs typeface="Times New Roman" pitchFamily="18" charset="0"/>
              </a:endParaRPr>
            </a:p>
          </p:txBody>
        </p:sp>
        <p:cxnSp>
          <p:nvCxnSpPr>
            <p:cNvPr id="65" name="Straight Connector 64"/>
            <p:cNvCxnSpPr/>
            <p:nvPr/>
          </p:nvCxnSpPr>
          <p:spPr>
            <a:xfrm rot="16200000" flipH="1">
              <a:off x="4739827" y="1632299"/>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664790" y="1631348"/>
              <a:ext cx="644728" cy="461665"/>
            </a:xfrm>
            <a:prstGeom prst="rect">
              <a:avLst/>
            </a:prstGeom>
            <a:noFill/>
          </p:spPr>
          <p:txBody>
            <a:bodyPr wrap="none" rtlCol="0">
              <a:spAutoFit/>
            </a:bodyPr>
            <a:lstStyle/>
            <a:p>
              <a:r>
                <a:rPr lang="en-US" sz="2400" dirty="0">
                  <a:solidFill>
                    <a:srgbClr val="FFC000"/>
                  </a:solidFill>
                  <a:latin typeface="Calibri" pitchFamily="34" charset="0"/>
                  <a:cs typeface="Times New Roman" pitchFamily="18" charset="0"/>
                </a:rPr>
                <a:t>CH</a:t>
              </a:r>
              <a:r>
                <a:rPr lang="en-US" sz="2400" baseline="-25000" dirty="0">
                  <a:solidFill>
                    <a:srgbClr val="FFC000"/>
                  </a:solidFill>
                  <a:latin typeface="Calibri" pitchFamily="34" charset="0"/>
                  <a:cs typeface="Times New Roman" pitchFamily="18" charset="0"/>
                </a:rPr>
                <a:t>3</a:t>
              </a:r>
            </a:p>
          </p:txBody>
        </p:sp>
        <p:sp>
          <p:nvSpPr>
            <p:cNvPr id="67" name="Rectangle 66"/>
            <p:cNvSpPr/>
            <p:nvPr/>
          </p:nvSpPr>
          <p:spPr>
            <a:xfrm>
              <a:off x="3283083" y="1146737"/>
              <a:ext cx="3735318" cy="461665"/>
            </a:xfrm>
            <a:prstGeom prst="rect">
              <a:avLst/>
            </a:prstGeom>
          </p:spPr>
          <p:txBody>
            <a:bodyPr wrap="none">
              <a:spAutoFit/>
            </a:bodyPr>
            <a:lstStyle/>
            <a:p>
              <a:r>
                <a:rPr lang="en-US" sz="2400" dirty="0">
                  <a:solidFill>
                    <a:srgbClr val="FFC000"/>
                  </a:solidFill>
                  <a:latin typeface="Calibri" pitchFamily="34" charset="0"/>
                  <a:cs typeface="Times New Roman" pitchFamily="18" charset="0"/>
                </a:rPr>
                <a:t>H</a:t>
              </a:r>
              <a:r>
                <a:rPr lang="en-US" sz="2400" baseline="-25000" dirty="0">
                  <a:solidFill>
                    <a:srgbClr val="FFC000"/>
                  </a:solidFill>
                  <a:latin typeface="Calibri" pitchFamily="34" charset="0"/>
                  <a:cs typeface="Times New Roman" pitchFamily="18" charset="0"/>
                </a:rPr>
                <a:t>3</a:t>
              </a:r>
              <a:r>
                <a:rPr lang="en-US" sz="2400" dirty="0">
                  <a:solidFill>
                    <a:srgbClr val="FFC000"/>
                  </a:solidFill>
                  <a:latin typeface="Calibri" pitchFamily="34" charset="0"/>
                  <a:cs typeface="Times New Roman" pitchFamily="18" charset="0"/>
                </a:rPr>
                <a:t>C – CH – CH – CH – CH</a:t>
              </a:r>
              <a:r>
                <a:rPr lang="en-US" sz="2400" baseline="-25000" dirty="0">
                  <a:solidFill>
                    <a:srgbClr val="FFC000"/>
                  </a:solidFill>
                  <a:latin typeface="Calibri" pitchFamily="34" charset="0"/>
                  <a:cs typeface="Times New Roman" pitchFamily="18" charset="0"/>
                </a:rPr>
                <a:t>2</a:t>
              </a:r>
              <a:r>
                <a:rPr lang="en-US" sz="2400" dirty="0">
                  <a:solidFill>
                    <a:srgbClr val="FFC000"/>
                  </a:solidFill>
                  <a:latin typeface="Calibri" pitchFamily="34" charset="0"/>
                  <a:cs typeface="Times New Roman" pitchFamily="18" charset="0"/>
                </a:rPr>
                <a:t>OH</a:t>
              </a:r>
            </a:p>
          </p:txBody>
        </p:sp>
      </p:grpSp>
    </p:spTree>
    <p:extLst>
      <p:ext uri="{BB962C8B-B14F-4D97-AF65-F5344CB8AC3E}">
        <p14:creationId xmlns:p14="http://schemas.microsoft.com/office/powerpoint/2010/main" val="328660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1 – Bromocyclohexanol</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5 – Bromocyclohexanol</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4 – Bromocyclohexanol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3 – Bromocyclohexanol</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42" name="Picture 41">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IUPAC name of</a:t>
            </a:r>
          </a:p>
          <a:p>
            <a:pPr algn="r">
              <a:lnSpc>
                <a:spcPct val="115000"/>
              </a:lnSpc>
              <a:defRPr/>
            </a:pPr>
            <a:r>
              <a:rPr lang="pt-BR" sz="2400" dirty="0">
                <a:solidFill>
                  <a:prstClr val="white"/>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41" name="Group 40"/>
          <p:cNvGrpSpPr/>
          <p:nvPr/>
        </p:nvGrpSpPr>
        <p:grpSpPr>
          <a:xfrm>
            <a:off x="3188930" y="897705"/>
            <a:ext cx="999890" cy="1148572"/>
            <a:chOff x="2448886" y="1052224"/>
            <a:chExt cx="999890" cy="1148572"/>
          </a:xfrm>
        </p:grpSpPr>
        <p:cxnSp>
          <p:nvCxnSpPr>
            <p:cNvPr id="44" name="Straight Connector 43"/>
            <p:cNvCxnSpPr/>
            <p:nvPr/>
          </p:nvCxnSpPr>
          <p:spPr>
            <a:xfrm rot="16200000" flipH="1">
              <a:off x="2570738" y="1463996"/>
              <a:ext cx="17462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484854" y="1052224"/>
              <a:ext cx="569387" cy="400110"/>
            </a:xfrm>
            <a:prstGeom prst="rect">
              <a:avLst/>
            </a:prstGeom>
            <a:noFill/>
            <a:ln>
              <a:noFill/>
            </a:ln>
          </p:spPr>
          <p:txBody>
            <a:bodyPr wrap="none" rtlCol="0">
              <a:spAutoFit/>
            </a:bodyPr>
            <a:lstStyle/>
            <a:p>
              <a:r>
                <a:rPr lang="en-US" sz="2000" b="1" dirty="0">
                  <a:solidFill>
                    <a:srgbClr val="FFC000"/>
                  </a:solidFill>
                  <a:cs typeface="Times New Roman" pitchFamily="18" charset="0"/>
                </a:rPr>
                <a:t>OH</a:t>
              </a:r>
              <a:endParaRPr lang="en-US" sz="2000" b="1" baseline="-25000" dirty="0">
                <a:solidFill>
                  <a:srgbClr val="FFC000"/>
                </a:solidFill>
                <a:cs typeface="Times New Roman" pitchFamily="18" charset="0"/>
              </a:endParaRPr>
            </a:p>
          </p:txBody>
        </p:sp>
        <p:cxnSp>
          <p:nvCxnSpPr>
            <p:cNvPr id="46" name="Straight Connector 45"/>
            <p:cNvCxnSpPr/>
            <p:nvPr/>
          </p:nvCxnSpPr>
          <p:spPr>
            <a:xfrm>
              <a:off x="2865222" y="1933897"/>
              <a:ext cx="175042" cy="46049"/>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978776" y="1800686"/>
              <a:ext cx="470000" cy="400110"/>
            </a:xfrm>
            <a:prstGeom prst="rect">
              <a:avLst/>
            </a:prstGeom>
            <a:noFill/>
            <a:ln>
              <a:noFill/>
            </a:ln>
          </p:spPr>
          <p:txBody>
            <a:bodyPr wrap="none" rtlCol="0">
              <a:spAutoFit/>
            </a:bodyPr>
            <a:lstStyle/>
            <a:p>
              <a:r>
                <a:rPr lang="en-US" sz="2000" b="1" dirty="0">
                  <a:solidFill>
                    <a:srgbClr val="FFC000"/>
                  </a:solidFill>
                  <a:cs typeface="Times New Roman" pitchFamily="18" charset="0"/>
                </a:rPr>
                <a:t>Br</a:t>
              </a:r>
              <a:endParaRPr lang="en-US" sz="2000" b="1" baseline="-25000" dirty="0">
                <a:solidFill>
                  <a:srgbClr val="FFC000"/>
                </a:solidFill>
                <a:cs typeface="Times New Roman" pitchFamily="18" charset="0"/>
              </a:endParaRPr>
            </a:p>
          </p:txBody>
        </p:sp>
        <p:sp>
          <p:nvSpPr>
            <p:cNvPr id="52" name="Hexagon 51"/>
            <p:cNvSpPr/>
            <p:nvPr/>
          </p:nvSpPr>
          <p:spPr>
            <a:xfrm rot="5400000">
              <a:off x="2415585" y="1589915"/>
              <a:ext cx="482859" cy="416257"/>
            </a:xfrm>
            <a:prstGeom prst="hexagon">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C000"/>
                </a:solidFill>
              </a:endParaRPr>
            </a:p>
          </p:txBody>
        </p:sp>
      </p:grpSp>
    </p:spTree>
    <p:extLst>
      <p:ext uri="{BB962C8B-B14F-4D97-AF65-F5344CB8AC3E}">
        <p14:creationId xmlns:p14="http://schemas.microsoft.com/office/powerpoint/2010/main" val="1483087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Primary alcohol</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Secondary alcohol</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Tertiary alcohol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Dihydric alcohol</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2,4-dimethyl </a:t>
            </a:r>
            <a:r>
              <a:rPr lang="en-US" sz="2400" dirty="0">
                <a:solidFill>
                  <a:srgbClr val="FFC000"/>
                </a:solidFill>
                <a:latin typeface="Poppins Medium"/>
                <a:ea typeface="Poppins Medium"/>
                <a:cs typeface="Poppins Medium"/>
                <a:sym typeface="Poppins Medium"/>
              </a:rPr>
              <a:t>-3-pentanol is a</a:t>
            </a:r>
          </a:p>
          <a:p>
            <a:pPr algn="r">
              <a:lnSpc>
                <a:spcPct val="115000"/>
              </a:lnSpc>
              <a:defRPr/>
            </a:pPr>
            <a:r>
              <a:rPr lang="pt-BR" sz="2400" dirty="0">
                <a:solidFill>
                  <a:prstClr val="white"/>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1215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2-methyl butyl alcohol</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2-methyl butanol - 1</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Pent-1-en-3-ol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2-methyl buten - 2-ol </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The </a:t>
            </a:r>
            <a:r>
              <a:rPr lang="en-IN" sz="2400" dirty="0">
                <a:solidFill>
                  <a:srgbClr val="FFC000"/>
                </a:solidFill>
                <a:latin typeface="Poppins Medium"/>
                <a:ea typeface="Poppins Medium"/>
                <a:cs typeface="Poppins Medium"/>
                <a:sym typeface="Poppins Medium"/>
              </a:rPr>
              <a:t>IUPAC name for CH</a:t>
            </a:r>
            <a:r>
              <a:rPr lang="en-IN" sz="2400" baseline="-25000" dirty="0">
                <a:solidFill>
                  <a:srgbClr val="FFC000"/>
                </a:solidFill>
                <a:latin typeface="Poppins Medium"/>
                <a:ea typeface="Poppins Medium"/>
                <a:cs typeface="Poppins Medium"/>
                <a:sym typeface="Poppins Medium"/>
              </a:rPr>
              <a:t>3</a:t>
            </a:r>
            <a:r>
              <a:rPr lang="en-IN" sz="2400" dirty="0">
                <a:solidFill>
                  <a:srgbClr val="FFC000"/>
                </a:solidFill>
                <a:latin typeface="Poppins Medium"/>
                <a:ea typeface="Poppins Medium"/>
                <a:cs typeface="Poppins Medium"/>
                <a:sym typeface="Poppins Medium"/>
              </a:rPr>
              <a:t>–CH</a:t>
            </a:r>
            <a:r>
              <a:rPr lang="en-IN" sz="2400" baseline="-25000" dirty="0">
                <a:solidFill>
                  <a:srgbClr val="FFC000"/>
                </a:solidFill>
                <a:latin typeface="Poppins Medium"/>
                <a:ea typeface="Poppins Medium"/>
                <a:cs typeface="Poppins Medium"/>
                <a:sym typeface="Poppins Medium"/>
              </a:rPr>
              <a:t>2</a:t>
            </a:r>
            <a:r>
              <a:rPr lang="en-IN" sz="2400" dirty="0">
                <a:solidFill>
                  <a:srgbClr val="FFC000"/>
                </a:solidFill>
                <a:latin typeface="Poppins Medium"/>
                <a:ea typeface="Poppins Medium"/>
                <a:cs typeface="Poppins Medium"/>
                <a:sym typeface="Poppins Medium"/>
              </a:rPr>
              <a:t>–CH(OH)–CH=CH</a:t>
            </a:r>
            <a:r>
              <a:rPr lang="en-IN" sz="2400" baseline="-25000" dirty="0">
                <a:solidFill>
                  <a:srgbClr val="FFC000"/>
                </a:solidFill>
                <a:latin typeface="Poppins Medium"/>
                <a:ea typeface="Poppins Medium"/>
                <a:cs typeface="Poppins Medium"/>
                <a:sym typeface="Poppins Medium"/>
              </a:rPr>
              <a:t>2</a:t>
            </a:r>
            <a:endParaRPr lang="en-US" sz="2400" baseline="-25000" dirty="0">
              <a:solidFill>
                <a:srgbClr val="FFC000"/>
              </a:solidFill>
              <a:latin typeface="Poppins Medium"/>
              <a:ea typeface="Poppins Medium"/>
              <a:cs typeface="Poppins Medium"/>
              <a:sym typeface="Poppins Medium"/>
            </a:endParaRPr>
          </a:p>
          <a:p>
            <a:pPr algn="r">
              <a:lnSpc>
                <a:spcPct val="115000"/>
              </a:lnSpc>
              <a:defRPr/>
            </a:pPr>
            <a:r>
              <a:rPr lang="pt-BR" sz="2400" dirty="0">
                <a:solidFill>
                  <a:prstClr val="white"/>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0019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2</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1</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3</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4</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Total </a:t>
                </a:r>
                <a:r>
                  <a:rPr lang="en-US" sz="2400" dirty="0">
                    <a:solidFill>
                      <a:srgbClr val="FFC000"/>
                    </a:solidFill>
                    <a:latin typeface="Poppins Medium" pitchFamily="2" charset="0"/>
                    <a:cs typeface="Poppins Medium" pitchFamily="2" charset="0"/>
                  </a:rPr>
                  <a:t>number of  structural isomeric alcohols with formula </a:t>
                </a:r>
                <a:r>
                  <a:rPr lang="en-US" sz="2400" dirty="0" smtClean="0">
                    <a:solidFill>
                      <a:srgbClr val="FFC000"/>
                    </a:solidFill>
                    <a:latin typeface="Poppins Medium" pitchFamily="2" charset="0"/>
                    <a:cs typeface="Poppins Medium" pitchFamily="2" charset="0"/>
                  </a:rPr>
                  <a:t>	</a:t>
                </a:r>
                <a14:m>
                  <m:oMath xmlns:m="http://schemas.openxmlformats.org/officeDocument/2006/math">
                    <m:sSub>
                      <m:sSubPr>
                        <m:ctrlPr>
                          <a:rPr lang="en-US" sz="2400" i="1">
                            <a:solidFill>
                              <a:srgbClr val="FFC000"/>
                            </a:solidFill>
                            <a:latin typeface="Cambria Math" panose="02040503050406030204" pitchFamily="18" charset="0"/>
                          </a:rPr>
                        </m:ctrlPr>
                      </m:sSubPr>
                      <m:e>
                        <m:r>
                          <m:rPr>
                            <m:nor/>
                          </m:rPr>
                          <a:rPr lang="en-US" sz="2400" dirty="0">
                            <a:solidFill>
                              <a:srgbClr val="FFC000"/>
                            </a:solidFill>
                            <a:latin typeface="Poppins Medium" pitchFamily="2" charset="0"/>
                            <a:cs typeface="Poppins Medium" pitchFamily="2" charset="0"/>
                          </a:rPr>
                          <m:t>C</m:t>
                        </m:r>
                      </m:e>
                      <m:sub>
                        <m:r>
                          <a:rPr lang="en-US" sz="2400" b="0" i="1">
                            <a:solidFill>
                              <a:srgbClr val="FFC000"/>
                            </a:solidFill>
                            <a:latin typeface="Cambria Math" panose="02040503050406030204" pitchFamily="18" charset="0"/>
                          </a:rPr>
                          <m:t>4</m:t>
                        </m:r>
                      </m:sub>
                    </m:sSub>
                    <m:sSub>
                      <m:sSubPr>
                        <m:ctrlPr>
                          <a:rPr lang="en-US" sz="2400" i="1">
                            <a:solidFill>
                              <a:srgbClr val="FFC000"/>
                            </a:solidFill>
                            <a:latin typeface="Cambria Math" panose="02040503050406030204" pitchFamily="18" charset="0"/>
                          </a:rPr>
                        </m:ctrlPr>
                      </m:sSubPr>
                      <m:e>
                        <m:r>
                          <m:rPr>
                            <m:nor/>
                          </m:rPr>
                          <a:rPr lang="en-US" sz="2400" dirty="0">
                            <a:solidFill>
                              <a:srgbClr val="FFC000"/>
                            </a:solidFill>
                            <a:latin typeface="Poppins Medium" pitchFamily="2" charset="0"/>
                            <a:cs typeface="Poppins Medium" pitchFamily="2" charset="0"/>
                          </a:rPr>
                          <m:t>H</m:t>
                        </m:r>
                      </m:e>
                      <m:sub>
                        <m:r>
                          <a:rPr lang="en-US" sz="2400" b="0" i="1">
                            <a:solidFill>
                              <a:srgbClr val="FFC000"/>
                            </a:solidFill>
                            <a:latin typeface="Cambria Math" panose="02040503050406030204" pitchFamily="18" charset="0"/>
                          </a:rPr>
                          <m:t>10</m:t>
                        </m:r>
                      </m:sub>
                    </m:sSub>
                  </m:oMath>
                </a14:m>
                <a:r>
                  <a:rPr lang="en-US" sz="2400" dirty="0">
                    <a:solidFill>
                      <a:srgbClr val="FFC000"/>
                    </a:solidFill>
                    <a:latin typeface="Poppins Medium" pitchFamily="2" charset="0"/>
                    <a:cs typeface="Poppins Medium" pitchFamily="2" charset="0"/>
                  </a:rPr>
                  <a:t>O is</a:t>
                </a:r>
                <a:endParaRPr lang="en-US" sz="2400" baseline="-250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xmlns:a14="http://schemas.microsoft.com/office/drawing/2010/main" xmlns=""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274195"/>
              </a:xfrm>
              <a:prstGeom prst="rect">
                <a:avLst/>
              </a:prstGeom>
              <a:blipFill rotWithShape="1">
                <a:blip r:embed="rId3"/>
                <a:stretch>
                  <a:fillRect l="-1745" t="-4785" r="-2477" b="-11962"/>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1808785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How </a:t>
            </a:r>
            <a:r>
              <a:rPr lang="en-US" sz="2400" dirty="0">
                <a:solidFill>
                  <a:srgbClr val="FFC000"/>
                </a:solidFill>
                <a:latin typeface="Poppins Medium" pitchFamily="2" charset="0"/>
                <a:cs typeface="Poppins Medium" pitchFamily="2" charset="0"/>
              </a:rPr>
              <a:t>many alcohols with molecular formula C</a:t>
            </a:r>
            <a:r>
              <a:rPr lang="en-US" sz="2400" baseline="-25000" dirty="0">
                <a:solidFill>
                  <a:srgbClr val="FFC000"/>
                </a:solidFill>
                <a:latin typeface="Poppins Medium" pitchFamily="2" charset="0"/>
                <a:cs typeface="Poppins Medium" pitchFamily="2" charset="0"/>
              </a:rPr>
              <a:t>4</a:t>
            </a:r>
            <a:r>
              <a:rPr lang="en-US" sz="2400" dirty="0">
                <a:solidFill>
                  <a:srgbClr val="FFC000"/>
                </a:solidFill>
                <a:latin typeface="Poppins Medium" pitchFamily="2" charset="0"/>
                <a:cs typeface="Poppins Medium" pitchFamily="2" charset="0"/>
              </a:rPr>
              <a:t>H</a:t>
            </a:r>
            <a:r>
              <a:rPr lang="en-US" sz="2400" baseline="-25000" dirty="0">
                <a:solidFill>
                  <a:srgbClr val="FFC000"/>
                </a:solidFill>
                <a:latin typeface="Poppins Medium" pitchFamily="2" charset="0"/>
                <a:cs typeface="Poppins Medium" pitchFamily="2" charset="0"/>
              </a:rPr>
              <a:t>10</a:t>
            </a:r>
            <a:r>
              <a:rPr lang="en-US" sz="2400" dirty="0">
                <a:solidFill>
                  <a:srgbClr val="FFC000"/>
                </a:solidFill>
                <a:latin typeface="Poppins Medium" pitchFamily="2" charset="0"/>
                <a:cs typeface="Poppins Medium" pitchFamily="2" charset="0"/>
              </a:rPr>
              <a:t>O are chiral in </a:t>
            </a:r>
            <a:r>
              <a:rPr lang="en-US" sz="2400" dirty="0" smtClean="0">
                <a:solidFill>
                  <a:srgbClr val="FFC000"/>
                </a:solidFill>
                <a:latin typeface="Poppins Medium" pitchFamily="2" charset="0"/>
                <a:cs typeface="Poppins Medium" pitchFamily="2" charset="0"/>
              </a:rPr>
              <a:t>	nature</a:t>
            </a:r>
            <a:r>
              <a:rPr lang="en-US" sz="2400" dirty="0">
                <a:solidFill>
                  <a:srgbClr val="FFC000"/>
                </a:solidFill>
                <a:latin typeface="Poppins Medium" pitchFamily="2" charset="0"/>
                <a:cs typeface="Poppins Medium" pitchFamily="2" charset="0"/>
              </a:rPr>
              <a:t>?</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 Exemplar]</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1</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3</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4</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2592517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698927"/>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Give </a:t>
            </a:r>
            <a:r>
              <a:rPr lang="en-US" sz="2400" dirty="0">
                <a:solidFill>
                  <a:srgbClr val="FFC000"/>
                </a:solidFill>
                <a:latin typeface="Poppins Medium" pitchFamily="2" charset="0"/>
                <a:cs typeface="Poppins Medium" pitchFamily="2" charset="0"/>
              </a:rPr>
              <a:t>IUPAC name of the compound given below.</a:t>
            </a: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CH</a:t>
            </a:r>
            <a:r>
              <a:rPr lang="en-US" sz="2400" baseline="-25000" dirty="0" smtClean="0">
                <a:solidFill>
                  <a:srgbClr val="FFC000"/>
                </a:solidFill>
                <a:latin typeface="Poppins Medium" pitchFamily="2" charset="0"/>
                <a:ea typeface="Poppins Medium"/>
                <a:cs typeface="Poppins Medium" pitchFamily="2" charset="0"/>
                <a:sym typeface="Poppins Medium"/>
              </a:rPr>
              <a:t>3</a:t>
            </a:r>
            <a:r>
              <a:rPr lang="en-US" sz="2400" dirty="0" smtClean="0">
                <a:solidFill>
                  <a:srgbClr val="FFC000"/>
                </a:solidFill>
                <a:latin typeface="Poppins Medium" pitchFamily="2" charset="0"/>
                <a:ea typeface="Poppins Medium"/>
                <a:cs typeface="Poppins Medium" pitchFamily="2" charset="0"/>
                <a:sym typeface="Poppins Medium"/>
              </a:rPr>
              <a:t>—CH—CH</a:t>
            </a:r>
            <a:r>
              <a:rPr lang="en-US" sz="2400" baseline="-25000" dirty="0" smtClean="0">
                <a:solidFill>
                  <a:srgbClr val="FFC000"/>
                </a:solidFill>
                <a:latin typeface="Poppins Medium" pitchFamily="2" charset="0"/>
                <a:ea typeface="Poppins Medium"/>
                <a:cs typeface="Poppins Medium" pitchFamily="2" charset="0"/>
                <a:sym typeface="Poppins Medium"/>
              </a:rPr>
              <a:t>2</a:t>
            </a:r>
            <a:r>
              <a:rPr lang="en-US" sz="2400" dirty="0" smtClean="0">
                <a:solidFill>
                  <a:srgbClr val="FFC000"/>
                </a:solidFill>
                <a:latin typeface="Poppins Medium" pitchFamily="2" charset="0"/>
                <a:ea typeface="Poppins Medium"/>
                <a:cs typeface="Poppins Medium" pitchFamily="2" charset="0"/>
                <a:sym typeface="Poppins Medium"/>
              </a:rPr>
              <a:t>—CH</a:t>
            </a:r>
            <a:r>
              <a:rPr lang="en-US" sz="2400" baseline="-25000" dirty="0" smtClean="0">
                <a:solidFill>
                  <a:srgbClr val="FFC000"/>
                </a:solidFill>
                <a:latin typeface="Poppins Medium" pitchFamily="2" charset="0"/>
                <a:ea typeface="Poppins Medium"/>
                <a:cs typeface="Poppins Medium" pitchFamily="2" charset="0"/>
                <a:sym typeface="Poppins Medium"/>
              </a:rPr>
              <a:t>2</a:t>
            </a:r>
            <a:r>
              <a:rPr lang="en-US" sz="2400" dirty="0" smtClean="0">
                <a:solidFill>
                  <a:srgbClr val="FFC000"/>
                </a:solidFill>
                <a:latin typeface="Poppins Medium" pitchFamily="2" charset="0"/>
                <a:ea typeface="Poppins Medium"/>
                <a:cs typeface="Poppins Medium" pitchFamily="2" charset="0"/>
                <a:sym typeface="Poppins Medium"/>
              </a:rPr>
              <a:t>—CH—CH</a:t>
            </a:r>
            <a:r>
              <a:rPr lang="en-US" sz="2400" baseline="-25000" dirty="0" smtClean="0">
                <a:solidFill>
                  <a:srgbClr val="FFC000"/>
                </a:solidFill>
                <a:latin typeface="Poppins Medium" pitchFamily="2" charset="0"/>
                <a:ea typeface="Poppins Medium"/>
                <a:cs typeface="Poppins Medium" pitchFamily="2" charset="0"/>
                <a:sym typeface="Poppins Medium"/>
              </a:rPr>
              <a:t>3</a:t>
            </a:r>
            <a:endParaRPr lang="en-US" sz="2400" baseline="-250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 Exemplar]</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2-Chloro-5-hydroxyhexane</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2-Hydroxy-5-chlorohexane</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5-Chlorohexan-2-ol</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2-Chlorohexan-5-ol</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cxnSp>
        <p:nvCxnSpPr>
          <p:cNvPr id="3" name="Straight Connector 2"/>
          <p:cNvCxnSpPr/>
          <p:nvPr/>
        </p:nvCxnSpPr>
        <p:spPr>
          <a:xfrm>
            <a:off x="2469948" y="1934670"/>
            <a:ext cx="0" cy="373528"/>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282528" y="2260900"/>
            <a:ext cx="638316" cy="461665"/>
          </a:xfrm>
          <a:prstGeom prst="rect">
            <a:avLst/>
          </a:prstGeom>
        </p:spPr>
        <p:txBody>
          <a:bodyPr wrap="none">
            <a:spAutoFit/>
          </a:bodyPr>
          <a:lstStyle/>
          <a:p>
            <a:r>
              <a:rPr lang="en-US" sz="2400" dirty="0">
                <a:solidFill>
                  <a:srgbClr val="FFC000"/>
                </a:solidFill>
                <a:latin typeface="Poppins Medium" pitchFamily="2" charset="0"/>
                <a:ea typeface="Poppins Medium"/>
                <a:cs typeface="Poppins Medium" pitchFamily="2" charset="0"/>
                <a:sym typeface="Poppins Medium"/>
              </a:rPr>
              <a:t>CH</a:t>
            </a:r>
            <a:endParaRPr lang="en-IN" sz="2400" dirty="0"/>
          </a:p>
        </p:txBody>
      </p:sp>
      <p:cxnSp>
        <p:nvCxnSpPr>
          <p:cNvPr id="29" name="Straight Connector 28"/>
          <p:cNvCxnSpPr/>
          <p:nvPr/>
        </p:nvCxnSpPr>
        <p:spPr>
          <a:xfrm>
            <a:off x="4913602" y="1943524"/>
            <a:ext cx="0" cy="373528"/>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4726182" y="2269754"/>
            <a:ext cx="643125" cy="461665"/>
          </a:xfrm>
          <a:prstGeom prst="rect">
            <a:avLst/>
          </a:prstGeom>
        </p:spPr>
        <p:txBody>
          <a:bodyPr wrap="none">
            <a:spAutoFit/>
          </a:bodyPr>
          <a:lstStyle/>
          <a:p>
            <a:r>
              <a:rPr lang="en-US" sz="2400" dirty="0">
                <a:solidFill>
                  <a:srgbClr val="FFC000"/>
                </a:solidFill>
                <a:latin typeface="Poppins Medium" pitchFamily="2" charset="0"/>
                <a:ea typeface="Poppins Medium"/>
                <a:cs typeface="Poppins Medium" pitchFamily="2" charset="0"/>
                <a:sym typeface="Poppins Medium"/>
              </a:rPr>
              <a:t>OH</a:t>
            </a:r>
            <a:endParaRPr lang="en-IN" sz="2400" dirty="0"/>
          </a:p>
        </p:txBody>
      </p:sp>
    </p:spTree>
    <p:extLst>
      <p:ext uri="{BB962C8B-B14F-4D97-AF65-F5344CB8AC3E}">
        <p14:creationId xmlns:p14="http://schemas.microsoft.com/office/powerpoint/2010/main" val="3797622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How </a:t>
            </a:r>
            <a:r>
              <a:rPr lang="en-US" sz="2400" dirty="0">
                <a:solidFill>
                  <a:srgbClr val="FFC000"/>
                </a:solidFill>
                <a:latin typeface="Poppins Medium" pitchFamily="2" charset="0"/>
                <a:cs typeface="Poppins Medium" pitchFamily="2" charset="0"/>
              </a:rPr>
              <a:t>many isomers of C</a:t>
            </a:r>
            <a:r>
              <a:rPr lang="en-US" sz="2400" baseline="-25000" dirty="0">
                <a:solidFill>
                  <a:srgbClr val="FFC000"/>
                </a:solidFill>
                <a:latin typeface="Poppins Medium" pitchFamily="2" charset="0"/>
                <a:cs typeface="Poppins Medium" pitchFamily="2" charset="0"/>
              </a:rPr>
              <a:t>5</a:t>
            </a:r>
            <a:r>
              <a:rPr lang="en-US" sz="2400" dirty="0">
                <a:solidFill>
                  <a:srgbClr val="FFC000"/>
                </a:solidFill>
                <a:latin typeface="Poppins Medium" pitchFamily="2" charset="0"/>
                <a:cs typeface="Poppins Medium" pitchFamily="2" charset="0"/>
              </a:rPr>
              <a:t>H</a:t>
            </a:r>
            <a:r>
              <a:rPr lang="en-US" sz="2400" baseline="-25000" dirty="0">
                <a:solidFill>
                  <a:srgbClr val="FFC000"/>
                </a:solidFill>
                <a:latin typeface="Poppins Medium" pitchFamily="2" charset="0"/>
                <a:cs typeface="Poppins Medium" pitchFamily="2" charset="0"/>
              </a:rPr>
              <a:t>11</a:t>
            </a:r>
            <a:r>
              <a:rPr lang="en-US" sz="2400" dirty="0">
                <a:solidFill>
                  <a:srgbClr val="FFC000"/>
                </a:solidFill>
                <a:latin typeface="Poppins Medium" pitchFamily="2" charset="0"/>
                <a:cs typeface="Poppins Medium" pitchFamily="2" charset="0"/>
              </a:rPr>
              <a:t> OH will be primary alcohols?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[1992]</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5</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4</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2</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615479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1" y="457200"/>
            <a:ext cx="8336692" cy="745588"/>
            <a:chOff x="712694" y="1882588"/>
            <a:chExt cx="4206837"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4" y="1882588"/>
              <a:ext cx="4183071"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28889" y="1962993"/>
              <a:ext cx="3490642" cy="584775"/>
            </a:xfrm>
            <a:prstGeom prst="rect">
              <a:avLst/>
            </a:prstGeom>
            <a:noFill/>
          </p:spPr>
          <p:txBody>
            <a:bodyPr wrap="square" rtlCol="0">
              <a:spAutoFit/>
            </a:bodyPr>
            <a:lstStyle/>
            <a:p>
              <a:r>
                <a:rPr lang="en-US" sz="3200" b="1" dirty="0">
                  <a:latin typeface="Calibri" panose="020F0502020204030204" pitchFamily="34" charset="0"/>
                </a:rPr>
                <a:t>Topic : Structure of Functional Groups</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graphicFrame>
        <p:nvGraphicFramePr>
          <p:cNvPr id="10" name="Table 9"/>
          <p:cNvGraphicFramePr>
            <a:graphicFrameLocks noGrp="1"/>
          </p:cNvGraphicFramePr>
          <p:nvPr>
            <p:extLst>
              <p:ext uri="{D42A27DB-BD31-4B8C-83A1-F6EECF244321}">
                <p14:modId xmlns:p14="http://schemas.microsoft.com/office/powerpoint/2010/main" val="781491484"/>
              </p:ext>
            </p:extLst>
          </p:nvPr>
        </p:nvGraphicFramePr>
        <p:xfrm>
          <a:off x="977462" y="1906232"/>
          <a:ext cx="9900747" cy="3454043"/>
        </p:xfrm>
        <a:graphic>
          <a:graphicData uri="http://schemas.openxmlformats.org/drawingml/2006/table">
            <a:tbl>
              <a:tblPr firstRow="1" bandRow="1">
                <a:tableStyleId>{2D5ABB26-0587-4C30-8999-92F81FD0307C}</a:tableStyleId>
              </a:tblPr>
              <a:tblGrid>
                <a:gridCol w="3300249">
                  <a:extLst>
                    <a:ext uri="{9D8B030D-6E8A-4147-A177-3AD203B41FA5}">
                      <a16:colId xmlns="" xmlns:a16="http://schemas.microsoft.com/office/drawing/2014/main" val="20000"/>
                    </a:ext>
                  </a:extLst>
                </a:gridCol>
                <a:gridCol w="2919451">
                  <a:extLst>
                    <a:ext uri="{9D8B030D-6E8A-4147-A177-3AD203B41FA5}">
                      <a16:colId xmlns="" xmlns:a16="http://schemas.microsoft.com/office/drawing/2014/main" val="20001"/>
                    </a:ext>
                  </a:extLst>
                </a:gridCol>
                <a:gridCol w="3681047">
                  <a:extLst>
                    <a:ext uri="{9D8B030D-6E8A-4147-A177-3AD203B41FA5}">
                      <a16:colId xmlns="" xmlns:a16="http://schemas.microsoft.com/office/drawing/2014/main" val="20002"/>
                    </a:ext>
                  </a:extLst>
                </a:gridCol>
              </a:tblGrid>
              <a:tr h="1293527">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160516">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bl>
          </a:graphicData>
        </a:graphic>
      </p:graphicFrame>
      <p:grpSp>
        <p:nvGrpSpPr>
          <p:cNvPr id="78" name="Group 77"/>
          <p:cNvGrpSpPr/>
          <p:nvPr/>
        </p:nvGrpSpPr>
        <p:grpSpPr>
          <a:xfrm>
            <a:off x="1131288" y="2110765"/>
            <a:ext cx="9625256" cy="3172258"/>
            <a:chOff x="1131288" y="2079233"/>
            <a:chExt cx="9625256" cy="3172258"/>
          </a:xfrm>
        </p:grpSpPr>
        <p:sp>
          <p:nvSpPr>
            <p:cNvPr id="11" name="TextBox 10"/>
            <p:cNvSpPr txBox="1"/>
            <p:nvPr/>
          </p:nvSpPr>
          <p:spPr>
            <a:xfrm>
              <a:off x="1297779" y="2079233"/>
              <a:ext cx="240675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400" b="1" dirty="0">
                  <a:latin typeface="Calibri" pitchFamily="34" charset="0"/>
                  <a:cs typeface="Times New Roman" panose="02020603050405020304" pitchFamily="18" charset="0"/>
                  <a:sym typeface="Symbol"/>
                </a:rPr>
                <a:t>Structure of </a:t>
              </a:r>
            </a:p>
            <a:p>
              <a:pPr algn="ctr"/>
              <a:r>
                <a:rPr lang="en-US" sz="2400" b="1" dirty="0">
                  <a:latin typeface="Calibri" pitchFamily="34" charset="0"/>
                  <a:cs typeface="Times New Roman" panose="02020603050405020304" pitchFamily="18" charset="0"/>
                  <a:sym typeface="Symbol"/>
                </a:rPr>
                <a:t>Methanol</a:t>
              </a:r>
              <a:endParaRPr lang="en-US" sz="2400" b="1" baseline="-25000" dirty="0">
                <a:latin typeface="Calibri" pitchFamily="34" charset="0"/>
                <a:cs typeface="Times New Roman" panose="02020603050405020304" pitchFamily="18" charset="0"/>
              </a:endParaRPr>
            </a:p>
          </p:txBody>
        </p:sp>
        <p:sp>
          <p:nvSpPr>
            <p:cNvPr id="12" name="TextBox 11"/>
            <p:cNvSpPr txBox="1"/>
            <p:nvPr/>
          </p:nvSpPr>
          <p:spPr>
            <a:xfrm>
              <a:off x="4605838" y="2079233"/>
              <a:ext cx="216607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400" b="1" dirty="0">
                  <a:solidFill>
                    <a:schemeClr val="bg1"/>
                  </a:solidFill>
                  <a:latin typeface="Calibri" pitchFamily="34" charset="0"/>
                  <a:cs typeface="Times New Roman" panose="02020603050405020304" pitchFamily="18" charset="0"/>
                  <a:sym typeface="Symbol"/>
                </a:rPr>
                <a:t>Structure of </a:t>
              </a:r>
            </a:p>
            <a:p>
              <a:pPr algn="ctr"/>
              <a:r>
                <a:rPr lang="en-US" sz="2400" b="1" dirty="0">
                  <a:solidFill>
                    <a:schemeClr val="bg1"/>
                  </a:solidFill>
                  <a:latin typeface="Calibri" pitchFamily="34" charset="0"/>
                  <a:cs typeface="Times New Roman" panose="02020603050405020304" pitchFamily="18" charset="0"/>
                  <a:sym typeface="Symbol"/>
                </a:rPr>
                <a:t>Phenol</a:t>
              </a:r>
              <a:endParaRPr lang="en-US" sz="2400" b="1" baseline="-25000" dirty="0">
                <a:solidFill>
                  <a:schemeClr val="bg1"/>
                </a:solidFill>
                <a:latin typeface="Calibri" pitchFamily="34" charset="0"/>
                <a:cs typeface="Times New Roman" panose="02020603050405020304" pitchFamily="18" charset="0"/>
              </a:endParaRPr>
            </a:p>
          </p:txBody>
        </p:sp>
        <p:grpSp>
          <p:nvGrpSpPr>
            <p:cNvPr id="8" name="Group 7"/>
            <p:cNvGrpSpPr/>
            <p:nvPr/>
          </p:nvGrpSpPr>
          <p:grpSpPr>
            <a:xfrm>
              <a:off x="1131288" y="3130453"/>
              <a:ext cx="9603849" cy="2121038"/>
              <a:chOff x="1887626" y="2740682"/>
              <a:chExt cx="6927307" cy="1529916"/>
            </a:xfrm>
          </p:grpSpPr>
          <p:sp>
            <p:nvSpPr>
              <p:cNvPr id="15" name="TextBox 14"/>
              <p:cNvSpPr txBox="1"/>
              <p:nvPr/>
            </p:nvSpPr>
            <p:spPr>
              <a:xfrm>
                <a:off x="5284556" y="2838284"/>
                <a:ext cx="1005840" cy="333002"/>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109</a:t>
                </a:r>
                <a:r>
                  <a:rPr lang="en-US" sz="2400" b="1" baseline="30000" dirty="0">
                    <a:solidFill>
                      <a:schemeClr val="tx1"/>
                    </a:solidFill>
                    <a:latin typeface="Calibri" pitchFamily="34" charset="0"/>
                    <a:cs typeface="Times New Roman" panose="02020603050405020304" pitchFamily="18" charset="0"/>
                  </a:rPr>
                  <a:t>0</a:t>
                </a:r>
              </a:p>
            </p:txBody>
          </p:sp>
          <p:cxnSp>
            <p:nvCxnSpPr>
              <p:cNvPr id="17" name="Straight Connector 16"/>
              <p:cNvCxnSpPr/>
              <p:nvPr/>
            </p:nvCxnSpPr>
            <p:spPr bwMode="auto">
              <a:xfrm flipV="1">
                <a:off x="5676034" y="3428893"/>
                <a:ext cx="347662" cy="9966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18" name="Arc 17"/>
              <p:cNvSpPr/>
              <p:nvPr/>
            </p:nvSpPr>
            <p:spPr bwMode="auto">
              <a:xfrm rot="16400464" flipV="1">
                <a:off x="5281105" y="3187455"/>
                <a:ext cx="549336" cy="609600"/>
              </a:xfrm>
              <a:prstGeom prst="arc">
                <a:avLst>
                  <a:gd name="adj1" fmla="val 16717648"/>
                  <a:gd name="adj2" fmla="val 5436964"/>
                </a:avLst>
              </a:prstGeom>
              <a:noFill/>
              <a:ln w="25400" cap="flat" cmpd="sng" algn="ctr">
                <a:solidFill>
                  <a:srgbClr val="FFFF00"/>
                </a:solidFill>
                <a:prstDash val="solid"/>
                <a:round/>
                <a:headEnd type="arrow"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Calibri" pitchFamily="34" charset="0"/>
                  <a:cs typeface="Times New Roman" panose="02020603050405020304" pitchFamily="18" charset="0"/>
                </a:endParaRPr>
              </a:p>
            </p:txBody>
          </p:sp>
          <p:sp>
            <p:nvSpPr>
              <p:cNvPr id="19" name="TextBox 18"/>
              <p:cNvSpPr txBox="1"/>
              <p:nvPr/>
            </p:nvSpPr>
            <p:spPr>
              <a:xfrm>
                <a:off x="5055956" y="3890795"/>
                <a:ext cx="1005840" cy="333002"/>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136 pm</a:t>
                </a:r>
                <a:endParaRPr lang="en-US" sz="2400" b="1" baseline="30000" dirty="0">
                  <a:solidFill>
                    <a:schemeClr val="tx1"/>
                  </a:solidFill>
                  <a:latin typeface="Calibri" pitchFamily="34" charset="0"/>
                  <a:cs typeface="Times New Roman" panose="02020603050405020304" pitchFamily="18" charset="0"/>
                </a:endParaRPr>
              </a:p>
            </p:txBody>
          </p:sp>
          <p:sp>
            <p:nvSpPr>
              <p:cNvPr id="20" name="TextBox 19"/>
              <p:cNvSpPr txBox="1"/>
              <p:nvPr/>
            </p:nvSpPr>
            <p:spPr>
              <a:xfrm>
                <a:off x="5985596" y="3204995"/>
                <a:ext cx="304800" cy="333002"/>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H</a:t>
                </a:r>
              </a:p>
            </p:txBody>
          </p:sp>
          <p:cxnSp>
            <p:nvCxnSpPr>
              <p:cNvPr id="22" name="Straight Connector 21"/>
              <p:cNvCxnSpPr/>
              <p:nvPr/>
            </p:nvCxnSpPr>
            <p:spPr bwMode="auto">
              <a:xfrm rot="5400000" flipV="1">
                <a:off x="5052603" y="3728428"/>
                <a:ext cx="365760" cy="0"/>
              </a:xfrm>
              <a:prstGeom prst="line">
                <a:avLst/>
              </a:prstGeom>
              <a:solidFill>
                <a:schemeClr val="accent1"/>
              </a:solidFill>
              <a:ln w="28575" cap="flat" cmpd="sng" algn="ctr">
                <a:solidFill>
                  <a:schemeClr val="tx1"/>
                </a:solidFill>
                <a:prstDash val="solid"/>
                <a:round/>
                <a:headEnd type="arrow" w="med" len="med"/>
                <a:tailEnd type="none" w="med" len="med"/>
              </a:ln>
              <a:effectLst/>
            </p:spPr>
          </p:cxnSp>
          <p:cxnSp>
            <p:nvCxnSpPr>
              <p:cNvPr id="34" name="Straight Connector 33"/>
              <p:cNvCxnSpPr/>
              <p:nvPr/>
            </p:nvCxnSpPr>
            <p:spPr bwMode="auto">
              <a:xfrm flipH="1" flipV="1">
                <a:off x="2439285" y="3131206"/>
                <a:ext cx="304800" cy="285689"/>
              </a:xfrm>
              <a:prstGeom prst="line">
                <a:avLst/>
              </a:prstGeom>
              <a:solidFill>
                <a:schemeClr val="accent1"/>
              </a:solidFill>
              <a:ln w="28575" cap="flat" cmpd="sng" algn="ctr">
                <a:solidFill>
                  <a:schemeClr val="tx1"/>
                </a:solidFill>
                <a:prstDash val="solid"/>
                <a:round/>
                <a:headEnd type="arrow" w="med" len="med"/>
                <a:tailEnd type="none" w="med" len="med"/>
              </a:ln>
              <a:effectLst/>
            </p:spPr>
          </p:cxnSp>
          <p:cxnSp>
            <p:nvCxnSpPr>
              <p:cNvPr id="55" name="Straight Connector 54"/>
              <p:cNvCxnSpPr/>
              <p:nvPr/>
            </p:nvCxnSpPr>
            <p:spPr>
              <a:xfrm>
                <a:off x="6888209" y="3060725"/>
                <a:ext cx="419799" cy="347992"/>
              </a:xfrm>
              <a:prstGeom prst="line">
                <a:avLst/>
              </a:prstGeom>
              <a:ln w="2540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589249" y="2788680"/>
                <a:ext cx="416483"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sp</a:t>
                </a:r>
                <a:r>
                  <a:rPr lang="en-US" sz="2400" b="1" baseline="30000" dirty="0">
                    <a:solidFill>
                      <a:schemeClr val="tx1"/>
                    </a:solidFill>
                    <a:latin typeface="Calibri" pitchFamily="34" charset="0"/>
                    <a:cs typeface="Times New Roman" panose="02020603050405020304" pitchFamily="18" charset="0"/>
                  </a:rPr>
                  <a:t>3</a:t>
                </a:r>
              </a:p>
            </p:txBody>
          </p:sp>
          <p:cxnSp>
            <p:nvCxnSpPr>
              <p:cNvPr id="58" name="Straight Connector 57"/>
              <p:cNvCxnSpPr/>
              <p:nvPr/>
            </p:nvCxnSpPr>
            <p:spPr bwMode="auto">
              <a:xfrm rot="10800000">
                <a:off x="7537811" y="3469345"/>
                <a:ext cx="566738" cy="4191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V="1">
                <a:off x="6828203" y="3474107"/>
                <a:ext cx="457196" cy="40004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60" name="Straight Connector 59"/>
              <p:cNvCxnSpPr/>
              <p:nvPr/>
            </p:nvCxnSpPr>
            <p:spPr>
              <a:xfrm rot="10800000" flipV="1">
                <a:off x="7677593" y="3300601"/>
                <a:ext cx="373612" cy="246471"/>
              </a:xfrm>
              <a:prstGeom prst="line">
                <a:avLst/>
              </a:prstGeom>
              <a:ln w="2540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996073" y="3121562"/>
                <a:ext cx="818860"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141 pm</a:t>
                </a:r>
                <a:endParaRPr lang="en-US" sz="2400" b="1" baseline="-25000" dirty="0">
                  <a:solidFill>
                    <a:schemeClr val="tx1"/>
                  </a:solidFill>
                  <a:latin typeface="Calibri" pitchFamily="34" charset="0"/>
                  <a:cs typeface="Times New Roman" panose="02020603050405020304" pitchFamily="18" charset="0"/>
                </a:endParaRPr>
              </a:p>
            </p:txBody>
          </p:sp>
          <p:sp>
            <p:nvSpPr>
              <p:cNvPr id="62" name="TextBox 61"/>
              <p:cNvSpPr txBox="1"/>
              <p:nvPr/>
            </p:nvSpPr>
            <p:spPr>
              <a:xfrm>
                <a:off x="7037223" y="3758989"/>
                <a:ext cx="715952"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111.7</a:t>
                </a:r>
                <a:r>
                  <a:rPr lang="en-US" sz="2400" b="1" baseline="30000" dirty="0">
                    <a:solidFill>
                      <a:schemeClr val="tx1"/>
                    </a:solidFill>
                    <a:latin typeface="Calibri" pitchFamily="34" charset="0"/>
                    <a:cs typeface="Times New Roman" panose="02020603050405020304" pitchFamily="18" charset="0"/>
                  </a:rPr>
                  <a:t>0</a:t>
                </a:r>
              </a:p>
            </p:txBody>
          </p:sp>
          <p:sp>
            <p:nvSpPr>
              <p:cNvPr id="63" name="TextBox 62"/>
              <p:cNvSpPr txBox="1"/>
              <p:nvPr/>
            </p:nvSpPr>
            <p:spPr>
              <a:xfrm>
                <a:off x="8051206" y="3835189"/>
                <a:ext cx="466202"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CH</a:t>
                </a:r>
                <a:r>
                  <a:rPr lang="en-US" sz="2400" b="1" baseline="-25000" dirty="0">
                    <a:solidFill>
                      <a:schemeClr val="tx1"/>
                    </a:solidFill>
                    <a:latin typeface="Calibri" pitchFamily="34" charset="0"/>
                    <a:cs typeface="Times New Roman" panose="02020603050405020304" pitchFamily="18" charset="0"/>
                  </a:rPr>
                  <a:t>3</a:t>
                </a:r>
              </a:p>
            </p:txBody>
          </p:sp>
          <p:sp>
            <p:nvSpPr>
              <p:cNvPr id="64" name="TextBox 63"/>
              <p:cNvSpPr txBox="1"/>
              <p:nvPr/>
            </p:nvSpPr>
            <p:spPr>
              <a:xfrm>
                <a:off x="6385286" y="3778787"/>
                <a:ext cx="466202"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H</a:t>
                </a:r>
                <a:r>
                  <a:rPr lang="en-US" sz="2400" b="1" baseline="-25000" dirty="0">
                    <a:solidFill>
                      <a:schemeClr val="tx1"/>
                    </a:solidFill>
                    <a:latin typeface="Calibri" pitchFamily="34" charset="0"/>
                    <a:cs typeface="Times New Roman" panose="02020603050405020304" pitchFamily="18" charset="0"/>
                  </a:rPr>
                  <a:t>3</a:t>
                </a:r>
                <a:r>
                  <a:rPr lang="en-US" sz="2400" b="1" dirty="0">
                    <a:solidFill>
                      <a:schemeClr val="tx1"/>
                    </a:solidFill>
                    <a:latin typeface="Calibri" pitchFamily="34" charset="0"/>
                    <a:cs typeface="Times New Roman" panose="02020603050405020304" pitchFamily="18" charset="0"/>
                  </a:rPr>
                  <a:t>C</a:t>
                </a:r>
                <a:endParaRPr lang="en-US" sz="2400" b="1" baseline="-25000" dirty="0">
                  <a:solidFill>
                    <a:schemeClr val="tx1"/>
                  </a:solidFill>
                  <a:latin typeface="Calibri" pitchFamily="34" charset="0"/>
                  <a:cs typeface="Times New Roman" panose="02020603050405020304" pitchFamily="18" charset="0"/>
                </a:endParaRPr>
              </a:p>
            </p:txBody>
          </p:sp>
          <p:grpSp>
            <p:nvGrpSpPr>
              <p:cNvPr id="7" name="Group 6"/>
              <p:cNvGrpSpPr/>
              <p:nvPr/>
            </p:nvGrpSpPr>
            <p:grpSpPr>
              <a:xfrm>
                <a:off x="1887626" y="2740682"/>
                <a:ext cx="5951987" cy="1529916"/>
                <a:chOff x="1887626" y="2740682"/>
                <a:chExt cx="5951987" cy="1529916"/>
              </a:xfrm>
            </p:grpSpPr>
            <p:sp>
              <p:nvSpPr>
                <p:cNvPr id="29" name="TextBox 28"/>
                <p:cNvSpPr txBox="1"/>
                <p:nvPr/>
              </p:nvSpPr>
              <p:spPr>
                <a:xfrm>
                  <a:off x="5347418" y="3310823"/>
                  <a:ext cx="36576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O</a:t>
                  </a:r>
                </a:p>
              </p:txBody>
            </p:sp>
            <p:sp>
              <p:nvSpPr>
                <p:cNvPr id="30" name="TextBox 29"/>
                <p:cNvSpPr txBox="1"/>
                <p:nvPr/>
              </p:nvSpPr>
              <p:spPr>
                <a:xfrm>
                  <a:off x="5354960" y="3422017"/>
                  <a:ext cx="300858" cy="333001"/>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 .</a:t>
                  </a:r>
                </a:p>
              </p:txBody>
            </p:sp>
            <p:sp>
              <p:nvSpPr>
                <p:cNvPr id="31" name="TextBox 30"/>
                <p:cNvSpPr txBox="1"/>
                <p:nvPr/>
              </p:nvSpPr>
              <p:spPr>
                <a:xfrm>
                  <a:off x="5339319" y="3141726"/>
                  <a:ext cx="300858" cy="333001"/>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 .</a:t>
                  </a:r>
                </a:p>
              </p:txBody>
            </p:sp>
            <p:grpSp>
              <p:nvGrpSpPr>
                <p:cNvPr id="23" name="Group 24"/>
                <p:cNvGrpSpPr/>
                <p:nvPr/>
              </p:nvGrpSpPr>
              <p:grpSpPr>
                <a:xfrm>
                  <a:off x="4326026" y="3189242"/>
                  <a:ext cx="764831" cy="647638"/>
                  <a:chOff x="3352800" y="2405202"/>
                  <a:chExt cx="1119069" cy="947598"/>
                </a:xfrm>
              </p:grpSpPr>
              <p:cxnSp>
                <p:nvCxnSpPr>
                  <p:cNvPr id="25" name="Straight Connector 4"/>
                  <p:cNvCxnSpPr/>
                  <p:nvPr/>
                </p:nvCxnSpPr>
                <p:spPr>
                  <a:xfrm rot="16200000" flipV="1">
                    <a:off x="4019618" y="2615124"/>
                    <a:ext cx="377823" cy="2275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Hexagon 5"/>
                  <p:cNvSpPr/>
                  <p:nvPr/>
                </p:nvSpPr>
                <p:spPr>
                  <a:xfrm>
                    <a:off x="3352800" y="2405202"/>
                    <a:ext cx="1119069" cy="947598"/>
                  </a:xfrm>
                  <a:prstGeom prst="hexagon">
                    <a:avLst>
                      <a:gd name="adj" fmla="val 28153"/>
                      <a:gd name="vf" fmla="val 11547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alibri" pitchFamily="34" charset="0"/>
                      <a:cs typeface="Times New Roman" panose="02020603050405020304" pitchFamily="18" charset="0"/>
                    </a:endParaRPr>
                  </a:p>
                </p:txBody>
              </p:sp>
              <p:cxnSp>
                <p:nvCxnSpPr>
                  <p:cNvPr id="27" name="Straight Connector 6"/>
                  <p:cNvCxnSpPr/>
                  <p:nvPr/>
                </p:nvCxnSpPr>
                <p:spPr>
                  <a:xfrm rot="10800000" flipV="1">
                    <a:off x="3700575" y="3195177"/>
                    <a:ext cx="4196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auto">
                  <a:xfrm rot="5400000" flipH="1" flipV="1">
                    <a:off x="3422933" y="2623207"/>
                    <a:ext cx="377686" cy="223814"/>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cxnSp>
              <p:nvCxnSpPr>
                <p:cNvPr id="24" name="Straight Connector 6"/>
                <p:cNvCxnSpPr/>
                <p:nvPr/>
              </p:nvCxnSpPr>
              <p:spPr>
                <a:xfrm rot="10800000" flipV="1">
                  <a:off x="5089184" y="3514263"/>
                  <a:ext cx="286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flipV="1">
                  <a:off x="3319551" y="3121683"/>
                  <a:ext cx="304800" cy="285689"/>
                </a:xfrm>
                <a:prstGeom prst="line">
                  <a:avLst/>
                </a:prstGeom>
                <a:solidFill>
                  <a:schemeClr val="accent1"/>
                </a:solidFill>
                <a:ln w="28575" cap="flat" cmpd="sng" algn="ctr">
                  <a:solidFill>
                    <a:schemeClr val="tx1"/>
                  </a:solidFill>
                  <a:prstDash val="solid"/>
                  <a:round/>
                  <a:headEnd type="arrow" w="med" len="med"/>
                  <a:tailEnd type="none" w="med" len="med"/>
                </a:ln>
                <a:effectLst/>
              </p:spPr>
            </p:cxnSp>
            <p:sp>
              <p:nvSpPr>
                <p:cNvPr id="36" name="TextBox 35"/>
                <p:cNvSpPr txBox="1"/>
                <p:nvPr/>
              </p:nvSpPr>
              <p:spPr>
                <a:xfrm>
                  <a:off x="2024151" y="2740682"/>
                  <a:ext cx="117348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142 pm</a:t>
                  </a:r>
                </a:p>
              </p:txBody>
            </p:sp>
            <p:grpSp>
              <p:nvGrpSpPr>
                <p:cNvPr id="37" name="Group 19"/>
                <p:cNvGrpSpPr/>
                <p:nvPr/>
              </p:nvGrpSpPr>
              <p:grpSpPr>
                <a:xfrm>
                  <a:off x="2854731" y="2946120"/>
                  <a:ext cx="373380" cy="641854"/>
                  <a:chOff x="4945380" y="2573352"/>
                  <a:chExt cx="373380" cy="641854"/>
                </a:xfrm>
              </p:grpSpPr>
              <p:sp>
                <p:nvSpPr>
                  <p:cNvPr id="51" name="TextBox 50"/>
                  <p:cNvSpPr txBox="1"/>
                  <p:nvPr/>
                </p:nvSpPr>
                <p:spPr>
                  <a:xfrm>
                    <a:off x="4953000" y="2768958"/>
                    <a:ext cx="365760" cy="333002"/>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O</a:t>
                    </a:r>
                  </a:p>
                </p:txBody>
              </p:sp>
              <p:sp>
                <p:nvSpPr>
                  <p:cNvPr id="52" name="TextBox 51"/>
                  <p:cNvSpPr txBox="1"/>
                  <p:nvPr/>
                </p:nvSpPr>
                <p:spPr>
                  <a:xfrm>
                    <a:off x="4945380" y="2882204"/>
                    <a:ext cx="300858"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 .</a:t>
                    </a:r>
                  </a:p>
                </p:txBody>
              </p:sp>
              <p:sp>
                <p:nvSpPr>
                  <p:cNvPr id="53" name="TextBox 52"/>
                  <p:cNvSpPr txBox="1"/>
                  <p:nvPr/>
                </p:nvSpPr>
                <p:spPr>
                  <a:xfrm>
                    <a:off x="4946653" y="2573352"/>
                    <a:ext cx="300858" cy="333002"/>
                  </a:xfrm>
                  <a:prstGeom prst="rect">
                    <a:avLst/>
                  </a:prstGeom>
                  <a:noFill/>
                </p:spPr>
                <p:txBody>
                  <a:bodyPr wrap="none" rtlCol="0">
                    <a:spAutoFit/>
                  </a:bodyPr>
                  <a:lstStyle/>
                  <a:p>
                    <a:r>
                      <a:rPr lang="en-US" sz="2400" b="1" dirty="0">
                        <a:solidFill>
                          <a:schemeClr val="tx1"/>
                        </a:solidFill>
                        <a:latin typeface="Calibri" pitchFamily="34" charset="0"/>
                        <a:cs typeface="Times New Roman" panose="02020603050405020304" pitchFamily="18" charset="0"/>
                      </a:rPr>
                      <a:t>. .</a:t>
                    </a:r>
                  </a:p>
                </p:txBody>
              </p:sp>
            </p:grpSp>
            <p:sp>
              <p:nvSpPr>
                <p:cNvPr id="38" name="TextBox 37"/>
                <p:cNvSpPr txBox="1"/>
                <p:nvPr/>
              </p:nvSpPr>
              <p:spPr>
                <a:xfrm>
                  <a:off x="1887626" y="3194707"/>
                  <a:ext cx="3048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H</a:t>
                  </a:r>
                </a:p>
              </p:txBody>
            </p:sp>
            <p:cxnSp>
              <p:nvCxnSpPr>
                <p:cNvPr id="39" name="Straight Connector 38"/>
                <p:cNvCxnSpPr/>
                <p:nvPr/>
              </p:nvCxnSpPr>
              <p:spPr bwMode="auto">
                <a:xfrm>
                  <a:off x="2191632" y="3412986"/>
                  <a:ext cx="171450" cy="14605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40" name="TextBox 39"/>
                <p:cNvSpPr txBox="1"/>
                <p:nvPr/>
              </p:nvSpPr>
              <p:spPr>
                <a:xfrm>
                  <a:off x="2297201" y="3411573"/>
                  <a:ext cx="3048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C</a:t>
                  </a:r>
                </a:p>
              </p:txBody>
            </p:sp>
            <p:sp>
              <p:nvSpPr>
                <p:cNvPr id="41" name="TextBox 40"/>
                <p:cNvSpPr txBox="1"/>
                <p:nvPr/>
              </p:nvSpPr>
              <p:spPr>
                <a:xfrm>
                  <a:off x="2300376" y="3937597"/>
                  <a:ext cx="3048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H</a:t>
                  </a:r>
                </a:p>
              </p:txBody>
            </p:sp>
            <p:sp>
              <p:nvSpPr>
                <p:cNvPr id="42" name="TextBox 41"/>
                <p:cNvSpPr txBox="1"/>
                <p:nvPr/>
              </p:nvSpPr>
              <p:spPr>
                <a:xfrm>
                  <a:off x="1922551" y="3702647"/>
                  <a:ext cx="3048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H</a:t>
                  </a:r>
                </a:p>
              </p:txBody>
            </p:sp>
            <p:cxnSp>
              <p:nvCxnSpPr>
                <p:cNvPr id="43" name="Straight Connector 42"/>
                <p:cNvCxnSpPr/>
                <p:nvPr/>
              </p:nvCxnSpPr>
              <p:spPr bwMode="auto">
                <a:xfrm flipH="1">
                  <a:off x="2209891" y="3700329"/>
                  <a:ext cx="171450" cy="14605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rot="5400000" flipH="1" flipV="1">
                  <a:off x="2364672" y="3876540"/>
                  <a:ext cx="219072"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flipV="1">
                  <a:off x="2559932" y="3350282"/>
                  <a:ext cx="297657" cy="207169"/>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a:off x="3225889" y="3339891"/>
                  <a:ext cx="307975" cy="224704"/>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47" name="Arc 46"/>
                <p:cNvSpPr/>
                <p:nvPr/>
              </p:nvSpPr>
              <p:spPr bwMode="auto">
                <a:xfrm rot="5199536">
                  <a:off x="2760697" y="3120225"/>
                  <a:ext cx="606384" cy="609600"/>
                </a:xfrm>
                <a:prstGeom prst="arc">
                  <a:avLst>
                    <a:gd name="adj1" fmla="val 16717648"/>
                    <a:gd name="adj2" fmla="val 5436964"/>
                  </a:avLst>
                </a:prstGeom>
                <a:noFill/>
                <a:ln w="25400" cap="flat" cmpd="sng" algn="ctr">
                  <a:solidFill>
                    <a:srgbClr val="FFFF00"/>
                  </a:solidFill>
                  <a:prstDash val="solid"/>
                  <a:round/>
                  <a:headEnd type="arrow"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Calibri" pitchFamily="34" charset="0"/>
                    <a:cs typeface="Times New Roman" panose="02020603050405020304" pitchFamily="18" charset="0"/>
                  </a:endParaRPr>
                </a:p>
              </p:txBody>
            </p:sp>
            <p:sp>
              <p:nvSpPr>
                <p:cNvPr id="48" name="TextBox 47"/>
                <p:cNvSpPr txBox="1"/>
                <p:nvPr/>
              </p:nvSpPr>
              <p:spPr>
                <a:xfrm>
                  <a:off x="2694711" y="3731282"/>
                  <a:ext cx="100584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108.9</a:t>
                  </a:r>
                  <a:r>
                    <a:rPr lang="en-US" sz="2400" b="1" baseline="30000" dirty="0">
                      <a:solidFill>
                        <a:schemeClr val="tx1"/>
                      </a:solidFill>
                      <a:latin typeface="Calibri" pitchFamily="34" charset="0"/>
                      <a:cs typeface="Times New Roman" panose="02020603050405020304" pitchFamily="18" charset="0"/>
                    </a:rPr>
                    <a:t>0</a:t>
                  </a:r>
                </a:p>
              </p:txBody>
            </p:sp>
            <p:sp>
              <p:nvSpPr>
                <p:cNvPr id="49" name="TextBox 48"/>
                <p:cNvSpPr txBox="1"/>
                <p:nvPr/>
              </p:nvSpPr>
              <p:spPr>
                <a:xfrm>
                  <a:off x="3471951" y="3407372"/>
                  <a:ext cx="3048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H</a:t>
                  </a:r>
                </a:p>
              </p:txBody>
            </p:sp>
            <p:sp>
              <p:nvSpPr>
                <p:cNvPr id="50" name="TextBox 49"/>
                <p:cNvSpPr txBox="1"/>
                <p:nvPr/>
              </p:nvSpPr>
              <p:spPr>
                <a:xfrm>
                  <a:off x="3471951" y="2759734"/>
                  <a:ext cx="914400" cy="333001"/>
                </a:xfrm>
                <a:prstGeom prst="rect">
                  <a:avLst/>
                </a:prstGeom>
                <a:noFill/>
              </p:spPr>
              <p:txBody>
                <a:bodyPr wrap="square" rtlCol="0">
                  <a:spAutoFit/>
                </a:bodyPr>
                <a:lstStyle/>
                <a:p>
                  <a:r>
                    <a:rPr lang="en-US" sz="2400" b="1" dirty="0">
                      <a:solidFill>
                        <a:schemeClr val="tx1"/>
                      </a:solidFill>
                      <a:latin typeface="Calibri" pitchFamily="34" charset="0"/>
                      <a:cs typeface="Times New Roman" panose="02020603050405020304" pitchFamily="18" charset="0"/>
                    </a:rPr>
                    <a:t>96 pm</a:t>
                  </a:r>
                </a:p>
              </p:txBody>
            </p:sp>
            <p:sp>
              <p:nvSpPr>
                <p:cNvPr id="69" name="Arc 68"/>
                <p:cNvSpPr/>
                <p:nvPr/>
              </p:nvSpPr>
              <p:spPr bwMode="auto">
                <a:xfrm rot="6591155">
                  <a:off x="7003933" y="2913212"/>
                  <a:ext cx="665981" cy="1005378"/>
                </a:xfrm>
                <a:prstGeom prst="arc">
                  <a:avLst>
                    <a:gd name="adj1" fmla="val 16722595"/>
                    <a:gd name="adj2" fmla="val 1388051"/>
                  </a:avLst>
                </a:prstGeom>
                <a:noFill/>
                <a:ln w="2857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tx1"/>
                    </a:solidFill>
                    <a:effectLst/>
                    <a:latin typeface="Calibri" pitchFamily="34" charset="0"/>
                    <a:cs typeface="Times New Roman" panose="02020603050405020304" pitchFamily="18" charset="0"/>
                  </a:endParaRPr>
                </a:p>
              </p:txBody>
            </p:sp>
            <p:grpSp>
              <p:nvGrpSpPr>
                <p:cNvPr id="70" name="Group 27"/>
                <p:cNvGrpSpPr/>
                <p:nvPr/>
              </p:nvGrpSpPr>
              <p:grpSpPr>
                <a:xfrm rot="235573">
                  <a:off x="7093430" y="3619034"/>
                  <a:ext cx="113776" cy="169128"/>
                  <a:chOff x="4434992" y="4066168"/>
                  <a:chExt cx="116940" cy="173835"/>
                </a:xfrm>
              </p:grpSpPr>
              <p:cxnSp>
                <p:nvCxnSpPr>
                  <p:cNvPr id="74" name="Straight Connector 73"/>
                  <p:cNvCxnSpPr/>
                  <p:nvPr/>
                </p:nvCxnSpPr>
                <p:spPr bwMode="auto">
                  <a:xfrm rot="16200000" flipH="1">
                    <a:off x="4417086" y="4143257"/>
                    <a:ext cx="114652" cy="78840"/>
                  </a:xfrm>
                  <a:prstGeom prst="line">
                    <a:avLst/>
                  </a:prstGeom>
                  <a:solidFill>
                    <a:schemeClr val="accent1"/>
                  </a:solidFill>
                  <a:ln w="28575" cap="flat" cmpd="sng" algn="ctr">
                    <a:solidFill>
                      <a:srgbClr val="00B0F0"/>
                    </a:solidFill>
                    <a:prstDash val="solid"/>
                    <a:round/>
                    <a:headEnd type="none" w="med" len="med"/>
                    <a:tailEnd type="none" w="med" len="med"/>
                  </a:ln>
                  <a:effectLst/>
                </p:spPr>
              </p:cxnSp>
              <p:cxnSp>
                <p:nvCxnSpPr>
                  <p:cNvPr id="75" name="Straight Connector 74"/>
                  <p:cNvCxnSpPr/>
                  <p:nvPr/>
                </p:nvCxnSpPr>
                <p:spPr bwMode="auto">
                  <a:xfrm rot="10800000" flipV="1">
                    <a:off x="4437884" y="4066168"/>
                    <a:ext cx="114048" cy="61569"/>
                  </a:xfrm>
                  <a:prstGeom prst="line">
                    <a:avLst/>
                  </a:prstGeom>
                  <a:solidFill>
                    <a:schemeClr val="accent1"/>
                  </a:solidFill>
                  <a:ln w="28575" cap="flat" cmpd="sng" algn="ctr">
                    <a:solidFill>
                      <a:srgbClr val="00B0F0"/>
                    </a:solidFill>
                    <a:prstDash val="solid"/>
                    <a:round/>
                    <a:headEnd type="none" w="med" len="med"/>
                    <a:tailEnd type="none" w="med" len="med"/>
                  </a:ln>
                  <a:effectLst/>
                </p:spPr>
              </p:cxnSp>
            </p:grpSp>
            <p:grpSp>
              <p:nvGrpSpPr>
                <p:cNvPr id="71" name="Group 28"/>
                <p:cNvGrpSpPr/>
                <p:nvPr/>
              </p:nvGrpSpPr>
              <p:grpSpPr>
                <a:xfrm rot="7876598">
                  <a:off x="7652445" y="3602304"/>
                  <a:ext cx="113773" cy="169127"/>
                  <a:chOff x="4500305" y="4088606"/>
                  <a:chExt cx="116939" cy="173831"/>
                </a:xfrm>
              </p:grpSpPr>
              <p:cxnSp>
                <p:nvCxnSpPr>
                  <p:cNvPr id="72" name="Straight Connector 71"/>
                  <p:cNvCxnSpPr/>
                  <p:nvPr/>
                </p:nvCxnSpPr>
                <p:spPr bwMode="auto">
                  <a:xfrm rot="16200000" flipH="1">
                    <a:off x="4482400" y="4165693"/>
                    <a:ext cx="114649" cy="78840"/>
                  </a:xfrm>
                  <a:prstGeom prst="line">
                    <a:avLst/>
                  </a:prstGeom>
                  <a:solidFill>
                    <a:schemeClr val="accent1"/>
                  </a:solidFill>
                  <a:ln w="28575" cap="flat" cmpd="sng" algn="ctr">
                    <a:solidFill>
                      <a:srgbClr val="00B0F0"/>
                    </a:solidFill>
                    <a:prstDash val="solid"/>
                    <a:round/>
                    <a:headEnd type="none" w="med" len="med"/>
                    <a:tailEnd type="none" w="med" len="med"/>
                  </a:ln>
                  <a:effectLst/>
                </p:spPr>
              </p:cxnSp>
              <p:cxnSp>
                <p:nvCxnSpPr>
                  <p:cNvPr id="73" name="Straight Connector 72"/>
                  <p:cNvCxnSpPr/>
                  <p:nvPr/>
                </p:nvCxnSpPr>
                <p:spPr bwMode="auto">
                  <a:xfrm rot="10800000" flipV="1">
                    <a:off x="4503196" y="4088606"/>
                    <a:ext cx="114048" cy="61568"/>
                  </a:xfrm>
                  <a:prstGeom prst="line">
                    <a:avLst/>
                  </a:prstGeom>
                  <a:solidFill>
                    <a:schemeClr val="accent1"/>
                  </a:solidFill>
                  <a:ln w="28575" cap="flat" cmpd="sng" algn="ctr">
                    <a:solidFill>
                      <a:srgbClr val="00B0F0"/>
                    </a:solidFill>
                    <a:prstDash val="solid"/>
                    <a:round/>
                    <a:headEnd type="none" w="med" len="med"/>
                    <a:tailEnd type="none" w="med" len="med"/>
                  </a:ln>
                  <a:effectLst/>
                </p:spPr>
              </p:cxnSp>
            </p:grpSp>
            <p:sp>
              <p:nvSpPr>
                <p:cNvPr id="66" name="TextBox 65"/>
                <p:cNvSpPr txBox="1"/>
                <p:nvPr/>
              </p:nvSpPr>
              <p:spPr>
                <a:xfrm rot="16200000">
                  <a:off x="7281318" y="3115340"/>
                  <a:ext cx="194483" cy="333001"/>
                </a:xfrm>
                <a:prstGeom prst="rect">
                  <a:avLst/>
                </a:prstGeom>
                <a:noFill/>
              </p:spPr>
              <p:txBody>
                <a:bodyPr wrap="none" rtlCol="0">
                  <a:spAutoFit/>
                </a:bodyPr>
                <a:lstStyle/>
                <a:p>
                  <a:pPr algn="ctr"/>
                  <a:r>
                    <a:rPr lang="en-US" sz="2400" b="1" dirty="0">
                      <a:solidFill>
                        <a:schemeClr val="tx1"/>
                      </a:solidFill>
                      <a:latin typeface="Calibri" pitchFamily="34" charset="0"/>
                      <a:cs typeface="Times New Roman" panose="02020603050405020304" pitchFamily="18" charset="0"/>
                    </a:rPr>
                    <a:t>:</a:t>
                  </a:r>
                  <a:endParaRPr lang="en-US" sz="2400" b="1" baseline="-25000" dirty="0">
                    <a:solidFill>
                      <a:schemeClr val="tx1"/>
                    </a:solidFill>
                    <a:latin typeface="Calibri" pitchFamily="34" charset="0"/>
                    <a:cs typeface="Times New Roman" panose="02020603050405020304" pitchFamily="18" charset="0"/>
                  </a:endParaRPr>
                </a:p>
              </p:txBody>
            </p:sp>
            <p:sp>
              <p:nvSpPr>
                <p:cNvPr id="67" name="TextBox 66"/>
                <p:cNvSpPr txBox="1"/>
                <p:nvPr/>
              </p:nvSpPr>
              <p:spPr>
                <a:xfrm rot="16200000">
                  <a:off x="7289201" y="3363120"/>
                  <a:ext cx="194483" cy="333001"/>
                </a:xfrm>
                <a:prstGeom prst="rect">
                  <a:avLst/>
                </a:prstGeom>
                <a:noFill/>
              </p:spPr>
              <p:txBody>
                <a:bodyPr wrap="none" rtlCol="0">
                  <a:spAutoFit/>
                </a:bodyPr>
                <a:lstStyle/>
                <a:p>
                  <a:pPr algn="ctr"/>
                  <a:r>
                    <a:rPr lang="en-US" sz="2400" b="1" dirty="0">
                      <a:solidFill>
                        <a:schemeClr val="tx1"/>
                      </a:solidFill>
                      <a:latin typeface="Calibri" pitchFamily="34" charset="0"/>
                      <a:cs typeface="Times New Roman" panose="02020603050405020304" pitchFamily="18" charset="0"/>
                    </a:rPr>
                    <a:t>:</a:t>
                  </a:r>
                  <a:endParaRPr lang="en-US" sz="2400" b="1" baseline="-25000" dirty="0">
                    <a:solidFill>
                      <a:schemeClr val="tx1"/>
                    </a:solidFill>
                    <a:latin typeface="Calibri" pitchFamily="34" charset="0"/>
                    <a:cs typeface="Times New Roman" panose="02020603050405020304" pitchFamily="18" charset="0"/>
                  </a:endParaRPr>
                </a:p>
              </p:txBody>
            </p:sp>
            <p:sp>
              <p:nvSpPr>
                <p:cNvPr id="68" name="TextBox 67"/>
                <p:cNvSpPr txBox="1"/>
                <p:nvPr/>
              </p:nvSpPr>
              <p:spPr>
                <a:xfrm>
                  <a:off x="7274038" y="3249477"/>
                  <a:ext cx="283513" cy="333001"/>
                </a:xfrm>
                <a:prstGeom prst="rect">
                  <a:avLst/>
                </a:prstGeom>
                <a:noFill/>
              </p:spPr>
              <p:txBody>
                <a:bodyPr wrap="none" rtlCol="0">
                  <a:spAutoFit/>
                </a:bodyPr>
                <a:lstStyle/>
                <a:p>
                  <a:pPr algn="ctr"/>
                  <a:r>
                    <a:rPr lang="en-US" sz="2400" b="1" dirty="0">
                      <a:solidFill>
                        <a:schemeClr val="tx1"/>
                      </a:solidFill>
                      <a:latin typeface="Calibri" pitchFamily="34" charset="0"/>
                      <a:cs typeface="Times New Roman" panose="02020603050405020304" pitchFamily="18" charset="0"/>
                    </a:rPr>
                    <a:t>O</a:t>
                  </a:r>
                  <a:endParaRPr lang="en-US" sz="2400" b="1" baseline="-25000" dirty="0">
                    <a:solidFill>
                      <a:schemeClr val="tx1"/>
                    </a:solidFill>
                    <a:latin typeface="Calibri" pitchFamily="34" charset="0"/>
                    <a:cs typeface="Times New Roman" panose="02020603050405020304" pitchFamily="18" charset="0"/>
                  </a:endParaRPr>
                </a:p>
              </p:txBody>
            </p:sp>
          </p:grpSp>
        </p:grpSp>
        <p:sp>
          <p:nvSpPr>
            <p:cNvPr id="76" name="TextBox 75"/>
            <p:cNvSpPr txBox="1"/>
            <p:nvPr/>
          </p:nvSpPr>
          <p:spPr>
            <a:xfrm>
              <a:off x="7669450" y="2079233"/>
              <a:ext cx="3087094"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400" b="1" dirty="0">
                  <a:solidFill>
                    <a:schemeClr val="bg1"/>
                  </a:solidFill>
                  <a:latin typeface="Calibri" pitchFamily="34" charset="0"/>
                  <a:cs typeface="Times New Roman" panose="02020603050405020304" pitchFamily="18" charset="0"/>
                </a:rPr>
                <a:t>Structure of </a:t>
              </a:r>
            </a:p>
            <a:p>
              <a:pPr algn="ctr"/>
              <a:r>
                <a:rPr lang="en-US" sz="2400" b="1" dirty="0">
                  <a:solidFill>
                    <a:schemeClr val="bg1"/>
                  </a:solidFill>
                  <a:latin typeface="Calibri" pitchFamily="34" charset="0"/>
                  <a:cs typeface="Times New Roman" panose="02020603050405020304" pitchFamily="18" charset="0"/>
                </a:rPr>
                <a:t>dimethyl ether</a:t>
              </a:r>
              <a:endParaRPr lang="en-US" sz="2400" b="1" baseline="-25000" dirty="0">
                <a:solidFill>
                  <a:schemeClr val="bg1"/>
                </a:solidFill>
                <a:latin typeface="Calibri" pitchFamily="34" charset="0"/>
                <a:cs typeface="Times New Roman" panose="02020603050405020304" pitchFamily="18" charset="0"/>
              </a:endParaRPr>
            </a:p>
          </p:txBody>
        </p:sp>
      </p:grpSp>
    </p:spTree>
    <p:extLst>
      <p:ext uri="{BB962C8B-B14F-4D97-AF65-F5344CB8AC3E}">
        <p14:creationId xmlns:p14="http://schemas.microsoft.com/office/powerpoint/2010/main" val="2377999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3467616"/>
          </a:xfrm>
          <a:prstGeom prst="rect">
            <a:avLst/>
          </a:prstGeom>
          <a:noFill/>
        </p:spPr>
        <p:txBody>
          <a:bodyPr wrap="square" lIns="0" tIns="0" rIns="0" bIns="0" rtlCol="0">
            <a:spAutoFit/>
          </a:bodyPr>
          <a:lstStyle/>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The bond angle C—O—H in alcohol is slightly less than the regular tetrahedral bond angle 109°28</a:t>
            </a:r>
            <a:r>
              <a:rPr lang="en-US" sz="2400" b="1" dirty="0">
                <a:solidFill>
                  <a:schemeClr val="tx1"/>
                </a:solidFill>
                <a:latin typeface="Calibri" pitchFamily="34" charset="0"/>
                <a:cs typeface="Times New Roman" pitchFamily="18" charset="0"/>
                <a:sym typeface="Symbol"/>
              </a:rPr>
              <a:t></a:t>
            </a:r>
            <a:r>
              <a:rPr lang="en-IN" sz="2400" dirty="0">
                <a:solidFill>
                  <a:schemeClr val="tx1"/>
                </a:solidFill>
                <a:latin typeface="Calibri" panose="020F0502020204030204" pitchFamily="34" charset="0"/>
                <a:cs typeface="Calibri" panose="020F0502020204030204" pitchFamily="34" charset="0"/>
              </a:rPr>
              <a:t> . It's due to repulsion between the unshared electron pairs of oxygen .</a:t>
            </a: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The carbon – oxygen bond length (136pm) in phenol is slightly less than that in methanol. It’s due to</a:t>
            </a: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I.  Partial double bond character (by delocalization)</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II. sp</a:t>
            </a:r>
            <a:r>
              <a:rPr lang="en-IN" sz="2400" baseline="30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 — carbon attached  to — OH  group  of phenol.</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5742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2" y="457200"/>
            <a:ext cx="7983691" cy="745588"/>
            <a:chOff x="712695" y="1882588"/>
            <a:chExt cx="410638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410638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17475" y="1962993"/>
              <a:ext cx="3217623" cy="584775"/>
            </a:xfrm>
            <a:prstGeom prst="rect">
              <a:avLst/>
            </a:prstGeom>
            <a:noFill/>
          </p:spPr>
          <p:txBody>
            <a:bodyPr wrap="square" rtlCol="0">
              <a:spAutoFit/>
            </a:bodyPr>
            <a:lstStyle/>
            <a:p>
              <a:r>
                <a:rPr lang="en-US" sz="3200" b="1" dirty="0">
                  <a:latin typeface="Calibri" panose="020F0502020204030204" pitchFamily="34" charset="0"/>
                </a:rPr>
                <a:t>Topic : Alcohols, Phenols and Ethers</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257028"/>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Order of bond angle:-</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Alcohol &lt; Phenol &lt; Ether </a:t>
            </a: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Order of bond length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Alcohol (or) Ether  &gt; Phenol</a:t>
            </a:r>
            <a:endParaRPr lang="en-US" sz="2400" dirty="0">
              <a:solidFill>
                <a:schemeClr val="tx1"/>
              </a:solidFill>
              <a:latin typeface="Calibri" panose="020F0502020204030204" pitchFamily="34" charset="0"/>
              <a:cs typeface="Calibri" panose="020F0502020204030204" pitchFamily="34" charset="0"/>
            </a:endParaRPr>
          </a:p>
        </p:txBody>
      </p:sp>
      <p:sp>
        <p:nvSpPr>
          <p:cNvPr id="10" name="Rectangle 9"/>
          <p:cNvSpPr/>
          <p:nvPr/>
        </p:nvSpPr>
        <p:spPr>
          <a:xfrm>
            <a:off x="6031705" y="1685882"/>
            <a:ext cx="4403967" cy="830997"/>
          </a:xfrm>
          <a:prstGeom prst="rect">
            <a:avLst/>
          </a:prstGeom>
        </p:spPr>
        <p:txBody>
          <a:bodyPr wrap="square">
            <a:spAutoFit/>
          </a:bodyPr>
          <a:lstStyle/>
          <a:p>
            <a:pPr algn="ctr"/>
            <a:r>
              <a:rPr lang="en-US" sz="2400" dirty="0">
                <a:solidFill>
                  <a:schemeClr val="tx1"/>
                </a:solidFill>
                <a:latin typeface="Calibri" pitchFamily="34" charset="0"/>
                <a:cs typeface="Times New Roman" pitchFamily="18" charset="0"/>
              </a:rPr>
              <a:t>(Due to big size alkyl/aryl groups around the oxygen)</a:t>
            </a:r>
          </a:p>
        </p:txBody>
      </p:sp>
    </p:spTree>
    <p:extLst>
      <p:ext uri="{BB962C8B-B14F-4D97-AF65-F5344CB8AC3E}">
        <p14:creationId xmlns:p14="http://schemas.microsoft.com/office/powerpoint/2010/main" val="2374756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1" y="457200"/>
            <a:ext cx="10834687" cy="745588"/>
            <a:chOff x="712694" y="1882588"/>
            <a:chExt cx="540514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4" y="1882588"/>
              <a:ext cx="540514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20738" y="1962993"/>
              <a:ext cx="4697104" cy="584775"/>
            </a:xfrm>
            <a:prstGeom prst="rect">
              <a:avLst/>
            </a:prstGeom>
            <a:noFill/>
          </p:spPr>
          <p:txBody>
            <a:bodyPr wrap="square" rtlCol="0">
              <a:spAutoFit/>
            </a:bodyPr>
            <a:lstStyle/>
            <a:p>
              <a:r>
                <a:rPr lang="en-IN" sz="3200" b="1" dirty="0">
                  <a:latin typeface="Calibri" panose="020F0502020204030204" pitchFamily="34" charset="0"/>
                </a:rPr>
                <a:t>Topic : Methods Of Preparation Of Alcohols (R – OH)</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728952"/>
          </a:xfrm>
          <a:prstGeom prst="rect">
            <a:avLst/>
          </a:prstGeom>
          <a:noFill/>
        </p:spPr>
        <p:txBody>
          <a:bodyPr wrap="square" lIns="0" tIns="0" rIns="0" bIns="0" rtlCol="0">
            <a:spAutoFit/>
          </a:bodyPr>
          <a:lstStyle/>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Oxidation of Alkane.</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Hydration of Alkenes.</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Hydroboration – oxidation of  alkenes.</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Reduction or hydrogenation of Carbonyl &amp; acid derivatives compounds.</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From Grignard’s reagent (alkyl magnesium halide) (R – Mg – X).</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From Amines</a:t>
            </a:r>
          </a:p>
        </p:txBody>
      </p:sp>
    </p:spTree>
    <p:extLst>
      <p:ext uri="{BB962C8B-B14F-4D97-AF65-F5344CB8AC3E}">
        <p14:creationId xmlns:p14="http://schemas.microsoft.com/office/powerpoint/2010/main" val="1853099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3672800"/>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(a)	From oxidation of alkane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(i)	Catalytic oxidation</a:t>
            </a: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marL="342900" indent="-342900" algn="just" defTabSz="536575">
              <a:spcBef>
                <a:spcPts val="400"/>
              </a:spcBef>
              <a:spcAft>
                <a:spcPts val="400"/>
              </a:spcAft>
              <a:buClr>
                <a:schemeClr val="tx1"/>
              </a:buClr>
              <a:buFont typeface="Wingdings" pitchFamily="2" charset="2"/>
              <a:buChar char="Ø"/>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(ii)	Chemical oxidation</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1351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051844"/>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Hydration of Alkenes</a:t>
            </a:r>
          </a:p>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Addition of water in presence of dil. H</a:t>
            </a:r>
            <a:r>
              <a:rPr lang="en-IN" sz="2400" b="1" baseline="-25000" dirty="0">
                <a:solidFill>
                  <a:schemeClr val="tx1"/>
                </a:solidFill>
                <a:latin typeface="Calibri" panose="020F0502020204030204" pitchFamily="34" charset="0"/>
                <a:cs typeface="Calibri" panose="020F0502020204030204" pitchFamily="34" charset="0"/>
              </a:rPr>
              <a:t>2</a:t>
            </a:r>
            <a:r>
              <a:rPr lang="en-IN" sz="2400" b="1" dirty="0">
                <a:solidFill>
                  <a:schemeClr val="tx1"/>
                </a:solidFill>
                <a:latin typeface="Calibri" panose="020F0502020204030204" pitchFamily="34" charset="0"/>
                <a:cs typeface="Calibri" panose="020F0502020204030204" pitchFamily="34" charset="0"/>
              </a:rPr>
              <a:t>SO</a:t>
            </a:r>
            <a:r>
              <a:rPr lang="en-IN" sz="2400" b="1" baseline="-25000" dirty="0">
                <a:solidFill>
                  <a:schemeClr val="tx1"/>
                </a:solidFill>
                <a:latin typeface="Calibri" panose="020F0502020204030204" pitchFamily="34" charset="0"/>
                <a:cs typeface="Calibri" panose="020F0502020204030204" pitchFamily="34" charset="0"/>
              </a:rPr>
              <a:t>4</a:t>
            </a:r>
            <a:r>
              <a:rPr lang="en-IN" sz="2400" b="1" dirty="0">
                <a:solidFill>
                  <a:schemeClr val="tx1"/>
                </a:solidFill>
                <a:latin typeface="Calibri" panose="020F0502020204030204" pitchFamily="34" charset="0"/>
                <a:cs typeface="Calibri" panose="020F0502020204030204" pitchFamily="34" charset="0"/>
              </a:rPr>
              <a:t>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When alkene is treated with dil. H</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SO</a:t>
            </a:r>
            <a:r>
              <a:rPr lang="en-IN" sz="2400" baseline="-25000" dirty="0">
                <a:solidFill>
                  <a:schemeClr val="tx1"/>
                </a:solidFill>
                <a:latin typeface="Calibri" panose="020F0502020204030204" pitchFamily="34" charset="0"/>
                <a:cs typeface="Calibri" panose="020F0502020204030204" pitchFamily="34" charset="0"/>
              </a:rPr>
              <a:t>4</a:t>
            </a:r>
            <a:r>
              <a:rPr lang="en-IN" sz="2400" dirty="0">
                <a:solidFill>
                  <a:schemeClr val="tx1"/>
                </a:solidFill>
                <a:latin typeface="Calibri" panose="020F0502020204030204" pitchFamily="34" charset="0"/>
                <a:cs typeface="Calibri" panose="020F0502020204030204" pitchFamily="34" charset="0"/>
              </a:rPr>
              <a:t> it gives alcohol. This process involves formation of carbocation if there is possibility of rearrangement major product is formed after rearrangement via markovnikov’s rule.</a:t>
            </a:r>
            <a:endParaRPr lang="en-US" sz="2400" dirty="0">
              <a:solidFill>
                <a:schemeClr val="tx1"/>
              </a:solidFill>
              <a:latin typeface="Calibri" panose="020F0502020204030204" pitchFamily="34" charset="0"/>
              <a:cs typeface="Calibri" panose="020F0502020204030204" pitchFamily="34" charset="0"/>
            </a:endParaRPr>
          </a:p>
        </p:txBody>
      </p:sp>
      <p:grpSp>
        <p:nvGrpSpPr>
          <p:cNvPr id="10" name="Group 9"/>
          <p:cNvGrpSpPr/>
          <p:nvPr/>
        </p:nvGrpSpPr>
        <p:grpSpPr>
          <a:xfrm>
            <a:off x="2573473" y="3774105"/>
            <a:ext cx="4126882" cy="1343223"/>
            <a:chOff x="3030714" y="4528979"/>
            <a:chExt cx="2547244" cy="829086"/>
          </a:xfrm>
        </p:grpSpPr>
        <p:cxnSp>
          <p:nvCxnSpPr>
            <p:cNvPr id="11" name="Straight Arrow Connector 10"/>
            <p:cNvCxnSpPr/>
            <p:nvPr/>
          </p:nvCxnSpPr>
          <p:spPr>
            <a:xfrm>
              <a:off x="3928270" y="5120565"/>
              <a:ext cx="5486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93"/>
            <p:cNvGrpSpPr/>
            <p:nvPr/>
          </p:nvGrpSpPr>
          <p:grpSpPr>
            <a:xfrm>
              <a:off x="3030714" y="4926453"/>
              <a:ext cx="838200" cy="329410"/>
              <a:chOff x="1344963" y="4633469"/>
              <a:chExt cx="838200" cy="329410"/>
            </a:xfrm>
          </p:grpSpPr>
          <p:sp>
            <p:nvSpPr>
              <p:cNvPr id="23" name="TextBox 22"/>
              <p:cNvSpPr txBox="1"/>
              <p:nvPr/>
            </p:nvSpPr>
            <p:spPr>
              <a:xfrm>
                <a:off x="1344963" y="4677923"/>
                <a:ext cx="838200" cy="284956"/>
              </a:xfrm>
              <a:prstGeom prst="rect">
                <a:avLst/>
              </a:prstGeom>
              <a:noFill/>
              <a:ln>
                <a:noFill/>
              </a:ln>
            </p:spPr>
            <p:txBody>
              <a:bodyPr wrap="square" rtlCol="0">
                <a:spAutoFit/>
              </a:bodyPr>
              <a:lstStyle/>
              <a:p>
                <a:pPr algn="ctr"/>
                <a:r>
                  <a:rPr lang="en-US" sz="2400" dirty="0">
                    <a:solidFill>
                      <a:schemeClr val="tx1"/>
                    </a:solidFill>
                    <a:latin typeface="Calibri" pitchFamily="34" charset="0"/>
                  </a:rPr>
                  <a:t>C = C </a:t>
                </a:r>
                <a:endParaRPr lang="en-US" sz="2400" baseline="-25000" dirty="0">
                  <a:solidFill>
                    <a:schemeClr val="tx1"/>
                  </a:solidFill>
                  <a:latin typeface="Calibri" pitchFamily="34" charset="0"/>
                </a:endParaRPr>
              </a:p>
            </p:txBody>
          </p:sp>
          <p:cxnSp>
            <p:nvCxnSpPr>
              <p:cNvPr id="24" name="Straight Connector 23"/>
              <p:cNvCxnSpPr>
                <a:cxnSpLocks/>
              </p:cNvCxnSpPr>
              <p:nvPr/>
            </p:nvCxnSpPr>
            <p:spPr>
              <a:xfrm>
                <a:off x="1400665" y="4633469"/>
                <a:ext cx="150734" cy="1083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352854" y="4892190"/>
                <a:ext cx="184150" cy="635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974039" y="4696467"/>
                <a:ext cx="184150" cy="635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1999013" y="4897545"/>
                <a:ext cx="184150" cy="635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4608220" y="4528979"/>
              <a:ext cx="202579" cy="284956"/>
            </a:xfrm>
            <a:prstGeom prst="rect">
              <a:avLst/>
            </a:prstGeom>
            <a:noFill/>
            <a:ln>
              <a:noFill/>
            </a:ln>
          </p:spPr>
          <p:txBody>
            <a:bodyPr wrap="square" rtlCol="0">
              <a:spAutoFit/>
            </a:bodyPr>
            <a:lstStyle/>
            <a:p>
              <a:pPr algn="ctr"/>
              <a:r>
                <a:rPr lang="en-US" sz="2400" dirty="0">
                  <a:solidFill>
                    <a:schemeClr val="tx1"/>
                  </a:solidFill>
                  <a:latin typeface="Calibri" pitchFamily="34" charset="0"/>
                </a:rPr>
                <a:t>H</a:t>
              </a:r>
              <a:endParaRPr lang="en-US" sz="2400" baseline="-25000" dirty="0">
                <a:solidFill>
                  <a:schemeClr val="tx1"/>
                </a:solidFill>
                <a:latin typeface="Calibri" pitchFamily="34" charset="0"/>
              </a:endParaRPr>
            </a:p>
          </p:txBody>
        </p:sp>
        <p:sp>
          <p:nvSpPr>
            <p:cNvPr id="15" name="TextBox 14"/>
            <p:cNvSpPr txBox="1"/>
            <p:nvPr/>
          </p:nvSpPr>
          <p:spPr>
            <a:xfrm>
              <a:off x="4570862" y="4926453"/>
              <a:ext cx="1007096" cy="284956"/>
            </a:xfrm>
            <a:prstGeom prst="rect">
              <a:avLst/>
            </a:prstGeom>
            <a:noFill/>
            <a:ln>
              <a:noFill/>
            </a:ln>
          </p:spPr>
          <p:txBody>
            <a:bodyPr wrap="square" rtlCol="0">
              <a:spAutoFit/>
            </a:bodyPr>
            <a:lstStyle/>
            <a:p>
              <a:pPr algn="ctr"/>
              <a:r>
                <a:rPr lang="en-US" sz="2400" dirty="0">
                  <a:solidFill>
                    <a:schemeClr val="tx1"/>
                  </a:solidFill>
                  <a:latin typeface="Calibri" pitchFamily="34" charset="0"/>
                </a:rPr>
                <a:t>C – C – OH</a:t>
              </a:r>
              <a:endParaRPr lang="en-US" sz="2400" baseline="-25000" dirty="0">
                <a:solidFill>
                  <a:schemeClr val="tx1"/>
                </a:solidFill>
                <a:latin typeface="Calibri" pitchFamily="34" charset="0"/>
              </a:endParaRPr>
            </a:p>
          </p:txBody>
        </p:sp>
        <p:cxnSp>
          <p:nvCxnSpPr>
            <p:cNvPr id="16" name="Straight Connector 15"/>
            <p:cNvCxnSpPr/>
            <p:nvPr/>
          </p:nvCxnSpPr>
          <p:spPr>
            <a:xfrm>
              <a:off x="4470892" y="4990644"/>
              <a:ext cx="184150" cy="635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flipH="1" flipV="1">
              <a:off x="4621975" y="5265990"/>
              <a:ext cx="1841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23740" y="4846973"/>
              <a:ext cx="680568" cy="284956"/>
            </a:xfrm>
            <a:prstGeom prst="rect">
              <a:avLst/>
            </a:prstGeom>
            <a:noFill/>
            <a:ln>
              <a:noFill/>
            </a:ln>
          </p:spPr>
          <p:txBody>
            <a:bodyPr wrap="square" rtlCol="0">
              <a:spAutoFit/>
            </a:bodyPr>
            <a:lstStyle/>
            <a:p>
              <a:pPr algn="ctr"/>
              <a:r>
                <a:rPr lang="en-US" sz="2400" dirty="0">
                  <a:solidFill>
                    <a:schemeClr val="tx1"/>
                  </a:solidFill>
                  <a:latin typeface="Calibri" pitchFamily="34" charset="0"/>
                </a:rPr>
                <a:t>H</a:t>
              </a:r>
              <a:r>
                <a:rPr lang="en-US" sz="2400" baseline="-25000" dirty="0">
                  <a:solidFill>
                    <a:schemeClr val="tx1"/>
                  </a:solidFill>
                  <a:latin typeface="Calibri" pitchFamily="34" charset="0"/>
                </a:rPr>
                <a:t>2</a:t>
              </a:r>
              <a:r>
                <a:rPr lang="en-US" sz="2400" dirty="0">
                  <a:solidFill>
                    <a:schemeClr val="tx1"/>
                  </a:solidFill>
                  <a:latin typeface="Calibri" pitchFamily="34" charset="0"/>
                </a:rPr>
                <a:t>O/H</a:t>
              </a:r>
              <a:r>
                <a:rPr lang="en-US" sz="2400" baseline="30000" dirty="0">
                  <a:solidFill>
                    <a:schemeClr val="tx1"/>
                  </a:solidFill>
                  <a:latin typeface="Calibri" pitchFamily="34" charset="0"/>
                </a:rPr>
                <a:t>+</a:t>
              </a:r>
              <a:endParaRPr lang="en-US" sz="2400" baseline="-25000" dirty="0">
                <a:solidFill>
                  <a:schemeClr val="tx1"/>
                </a:solidFill>
                <a:latin typeface="Calibri" pitchFamily="34" charset="0"/>
              </a:endParaRPr>
            </a:p>
          </p:txBody>
        </p:sp>
        <p:cxnSp>
          <p:nvCxnSpPr>
            <p:cNvPr id="28" name="Straight Connector 27"/>
            <p:cNvCxnSpPr/>
            <p:nvPr/>
          </p:nvCxnSpPr>
          <p:spPr>
            <a:xfrm rot="5400000" flipH="1" flipV="1">
              <a:off x="4621975" y="4865832"/>
              <a:ext cx="1841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flipH="1" flipV="1">
              <a:off x="4904175" y="4887541"/>
              <a:ext cx="1841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flipH="1" flipV="1">
              <a:off x="4904175" y="5265990"/>
              <a:ext cx="1841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2541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1" y="457200"/>
            <a:ext cx="9468462" cy="745588"/>
            <a:chOff x="712694" y="1882588"/>
            <a:chExt cx="4779241"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4" y="1882588"/>
              <a:ext cx="4779241"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45289" y="1962993"/>
              <a:ext cx="3999335" cy="584775"/>
            </a:xfrm>
            <a:prstGeom prst="rect">
              <a:avLst/>
            </a:prstGeom>
            <a:noFill/>
          </p:spPr>
          <p:txBody>
            <a:bodyPr wrap="square" rtlCol="0">
              <a:spAutoFit/>
            </a:bodyPr>
            <a:lstStyle/>
            <a:p>
              <a:r>
                <a:rPr lang="en-IN" sz="3200" b="1" dirty="0">
                  <a:latin typeface="Calibri" panose="020F0502020204030204" pitchFamily="34" charset="0"/>
                </a:rPr>
                <a:t>Topic : Mechanism Of Hydration Of Alkenes :</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84125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Step I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Protonation of alkene to form carbocation by electrophilic  attack of 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O</a:t>
            </a:r>
            <a:r>
              <a:rPr lang="en-IN" sz="2400" baseline="30000" dirty="0">
                <a:solidFill>
                  <a:schemeClr val="tx1"/>
                </a:solidFill>
                <a:latin typeface="Calibri" panose="020F0502020204030204" pitchFamily="34" charset="0"/>
                <a:cs typeface="Calibri" panose="020F0502020204030204" pitchFamily="34" charset="0"/>
              </a:rPr>
              <a:t>+</a:t>
            </a:r>
            <a:endParaRPr lang="en-US" sz="2400" baseline="30000" dirty="0">
              <a:solidFill>
                <a:schemeClr val="tx1"/>
              </a:solidFill>
              <a:latin typeface="Calibri" panose="020F0502020204030204" pitchFamily="34" charset="0"/>
              <a:cs typeface="Calibri" panose="020F0502020204030204" pitchFamily="34" charset="0"/>
            </a:endParaRPr>
          </a:p>
        </p:txBody>
      </p:sp>
      <p:pic>
        <p:nvPicPr>
          <p:cNvPr id="31" name="Picture 30">
            <a:extLst>
              <a:ext uri="{FF2B5EF4-FFF2-40B4-BE49-F238E27FC236}">
                <a16:creationId xmlns="" xmlns:a16="http://schemas.microsoft.com/office/drawing/2014/main" id="{120E6C38-B823-4347-BE9A-23CEBF460628}"/>
              </a:ext>
            </a:extLst>
          </p:cNvPr>
          <p:cNvPicPr>
            <a:picLocks noChangeAspect="1"/>
          </p:cNvPicPr>
          <p:nvPr/>
        </p:nvPicPr>
        <p:blipFill rotWithShape="1">
          <a:blip r:embed="rId3">
            <a:clrChange>
              <a:clrFrom>
                <a:srgbClr val="000000"/>
              </a:clrFrom>
              <a:clrTo>
                <a:srgbClr val="000000">
                  <a:alpha val="0"/>
                </a:srgbClr>
              </a:clrTo>
            </a:clrChange>
          </a:blip>
          <a:srcRect t="2824"/>
          <a:stretch/>
        </p:blipFill>
        <p:spPr>
          <a:xfrm>
            <a:off x="1981391" y="2857420"/>
            <a:ext cx="7509450" cy="2849698"/>
          </a:xfrm>
          <a:prstGeom prst="rect">
            <a:avLst/>
          </a:prstGeom>
        </p:spPr>
      </p:pic>
    </p:spTree>
    <p:extLst>
      <p:ext uri="{BB962C8B-B14F-4D97-AF65-F5344CB8AC3E}">
        <p14:creationId xmlns:p14="http://schemas.microsoft.com/office/powerpoint/2010/main" val="3518395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84125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Step II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Nucleophilic attack of water on carbocation</a:t>
            </a:r>
            <a:endParaRPr lang="en-US" sz="2400" baseline="30000" dirty="0">
              <a:solidFill>
                <a:schemeClr val="tx1"/>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 xmlns:a16="http://schemas.microsoft.com/office/drawing/2014/main" id="{470622C3-3C74-48D0-89E3-70021D2C9AE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7000" contrast="61000"/>
                    </a14:imgEffect>
                  </a14:imgLayer>
                </a14:imgProps>
              </a:ext>
            </a:extLst>
          </a:blip>
          <a:stretch>
            <a:fillRect/>
          </a:stretch>
        </p:blipFill>
        <p:spPr>
          <a:xfrm>
            <a:off x="2007610" y="3429000"/>
            <a:ext cx="7048974" cy="1817224"/>
          </a:xfrm>
          <a:prstGeom prst="rect">
            <a:avLst/>
          </a:prstGeom>
        </p:spPr>
      </p:pic>
    </p:spTree>
    <p:extLst>
      <p:ext uri="{BB962C8B-B14F-4D97-AF65-F5344CB8AC3E}">
        <p14:creationId xmlns:p14="http://schemas.microsoft.com/office/powerpoint/2010/main" val="2187170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84125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Step III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Deprotonation to form an alcohol</a:t>
            </a:r>
            <a:endParaRPr lang="en-US" sz="2400" baseline="30000" dirty="0">
              <a:solidFill>
                <a:schemeClr val="tx1"/>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 xmlns:a16="http://schemas.microsoft.com/office/drawing/2014/main" id="{2507C027-91C1-49DE-808C-1BC490CE427C}"/>
              </a:ext>
            </a:extLst>
          </p:cNvPr>
          <p:cNvPicPr>
            <a:picLocks noChangeAspect="1"/>
          </p:cNvPicPr>
          <p:nvPr/>
        </p:nvPicPr>
        <p:blipFill rotWithShape="1">
          <a:blip r:embed="rId2">
            <a:clrChange>
              <a:clrFrom>
                <a:srgbClr val="000000"/>
              </a:clrFrom>
              <a:clrTo>
                <a:srgbClr val="000000">
                  <a:alpha val="0"/>
                </a:srgbClr>
              </a:clrTo>
            </a:clrChange>
          </a:blip>
          <a:srcRect b="1949"/>
          <a:stretch/>
        </p:blipFill>
        <p:spPr>
          <a:xfrm>
            <a:off x="1468804" y="3578772"/>
            <a:ext cx="8534624" cy="1794070"/>
          </a:xfrm>
          <a:prstGeom prst="rect">
            <a:avLst/>
          </a:prstGeom>
        </p:spPr>
      </p:pic>
    </p:spTree>
    <p:extLst>
      <p:ext uri="{BB962C8B-B14F-4D97-AF65-F5344CB8AC3E}">
        <p14:creationId xmlns:p14="http://schemas.microsoft.com/office/powerpoint/2010/main" val="3711799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4317038" cy="745588"/>
            <a:chOff x="712695" y="1882588"/>
            <a:chExt cx="1915805"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1915805"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356789" y="1962993"/>
              <a:ext cx="1072320" cy="584775"/>
            </a:xfrm>
            <a:prstGeom prst="rect">
              <a:avLst/>
            </a:prstGeom>
            <a:noFill/>
          </p:spPr>
          <p:txBody>
            <a:bodyPr wrap="square" rtlCol="0">
              <a:spAutoFit/>
            </a:bodyPr>
            <a:lstStyle/>
            <a:p>
              <a:r>
                <a:rPr lang="en-IN" sz="3200" b="1" dirty="0">
                  <a:latin typeface="Calibri" panose="020F0502020204030204" pitchFamily="34" charset="0"/>
                </a:rPr>
                <a:t>Topic : Note</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728952"/>
          </a:xfrm>
          <a:prstGeom prst="rect">
            <a:avLst/>
          </a:prstGeom>
          <a:noFill/>
        </p:spPr>
        <p:txBody>
          <a:bodyPr wrap="square" lIns="0" tIns="0" rIns="0" bIns="0" rtlCol="0">
            <a:spAutoFit/>
          </a:bodyPr>
          <a:lstStyle/>
          <a:p>
            <a:pPr marL="457200" indent="-457200"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1.	This method is used to prepare 2</a:t>
            </a:r>
            <a:r>
              <a:rPr lang="en-IN" sz="2400" baseline="30000" dirty="0">
                <a:solidFill>
                  <a:schemeClr val="tx1"/>
                </a:solidFill>
                <a:latin typeface="Calibri" panose="020F0502020204030204" pitchFamily="34" charset="0"/>
                <a:cs typeface="Calibri" panose="020F0502020204030204" pitchFamily="34" charset="0"/>
              </a:rPr>
              <a:t>0</a:t>
            </a:r>
            <a:r>
              <a:rPr lang="en-IN" sz="2400" dirty="0">
                <a:solidFill>
                  <a:schemeClr val="tx1"/>
                </a:solidFill>
                <a:latin typeface="Calibri" panose="020F0502020204030204" pitchFamily="34" charset="0"/>
                <a:cs typeface="Calibri" panose="020F0502020204030204" pitchFamily="34" charset="0"/>
              </a:rPr>
              <a:t> and 3</a:t>
            </a:r>
            <a:r>
              <a:rPr lang="en-IN" sz="2400" baseline="30000" dirty="0">
                <a:solidFill>
                  <a:schemeClr val="tx1"/>
                </a:solidFill>
                <a:latin typeface="Calibri" panose="020F0502020204030204" pitchFamily="34" charset="0"/>
                <a:cs typeface="Calibri" panose="020F0502020204030204" pitchFamily="34" charset="0"/>
              </a:rPr>
              <a:t>0</a:t>
            </a:r>
            <a:r>
              <a:rPr lang="en-IN" sz="2400" dirty="0">
                <a:solidFill>
                  <a:schemeClr val="tx1"/>
                </a:solidFill>
                <a:latin typeface="Calibri" panose="020F0502020204030204" pitchFamily="34" charset="0"/>
                <a:cs typeface="Calibri" panose="020F0502020204030204" pitchFamily="34" charset="0"/>
              </a:rPr>
              <a:t> alcohols.</a:t>
            </a:r>
          </a:p>
          <a:p>
            <a:pPr marL="457200" indent="-457200"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marL="457200" indent="-457200"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2.	This method is not useful to prepare 1</a:t>
            </a:r>
            <a:r>
              <a:rPr lang="en-IN" sz="2400" baseline="30000" dirty="0">
                <a:solidFill>
                  <a:schemeClr val="tx1"/>
                </a:solidFill>
                <a:latin typeface="Calibri" panose="020F0502020204030204" pitchFamily="34" charset="0"/>
                <a:cs typeface="Calibri" panose="020F0502020204030204" pitchFamily="34" charset="0"/>
              </a:rPr>
              <a:t>0</a:t>
            </a:r>
            <a:r>
              <a:rPr lang="en-IN" sz="2400" dirty="0">
                <a:solidFill>
                  <a:schemeClr val="tx1"/>
                </a:solidFill>
                <a:latin typeface="Calibri" panose="020F0502020204030204" pitchFamily="34" charset="0"/>
                <a:cs typeface="Calibri" panose="020F0502020204030204" pitchFamily="34" charset="0"/>
              </a:rPr>
              <a:t> alcohol except Ethanol.</a:t>
            </a:r>
            <a:endParaRPr lang="en-US" sz="2400" baseline="30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2207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79" y="457200"/>
            <a:ext cx="10117609" cy="745588"/>
            <a:chOff x="712693" y="1882588"/>
            <a:chExt cx="5487153"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3" y="1882588"/>
              <a:ext cx="5487153"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55827" y="1962993"/>
              <a:ext cx="4662015" cy="584775"/>
            </a:xfrm>
            <a:prstGeom prst="rect">
              <a:avLst/>
            </a:prstGeom>
            <a:noFill/>
          </p:spPr>
          <p:txBody>
            <a:bodyPr wrap="square" rtlCol="0">
              <a:spAutoFit/>
            </a:bodyPr>
            <a:lstStyle/>
            <a:p>
              <a:r>
                <a:rPr lang="en-IN" sz="3200" b="1" dirty="0">
                  <a:latin typeface="Calibri" panose="020F0502020204030204" pitchFamily="34" charset="0"/>
                </a:rPr>
                <a:t>Topic : Oxymercuration - Demercuration (OMDM)</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7" name="TextBox 6">
            <a:extLst>
              <a:ext uri="{FF2B5EF4-FFF2-40B4-BE49-F238E27FC236}">
                <a16:creationId xmlns="" xmlns:a16="http://schemas.microsoft.com/office/drawing/2014/main" id="{1CD00CD0-5A66-5163-B0E0-53BFDEE7F87E}"/>
              </a:ext>
            </a:extLst>
          </p:cNvPr>
          <p:cNvSpPr txBox="1"/>
          <p:nvPr/>
        </p:nvSpPr>
        <p:spPr>
          <a:xfrm>
            <a:off x="618065" y="1609725"/>
            <a:ext cx="10695929" cy="1938992"/>
          </a:xfrm>
          <a:prstGeom prst="rect">
            <a:avLst/>
          </a:prstGeom>
          <a:noFill/>
        </p:spPr>
        <p:txBody>
          <a:bodyPr wrap="square" rtlCol="0">
            <a:spAutoFit/>
          </a:bodyPr>
          <a:lstStyle/>
          <a:p>
            <a:pPr algn="just"/>
            <a:r>
              <a:rPr lang="en-US" sz="2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When alkenes react with mercuric acetate (CH</a:t>
            </a:r>
            <a:r>
              <a:rPr lang="en-US" sz="2400" b="0" i="0" baseline="-25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COO)</a:t>
            </a:r>
            <a:r>
              <a:rPr lang="en-US" sz="2400" b="0" i="0" baseline="-25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US" sz="2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Hg or Hg(OAc)</a:t>
            </a:r>
            <a:r>
              <a:rPr lang="en-US" sz="2400" b="0" i="0" baseline="-25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US" sz="2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 oxymercuration product is formed, which is then reduced with NaBH</a:t>
            </a:r>
            <a:r>
              <a:rPr lang="en-US" sz="2400" b="0" i="0" baseline="-25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 </a:t>
            </a:r>
            <a:r>
              <a:rPr lang="en-US" sz="2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 a basic to yield alcohols. The first step is the addition of OH and Hg to the double bond of alkenes, known as oxymercuration, and the second is the removal of Hg, known as Demercuration. </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3713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889933"/>
            <a:ext cx="6090744" cy="295209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3</a:t>
            </a:r>
            <a:r>
              <a:rPr lang="it-IT" sz="2400" dirty="0">
                <a:solidFill>
                  <a:srgbClr val="FFFFFF"/>
                </a:solidFill>
                <a:latin typeface="Calibri"/>
                <a:ea typeface="Calibri"/>
                <a:cs typeface="Calibri"/>
                <a:sym typeface="Calibri"/>
              </a:rPr>
              <a:t>)</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CHCH</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OH</a:t>
            </a:r>
          </a:p>
          <a:p>
            <a:pPr lvl="0">
              <a:spcAft>
                <a:spcPts val="3500"/>
              </a:spcAft>
            </a:pP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3</a:t>
            </a:r>
            <a:r>
              <a:rPr lang="it-IT" sz="2400" dirty="0">
                <a:solidFill>
                  <a:srgbClr val="FFFFFF"/>
                </a:solidFill>
                <a:latin typeface="Calibri"/>
                <a:ea typeface="Calibri"/>
                <a:cs typeface="Calibri"/>
                <a:sym typeface="Calibri"/>
              </a:rPr>
              <a:t>)</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CHCHOHCH</a:t>
            </a:r>
            <a:r>
              <a:rPr lang="it-IT"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a:p>
            <a:pPr>
              <a:spcAft>
                <a:spcPts val="4500"/>
              </a:spcAft>
            </a:pP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3</a:t>
            </a:r>
            <a:r>
              <a:rPr lang="it-IT" sz="2400" dirty="0">
                <a:solidFill>
                  <a:srgbClr val="FFFFFF"/>
                </a:solidFill>
                <a:latin typeface="Calibri"/>
                <a:ea typeface="Calibri"/>
                <a:cs typeface="Calibri"/>
                <a:sym typeface="Calibri"/>
              </a:rPr>
              <a:t>)</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2</a:t>
            </a:r>
            <a:r>
              <a:rPr lang="it-IT" sz="2400" dirty="0">
                <a:solidFill>
                  <a:srgbClr val="FFFFFF"/>
                </a:solidFill>
                <a:latin typeface="Calibri"/>
                <a:ea typeface="Calibri"/>
                <a:cs typeface="Calibri"/>
                <a:sym typeface="Calibri"/>
              </a:rPr>
              <a:t>—CH</a:t>
            </a:r>
            <a:r>
              <a:rPr lang="it-IT" sz="2400" baseline="-25000" dirty="0">
                <a:solidFill>
                  <a:srgbClr val="FFFFFF"/>
                </a:solidFill>
                <a:latin typeface="Calibri"/>
                <a:ea typeface="Calibri"/>
                <a:cs typeface="Calibri"/>
                <a:sym typeface="Calibri"/>
              </a:rPr>
              <a:t>3</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HOCH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872392"/>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707660"/>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495630"/>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5393962"/>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713161"/>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In the following hydration </a:t>
                </a:r>
                <a14:m>
                  <m:oMath xmlns:m="http://schemas.openxmlformats.org/officeDocument/2006/math">
                    <m:r>
                      <m:rPr>
                        <m:nor/>
                      </m:rPr>
                      <a:rPr lang="en-IN" sz="2400" i="0">
                        <a:solidFill>
                          <a:srgbClr val="FFC000"/>
                        </a:solidFill>
                        <a:latin typeface="Poppins Medium" pitchFamily="2" charset="0"/>
                        <a:cs typeface="Poppins Medium" pitchFamily="2" charset="0"/>
                      </a:rPr>
                      <m:t>C</m:t>
                    </m:r>
                    <m:sSub>
                      <m:sSubPr>
                        <m:ctrlPr>
                          <a:rPr lang="en-IN" sz="2400" i="1">
                            <a:solidFill>
                              <a:srgbClr val="FFC000"/>
                            </a:solidFill>
                            <a:latin typeface="Cambria Math" panose="02040503050406030204" pitchFamily="18" charset="0"/>
                          </a:rPr>
                        </m:ctrlPr>
                      </m:sSubPr>
                      <m:e>
                        <m:r>
                          <m:rPr>
                            <m:nor/>
                          </m:rPr>
                          <a:rPr lang="en-IN" sz="2400" i="0">
                            <a:solidFill>
                              <a:srgbClr val="FFC000"/>
                            </a:solidFill>
                            <a:latin typeface="Poppins Medium" pitchFamily="2" charset="0"/>
                            <a:cs typeface="Poppins Medium" pitchFamily="2" charset="0"/>
                          </a:rPr>
                          <m:t>H</m:t>
                        </m:r>
                      </m:e>
                      <m:sub>
                        <m:r>
                          <m:rPr>
                            <m:nor/>
                          </m:rPr>
                          <a:rPr lang="en-IN" sz="2400" i="0">
                            <a:solidFill>
                              <a:srgbClr val="FFC000"/>
                            </a:solidFill>
                            <a:latin typeface="Poppins Medium" pitchFamily="2" charset="0"/>
                            <a:cs typeface="Poppins Medium" pitchFamily="2" charset="0"/>
                          </a:rPr>
                          <m:t>3</m:t>
                        </m:r>
                      </m:sub>
                    </m:sSub>
                    <m:r>
                      <m:rPr>
                        <m:nor/>
                      </m:rPr>
                      <a:rPr lang="en-IN" sz="2400" i="0">
                        <a:solidFill>
                          <a:srgbClr val="FFC000"/>
                        </a:solidFill>
                        <a:latin typeface="Poppins Medium" pitchFamily="2" charset="0"/>
                        <a:cs typeface="Poppins Medium" pitchFamily="2" charset="0"/>
                      </a:rPr>
                      <m:t>—</m:t>
                    </m:r>
                    <m:r>
                      <m:rPr>
                        <m:nor/>
                      </m:rPr>
                      <a:rPr lang="en-US" sz="2400" b="0" i="0" smtClean="0">
                        <a:solidFill>
                          <a:srgbClr val="FFC000"/>
                        </a:solidFill>
                        <a:latin typeface="Poppins Medium" pitchFamily="2" charset="0"/>
                        <a:cs typeface="Poppins Medium" pitchFamily="2" charset="0"/>
                      </a:rPr>
                      <m:t>C</m:t>
                    </m:r>
                    <m:r>
                      <m:rPr>
                        <m:nor/>
                      </m:rPr>
                      <a:rPr lang="en-IN" sz="2400" i="0">
                        <a:solidFill>
                          <a:srgbClr val="FFC000"/>
                        </a:solidFill>
                        <a:latin typeface="Poppins Medium" pitchFamily="2" charset="0"/>
                        <a:cs typeface="Poppins Medium" pitchFamily="2" charset="0"/>
                      </a:rPr>
                      <m:t>H</m:t>
                    </m:r>
                    <m:r>
                      <m:rPr>
                        <m:nor/>
                      </m:rPr>
                      <a:rPr lang="en-IN" sz="2400" i="0">
                        <a:solidFill>
                          <a:srgbClr val="FFC000"/>
                        </a:solidFill>
                        <a:latin typeface="Poppins Medium" pitchFamily="2" charset="0"/>
                        <a:cs typeface="Poppins Medium" pitchFamily="2" charset="0"/>
                      </a:rPr>
                      <m:t>—</m:t>
                    </m:r>
                    <m:r>
                      <m:rPr>
                        <m:nor/>
                      </m:rPr>
                      <a:rPr lang="en-IN" sz="2400" i="0">
                        <a:solidFill>
                          <a:srgbClr val="FFC000"/>
                        </a:solidFill>
                        <a:latin typeface="Poppins Medium" pitchFamily="2" charset="0"/>
                        <a:cs typeface="Poppins Medium" pitchFamily="2" charset="0"/>
                      </a:rPr>
                      <m:t>CH</m:t>
                    </m:r>
                    <m:r>
                      <m:rPr>
                        <m:nor/>
                      </m:rPr>
                      <a:rPr lang="en-IN" sz="2400" i="0">
                        <a:solidFill>
                          <a:srgbClr val="FFC000"/>
                        </a:solidFill>
                        <a:latin typeface="Poppins Medium" pitchFamily="2" charset="0"/>
                        <a:cs typeface="Poppins Medium" pitchFamily="2" charset="0"/>
                      </a:rPr>
                      <m:t>=</m:t>
                    </m:r>
                    <m:r>
                      <m:rPr>
                        <m:nor/>
                      </m:rPr>
                      <a:rPr lang="en-IN" sz="2400" i="0">
                        <a:solidFill>
                          <a:srgbClr val="FFC000"/>
                        </a:solidFill>
                        <a:latin typeface="Poppins Medium" pitchFamily="2" charset="0"/>
                        <a:cs typeface="Poppins Medium" pitchFamily="2" charset="0"/>
                      </a:rPr>
                      <m:t>C</m:t>
                    </m:r>
                    <m:sSub>
                      <m:sSubPr>
                        <m:ctrlPr>
                          <a:rPr lang="en-IN" sz="2400" i="1">
                            <a:solidFill>
                              <a:srgbClr val="FFC000"/>
                            </a:solidFill>
                            <a:latin typeface="Cambria Math" panose="02040503050406030204" pitchFamily="18" charset="0"/>
                          </a:rPr>
                        </m:ctrlPr>
                      </m:sSubPr>
                      <m:e>
                        <m:r>
                          <m:rPr>
                            <m:nor/>
                          </m:rPr>
                          <a:rPr lang="en-IN" sz="2400" i="0">
                            <a:solidFill>
                              <a:srgbClr val="FFC000"/>
                            </a:solidFill>
                            <a:latin typeface="Poppins Medium" pitchFamily="2" charset="0"/>
                            <a:cs typeface="Poppins Medium" pitchFamily="2" charset="0"/>
                          </a:rPr>
                          <m:t>H</m:t>
                        </m:r>
                      </m:e>
                      <m:sub>
                        <m:r>
                          <m:rPr>
                            <m:nor/>
                          </m:rPr>
                          <a:rPr lang="en-IN" sz="2400" i="0">
                            <a:solidFill>
                              <a:srgbClr val="FFC000"/>
                            </a:solidFill>
                            <a:latin typeface="Poppins Medium" pitchFamily="2" charset="0"/>
                            <a:cs typeface="Poppins Medium" pitchFamily="2" charset="0"/>
                          </a:rPr>
                          <m:t>2</m:t>
                        </m:r>
                      </m:sub>
                    </m:sSub>
                    <m:groupChr>
                      <m:groupChrPr>
                        <m:chr m:val="→"/>
                        <m:vertJc m:val="bot"/>
                        <m:ctrlPr>
                          <a:rPr lang="en-IN" sz="2400" i="1">
                            <a:solidFill>
                              <a:srgbClr val="FFC000"/>
                            </a:solidFill>
                            <a:latin typeface="Cambria Math" panose="02040503050406030204" pitchFamily="18" charset="0"/>
                          </a:rPr>
                        </m:ctrlPr>
                      </m:groupChrPr>
                      <m:e>
                        <m:sSub>
                          <m:sSubPr>
                            <m:ctrlPr>
                              <a:rPr lang="en-IN" sz="2400" i="1">
                                <a:solidFill>
                                  <a:srgbClr val="FFC000"/>
                                </a:solidFill>
                                <a:latin typeface="Cambria Math" panose="02040503050406030204" pitchFamily="18" charset="0"/>
                              </a:rPr>
                            </m:ctrlPr>
                          </m:sSubPr>
                          <m:e>
                            <m:r>
                              <m:rPr>
                                <m:nor/>
                              </m:rPr>
                              <a:rPr lang="en-IN" sz="2400" i="0">
                                <a:solidFill>
                                  <a:srgbClr val="FFC000"/>
                                </a:solidFill>
                                <a:latin typeface="Poppins Medium" pitchFamily="2" charset="0"/>
                                <a:cs typeface="Poppins Medium" pitchFamily="2" charset="0"/>
                              </a:rPr>
                              <m:t>H</m:t>
                            </m:r>
                          </m:e>
                          <m:sub>
                            <m:r>
                              <m:rPr>
                                <m:nor/>
                              </m:rPr>
                              <a:rPr lang="en-IN" sz="2400" i="0">
                                <a:solidFill>
                                  <a:srgbClr val="FFC000"/>
                                </a:solidFill>
                                <a:latin typeface="Poppins Medium" pitchFamily="2" charset="0"/>
                                <a:cs typeface="Poppins Medium" pitchFamily="2" charset="0"/>
                              </a:rPr>
                              <m:t>3</m:t>
                            </m:r>
                          </m:sub>
                        </m:sSub>
                        <m:sSup>
                          <m:sSupPr>
                            <m:ctrlPr>
                              <a:rPr lang="en-IN" sz="2400" i="1">
                                <a:solidFill>
                                  <a:srgbClr val="FFC000"/>
                                </a:solidFill>
                                <a:latin typeface="Cambria Math" panose="02040503050406030204" pitchFamily="18" charset="0"/>
                              </a:rPr>
                            </m:ctrlPr>
                          </m:sSupPr>
                          <m:e>
                            <m:r>
                              <m:rPr>
                                <m:nor/>
                              </m:rPr>
                              <a:rPr lang="en-IN" sz="2400" i="0">
                                <a:solidFill>
                                  <a:srgbClr val="FFC000"/>
                                </a:solidFill>
                                <a:latin typeface="Poppins Medium" pitchFamily="2" charset="0"/>
                                <a:cs typeface="Poppins Medium" pitchFamily="2" charset="0"/>
                              </a:rPr>
                              <m:t>O</m:t>
                            </m:r>
                          </m:e>
                          <m:sup>
                            <m:r>
                              <m:rPr>
                                <m:nor/>
                              </m:rPr>
                              <a:rPr lang="en-IN" sz="2400" i="0">
                                <a:solidFill>
                                  <a:srgbClr val="FFC000"/>
                                </a:solidFill>
                                <a:latin typeface="Poppins Medium" pitchFamily="2" charset="0"/>
                                <a:cs typeface="Poppins Medium" pitchFamily="2" charset="0"/>
                              </a:rPr>
                              <m:t>+</m:t>
                            </m:r>
                          </m:sup>
                        </m:sSup>
                      </m:e>
                    </m:groupChr>
                  </m:oMath>
                </a14:m>
                <a:r>
                  <a:rPr lang="en-US" sz="2400" baseline="-25000" dirty="0">
                    <a:solidFill>
                      <a:srgbClr val="FFC000"/>
                    </a:solidFill>
                    <a:latin typeface="Poppins Medium" pitchFamily="2" charset="0"/>
                    <a:ea typeface="Poppins Medium"/>
                    <a:cs typeface="Poppins Medium" pitchFamily="2" charset="0"/>
                    <a:sym typeface="Poppins Medium"/>
                  </a:rPr>
                  <a:t> </a:t>
                </a:r>
                <a:r>
                  <a:rPr lang="en-US" sz="2400" dirty="0">
                    <a:solidFill>
                      <a:srgbClr val="FFC000"/>
                    </a:solidFill>
                    <a:latin typeface="Poppins Medium" pitchFamily="2" charset="0"/>
                    <a:ea typeface="Poppins Medium"/>
                    <a:cs typeface="Poppins Medium" pitchFamily="2" charset="0"/>
                    <a:sym typeface="Poppins Medium"/>
                  </a:rPr>
                  <a:t> the major alcohol product formed is-</a:t>
                </a:r>
                <a:endParaRPr lang="en-US" sz="2400" baseline="-250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1713161"/>
              </a:xfrm>
              <a:prstGeom prst="rect">
                <a:avLst/>
              </a:prstGeom>
              <a:blipFill>
                <a:blip r:embed="rId3"/>
                <a:stretch>
                  <a:fillRect l="-1745" r="-1689" b="-8541"/>
                </a:stretch>
              </a:blipFill>
              <a:ln>
                <a:noFill/>
              </a:ln>
            </p:spPr>
            <p:txBody>
              <a:bodyPr/>
              <a:lstStyle/>
              <a:p>
                <a:r>
                  <a:rPr lang="en-IN">
                    <a:noFill/>
                  </a:rPr>
                  <a:t> </a:t>
                </a:r>
              </a:p>
            </p:txBody>
          </p:sp>
        </mc:Fallback>
      </mc:AlternateContent>
      <p:pic>
        <p:nvPicPr>
          <p:cNvPr id="26" name="Picture 25">
            <a:extLst>
              <a:ext uri="{FF2B5EF4-FFF2-40B4-BE49-F238E27FC236}">
                <a16:creationId xmlns="" xmlns:a16="http://schemas.microsoft.com/office/drawing/2014/main"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grpSp>
        <p:nvGrpSpPr>
          <p:cNvPr id="5" name="Group 4"/>
          <p:cNvGrpSpPr/>
          <p:nvPr/>
        </p:nvGrpSpPr>
        <p:grpSpPr>
          <a:xfrm>
            <a:off x="5428592" y="924387"/>
            <a:ext cx="865878" cy="672528"/>
            <a:chOff x="5428592" y="924387"/>
            <a:chExt cx="865878" cy="672528"/>
          </a:xfrm>
        </p:grpSpPr>
        <p:cxnSp>
          <p:nvCxnSpPr>
            <p:cNvPr id="3" name="Straight Connector 2"/>
            <p:cNvCxnSpPr/>
            <p:nvPr/>
          </p:nvCxnSpPr>
          <p:spPr>
            <a:xfrm>
              <a:off x="5696278" y="1328902"/>
              <a:ext cx="0" cy="268013"/>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Rectangle 3"/>
                <p:cNvSpPr/>
                <p:nvPr/>
              </p:nvSpPr>
              <p:spPr>
                <a:xfrm>
                  <a:off x="5428592" y="924387"/>
                  <a:ext cx="86587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IN" sz="2400">
                            <a:solidFill>
                              <a:srgbClr val="FFC000"/>
                            </a:solidFill>
                            <a:latin typeface="Poppins Medium" pitchFamily="2" charset="0"/>
                            <a:cs typeface="Poppins Medium" pitchFamily="2" charset="0"/>
                          </a:rPr>
                          <m:t>C</m:t>
                        </m:r>
                        <m:sSub>
                          <m:sSubPr>
                            <m:ctrlPr>
                              <a:rPr lang="en-IN" sz="2400" i="1">
                                <a:solidFill>
                                  <a:srgbClr val="FFC000"/>
                                </a:solidFill>
                                <a:latin typeface="Cambria Math" panose="02040503050406030204" pitchFamily="18" charset="0"/>
                              </a:rPr>
                            </m:ctrlPr>
                          </m:sSubPr>
                          <m:e>
                            <m:r>
                              <m:rPr>
                                <m:nor/>
                              </m:rPr>
                              <a:rPr lang="en-IN" sz="2400">
                                <a:solidFill>
                                  <a:srgbClr val="FFC000"/>
                                </a:solidFill>
                                <a:latin typeface="Poppins Medium" pitchFamily="2" charset="0"/>
                                <a:cs typeface="Poppins Medium" pitchFamily="2" charset="0"/>
                              </a:rPr>
                              <m:t>H</m:t>
                            </m:r>
                          </m:e>
                          <m:sub>
                            <m:r>
                              <a:rPr lang="en-US" sz="2400" i="0">
                                <a:solidFill>
                                  <a:srgbClr val="FFC000"/>
                                </a:solidFill>
                                <a:latin typeface="Cambria Math"/>
                              </a:rPr>
                              <m:t>3</m:t>
                            </m:r>
                          </m:sub>
                        </m:sSub>
                      </m:oMath>
                    </m:oMathPara>
                  </a14:m>
                  <a:endParaRPr lang="en-IN" sz="2400" dirty="0"/>
                </a:p>
              </p:txBody>
            </p:sp>
          </mc:Choice>
          <mc:Fallback xmlns="">
            <p:sp>
              <p:nvSpPr>
                <p:cNvPr id="4" name="Rectangle 3"/>
                <p:cNvSpPr>
                  <a:spLocks noRot="1" noChangeAspect="1" noMove="1" noResize="1" noEditPoints="1" noAdjustHandles="1" noChangeArrowheads="1" noChangeShapeType="1" noTextEdit="1"/>
                </p:cNvSpPr>
                <p:nvPr/>
              </p:nvSpPr>
              <p:spPr>
                <a:xfrm>
                  <a:off x="5428592" y="924387"/>
                  <a:ext cx="865878" cy="461665"/>
                </a:xfrm>
                <a:prstGeom prst="rect">
                  <a:avLst/>
                </a:prstGeom>
                <a:blipFill rotWithShape="1">
                  <a:blip r:embed="rId5"/>
                  <a:stretch>
                    <a:fillRect t="-9333" r="-15493" b="-32000"/>
                  </a:stretch>
                </a:blipFill>
              </p:spPr>
              <p:txBody>
                <a:bodyPr/>
                <a:lstStyle/>
                <a:p>
                  <a:r>
                    <a:rPr lang="en-IN">
                      <a:noFill/>
                    </a:rPr>
                    <a:t> </a:t>
                  </a:r>
                </a:p>
              </p:txBody>
            </p:sp>
          </mc:Fallback>
        </mc:AlternateContent>
      </p:grpSp>
      <p:grpSp>
        <p:nvGrpSpPr>
          <p:cNvPr id="6" name="Group 5"/>
          <p:cNvGrpSpPr/>
          <p:nvPr/>
        </p:nvGrpSpPr>
        <p:grpSpPr>
          <a:xfrm>
            <a:off x="2265260" y="5802997"/>
            <a:ext cx="752065" cy="665846"/>
            <a:chOff x="2281026" y="5870326"/>
            <a:chExt cx="752065" cy="665846"/>
          </a:xfrm>
        </p:grpSpPr>
        <p:cxnSp>
          <p:nvCxnSpPr>
            <p:cNvPr id="47" name="Straight Connector 46"/>
            <p:cNvCxnSpPr/>
            <p:nvPr/>
          </p:nvCxnSpPr>
          <p:spPr>
            <a:xfrm>
              <a:off x="2483486" y="5870326"/>
              <a:ext cx="0" cy="2680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51"/>
                <p:cNvSpPr/>
                <p:nvPr/>
              </p:nvSpPr>
              <p:spPr>
                <a:xfrm>
                  <a:off x="2281026" y="6074507"/>
                  <a:ext cx="75206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IN" sz="2400" smtClean="0">
                            <a:solidFill>
                              <a:schemeClr val="tx1"/>
                            </a:solidFill>
                            <a:latin typeface="Calibri" pitchFamily="34" charset="0"/>
                            <a:cs typeface="Poppins Medium" pitchFamily="2" charset="0"/>
                          </a:rPr>
                          <m:t>C</m:t>
                        </m:r>
                        <m:sSub>
                          <m:sSubPr>
                            <m:ctrlPr>
                              <a:rPr lang="en-IN" sz="2400" i="1">
                                <a:solidFill>
                                  <a:schemeClr val="tx1"/>
                                </a:solidFill>
                                <a:latin typeface="Cambria Math" panose="02040503050406030204" pitchFamily="18" charset="0"/>
                              </a:rPr>
                            </m:ctrlPr>
                          </m:sSubPr>
                          <m:e>
                            <m:r>
                              <m:rPr>
                                <m:nor/>
                              </m:rPr>
                              <a:rPr lang="en-IN" sz="2400">
                                <a:solidFill>
                                  <a:schemeClr val="tx1"/>
                                </a:solidFill>
                                <a:latin typeface="Calibri" pitchFamily="34" charset="0"/>
                                <a:cs typeface="Poppins Medium" pitchFamily="2" charset="0"/>
                              </a:rPr>
                              <m:t>H</m:t>
                            </m:r>
                          </m:e>
                          <m:sub>
                            <m:r>
                              <a:rPr lang="en-US" sz="2400" i="0">
                                <a:solidFill>
                                  <a:schemeClr val="tx1"/>
                                </a:solidFill>
                                <a:latin typeface="Cambria Math"/>
                              </a:rPr>
                              <m:t>3</m:t>
                            </m:r>
                          </m:sub>
                        </m:sSub>
                      </m:oMath>
                    </m:oMathPara>
                  </a14:m>
                  <a:endParaRPr lang="en-IN" sz="2400" dirty="0">
                    <a:solidFill>
                      <a:schemeClr val="tx1"/>
                    </a:solidFill>
                    <a:latin typeface="Calibri" pitchFamily="34" charset="0"/>
                  </a:endParaRPr>
                </a:p>
              </p:txBody>
            </p:sp>
          </mc:Choice>
          <mc:Fallback xmlns="">
            <p:sp>
              <p:nvSpPr>
                <p:cNvPr id="52" name="Rectangle 51"/>
                <p:cNvSpPr>
                  <a:spLocks noRot="1" noChangeAspect="1" noMove="1" noResize="1" noEditPoints="1" noAdjustHandles="1" noChangeArrowheads="1" noChangeShapeType="1" noTextEdit="1"/>
                </p:cNvSpPr>
                <p:nvPr/>
              </p:nvSpPr>
              <p:spPr>
                <a:xfrm>
                  <a:off x="2281026" y="6074507"/>
                  <a:ext cx="752065" cy="461665"/>
                </a:xfrm>
                <a:prstGeom prst="rect">
                  <a:avLst/>
                </a:prstGeom>
                <a:blipFill rotWithShape="1">
                  <a:blip r:embed="rId6"/>
                  <a:stretch>
                    <a:fillRect t="-10526" r="-16260" b="-28947"/>
                  </a:stretch>
                </a:blipFill>
              </p:spPr>
              <p:txBody>
                <a:bodyPr/>
                <a:lstStyle/>
                <a:p>
                  <a:r>
                    <a:rPr lang="en-IN">
                      <a:noFill/>
                    </a:rPr>
                    <a:t> </a:t>
                  </a:r>
                </a:p>
              </p:txBody>
            </p:sp>
          </mc:Fallback>
        </mc:AlternateContent>
      </p:grpSp>
      <p:grpSp>
        <p:nvGrpSpPr>
          <p:cNvPr id="7" name="Group 6"/>
          <p:cNvGrpSpPr/>
          <p:nvPr/>
        </p:nvGrpSpPr>
        <p:grpSpPr>
          <a:xfrm>
            <a:off x="2456174" y="4924965"/>
            <a:ext cx="649537" cy="648767"/>
            <a:chOff x="2456174" y="5086890"/>
            <a:chExt cx="649537" cy="648767"/>
          </a:xfrm>
        </p:grpSpPr>
        <p:cxnSp>
          <p:nvCxnSpPr>
            <p:cNvPr id="53" name="Straight Connector 52"/>
            <p:cNvCxnSpPr/>
            <p:nvPr/>
          </p:nvCxnSpPr>
          <p:spPr>
            <a:xfrm>
              <a:off x="2672282" y="5086890"/>
              <a:ext cx="0" cy="2680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Rectangle 53"/>
                <p:cNvSpPr/>
                <p:nvPr/>
              </p:nvSpPr>
              <p:spPr>
                <a:xfrm>
                  <a:off x="2456174" y="5273992"/>
                  <a:ext cx="64953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US" sz="2400" b="0" i="0" smtClean="0">
                            <a:solidFill>
                              <a:schemeClr val="tx1"/>
                            </a:solidFill>
                            <a:latin typeface="Calibri" pitchFamily="34" charset="0"/>
                            <a:cs typeface="Poppins Medium" pitchFamily="2" charset="0"/>
                          </a:rPr>
                          <m:t>OH</m:t>
                        </m:r>
                      </m:oMath>
                    </m:oMathPara>
                  </a14:m>
                  <a:endParaRPr lang="en-IN" sz="2400" dirty="0">
                    <a:solidFill>
                      <a:schemeClr val="tx1"/>
                    </a:solidFill>
                    <a:latin typeface="Calibri" pitchFamily="34" charset="0"/>
                  </a:endParaRPr>
                </a:p>
              </p:txBody>
            </p:sp>
          </mc:Choice>
          <mc:Fallback xmlns="">
            <p:sp>
              <p:nvSpPr>
                <p:cNvPr id="54" name="Rectangle 53"/>
                <p:cNvSpPr>
                  <a:spLocks noRot="1" noChangeAspect="1" noMove="1" noResize="1" noEditPoints="1" noAdjustHandles="1" noChangeArrowheads="1" noChangeShapeType="1" noTextEdit="1"/>
                </p:cNvSpPr>
                <p:nvPr/>
              </p:nvSpPr>
              <p:spPr>
                <a:xfrm>
                  <a:off x="2456174" y="5273992"/>
                  <a:ext cx="649537" cy="461665"/>
                </a:xfrm>
                <a:prstGeom prst="rect">
                  <a:avLst/>
                </a:prstGeom>
                <a:blipFill rotWithShape="1">
                  <a:blip r:embed="rId7"/>
                  <a:stretch>
                    <a:fillRect t="-10526" r="-18868" b="-28947"/>
                  </a:stretch>
                </a:blipFill>
              </p:spPr>
              <p:txBody>
                <a:bodyPr/>
                <a:lstStyle/>
                <a:p>
                  <a:r>
                    <a:rPr lang="en-IN">
                      <a:noFill/>
                    </a:rPr>
                    <a:t> </a:t>
                  </a:r>
                </a:p>
              </p:txBody>
            </p:sp>
          </mc:Fallback>
        </mc:AlternateContent>
      </p:grpSp>
    </p:spTree>
    <p:extLst>
      <p:ext uri="{BB962C8B-B14F-4D97-AF65-F5344CB8AC3E}">
        <p14:creationId xmlns:p14="http://schemas.microsoft.com/office/powerpoint/2010/main" val="701426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698927"/>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In </a:t>
            </a:r>
            <a:r>
              <a:rPr lang="en-US" sz="2400" dirty="0">
                <a:solidFill>
                  <a:srgbClr val="FFC000"/>
                </a:solidFill>
                <a:latin typeface="Poppins Medium" pitchFamily="2" charset="0"/>
                <a:cs typeface="Poppins Medium" pitchFamily="2" charset="0"/>
              </a:rPr>
              <a:t>the given reaction:</a:t>
            </a: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a:t>
            </a:r>
            <a:r>
              <a:rPr lang="en-US" sz="2400" dirty="0">
                <a:solidFill>
                  <a:srgbClr val="FFC000"/>
                </a:solidFill>
                <a:latin typeface="Poppins Medium" pitchFamily="2" charset="0"/>
                <a:ea typeface="Poppins Medium"/>
                <a:cs typeface="Poppins Medium" pitchFamily="2" charset="0"/>
                <a:sym typeface="Poppins Medium"/>
              </a:rPr>
              <a:t>X] will be-</a:t>
            </a: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pic>
        <p:nvPicPr>
          <p:cNvPr id="41" name="Picture 40">
            <a:extLst>
              <a:ext uri="{FF2B5EF4-FFF2-40B4-BE49-F238E27FC236}">
                <a16:creationId xmlns="" xmlns:a16="http://schemas.microsoft.com/office/drawing/2014/main" id="{3E58B993-B52E-4743-914B-331025784DF0}"/>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100000"/>
                    </a14:imgEffect>
                    <a14:imgEffect>
                      <a14:brightnessContrast bright="-19000" contrast="5000"/>
                    </a14:imgEffect>
                  </a14:imgLayer>
                </a14:imgProps>
              </a:ext>
              <a:ext uri="{28A0092B-C50C-407E-A947-70E740481C1C}">
                <a14:useLocalDpi xmlns:a14="http://schemas.microsoft.com/office/drawing/2010/main" val="0"/>
              </a:ext>
            </a:extLst>
          </a:blip>
          <a:stretch>
            <a:fillRect/>
          </a:stretch>
        </p:blipFill>
        <p:spPr>
          <a:xfrm>
            <a:off x="4491747" y="759287"/>
            <a:ext cx="5819775" cy="1163955"/>
          </a:xfrm>
          <a:prstGeom prst="rect">
            <a:avLst/>
          </a:prstGeom>
        </p:spPr>
      </p:pic>
      <p:sp>
        <p:nvSpPr>
          <p:cNvPr id="42" name="TextBox 41">
            <a:extLst>
              <a:ext uri="{FF2B5EF4-FFF2-40B4-BE49-F238E27FC236}">
                <a16:creationId xmlns="" xmlns:a16="http://schemas.microsoft.com/office/drawing/2014/main" id="{71463797-8859-97D0-751D-552DCD11114E}"/>
              </a:ext>
            </a:extLst>
          </p:cNvPr>
          <p:cNvSpPr txBox="1"/>
          <p:nvPr/>
        </p:nvSpPr>
        <p:spPr>
          <a:xfrm>
            <a:off x="1605960" y="3398828"/>
            <a:ext cx="4572000" cy="2577629"/>
          </a:xfrm>
          <a:prstGeom prst="rect">
            <a:avLst/>
          </a:prstGeom>
          <a:noFill/>
        </p:spPr>
        <p:txBody>
          <a:bodyPr wrap="square" lIns="0" tIns="0" rIns="0" bIns="0" rtlCol="0">
            <a:spAutoFit/>
          </a:bodyPr>
          <a:lstStyle/>
          <a:p>
            <a:pPr marL="0" marR="0" lvl="0" indent="0" algn="l" rtl="0">
              <a:spcBef>
                <a:spcPts val="0"/>
              </a:spcBef>
              <a:spcAft>
                <a:spcPts val="3500"/>
              </a:spcAft>
              <a:buNone/>
            </a:pPr>
            <a:endParaRPr lang="en-US" sz="2400" baseline="30000" dirty="0">
              <a:solidFill>
                <a:srgbClr val="FFFFFF"/>
              </a:solidFill>
              <a:latin typeface="Calibri"/>
              <a:ea typeface="Calibri"/>
              <a:cs typeface="Calibri"/>
              <a:sym typeface="Calibri"/>
            </a:endParaRPr>
          </a:p>
          <a:p>
            <a:pPr>
              <a:spcAft>
                <a:spcPts val="3500"/>
              </a:spcAft>
            </a:pPr>
            <a:endParaRPr lang="en-US" sz="2400" baseline="-25000" dirty="0">
              <a:solidFill>
                <a:srgbClr val="FFFFFF"/>
              </a:solidFill>
              <a:latin typeface="Calibri"/>
              <a:ea typeface="Calibri"/>
              <a:cs typeface="Calibri"/>
              <a:sym typeface="Calibri"/>
            </a:endParaRPr>
          </a:p>
          <a:p>
            <a:pPr>
              <a:spcAft>
                <a:spcPts val="3500"/>
              </a:spcAft>
            </a:pP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endParaRPr lang="en-US" sz="24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4783683"/>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pic>
        <p:nvPicPr>
          <p:cNvPr id="68" name="Picture 67">
            <a:extLst>
              <a:ext uri="{FF2B5EF4-FFF2-40B4-BE49-F238E27FC236}">
                <a16:creationId xmlns="" xmlns:a16="http://schemas.microsoft.com/office/drawing/2014/main" id="{0DD472C8-7247-44C1-AD3D-99090D1997DE}"/>
              </a:ext>
            </a:extLst>
          </p:cNvPr>
          <p:cNvPicPr>
            <a:picLocks noChangeAspect="1"/>
          </p:cNvPicPr>
          <p:nvPr/>
        </p:nvPicPr>
        <p:blipFill rotWithShape="1">
          <a:blip r:embed="rId5"/>
          <a:srcRect l="3348"/>
          <a:stretch/>
        </p:blipFill>
        <p:spPr>
          <a:xfrm>
            <a:off x="1441686" y="2969003"/>
            <a:ext cx="2276715" cy="1332252"/>
          </a:xfrm>
          <a:prstGeom prst="rect">
            <a:avLst/>
          </a:prstGeom>
        </p:spPr>
      </p:pic>
      <p:pic>
        <p:nvPicPr>
          <p:cNvPr id="69" name="Picture 68">
            <a:extLst>
              <a:ext uri="{FF2B5EF4-FFF2-40B4-BE49-F238E27FC236}">
                <a16:creationId xmlns="" xmlns:a16="http://schemas.microsoft.com/office/drawing/2014/main" id="{77077801-89C9-4547-85DE-00A2A72B7887}"/>
              </a:ext>
            </a:extLst>
          </p:cNvPr>
          <p:cNvPicPr>
            <a:picLocks noChangeAspect="1"/>
          </p:cNvPicPr>
          <p:nvPr/>
        </p:nvPicPr>
        <p:blipFill>
          <a:blip r:embed="rId6"/>
          <a:stretch>
            <a:fillRect/>
          </a:stretch>
        </p:blipFill>
        <p:spPr>
          <a:xfrm>
            <a:off x="6133178" y="2832160"/>
            <a:ext cx="2436794" cy="1456133"/>
          </a:xfrm>
          <a:prstGeom prst="rect">
            <a:avLst/>
          </a:prstGeom>
        </p:spPr>
      </p:pic>
      <p:pic>
        <p:nvPicPr>
          <p:cNvPr id="70" name="Picture 69">
            <a:extLst>
              <a:ext uri="{FF2B5EF4-FFF2-40B4-BE49-F238E27FC236}">
                <a16:creationId xmlns="" xmlns:a16="http://schemas.microsoft.com/office/drawing/2014/main" id="{EA5F18F5-5AD6-4217-AA66-B88550B714C1}"/>
              </a:ext>
            </a:extLst>
          </p:cNvPr>
          <p:cNvPicPr>
            <a:picLocks noChangeAspect="1"/>
          </p:cNvPicPr>
          <p:nvPr/>
        </p:nvPicPr>
        <p:blipFill>
          <a:blip r:embed="rId7"/>
          <a:stretch>
            <a:fillRect/>
          </a:stretch>
        </p:blipFill>
        <p:spPr>
          <a:xfrm>
            <a:off x="1433423" y="4472101"/>
            <a:ext cx="2266950" cy="1343025"/>
          </a:xfrm>
          <a:prstGeom prst="rect">
            <a:avLst/>
          </a:prstGeom>
        </p:spPr>
      </p:pic>
      <p:pic>
        <p:nvPicPr>
          <p:cNvPr id="71" name="Picture 70">
            <a:extLst>
              <a:ext uri="{FF2B5EF4-FFF2-40B4-BE49-F238E27FC236}">
                <a16:creationId xmlns="" xmlns:a16="http://schemas.microsoft.com/office/drawing/2014/main" id="{DFDA1EDD-4742-468C-BA8D-FC58F3695687}"/>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7000"/>
                    </a14:imgEffect>
                    <a14:imgEffect>
                      <a14:brightnessContrast bright="14000" contrast="72000"/>
                    </a14:imgEffect>
                  </a14:imgLayer>
                </a14:imgProps>
              </a:ext>
            </a:extLst>
          </a:blip>
          <a:srcRect b="39779"/>
          <a:stretch/>
        </p:blipFill>
        <p:spPr>
          <a:xfrm>
            <a:off x="6133178" y="4401015"/>
            <a:ext cx="2436794" cy="902065"/>
          </a:xfrm>
          <a:prstGeom prst="rect">
            <a:avLst/>
          </a:prstGeom>
        </p:spPr>
      </p:pic>
      <p:grpSp>
        <p:nvGrpSpPr>
          <p:cNvPr id="29" name="Group 28">
            <a:extLst>
              <a:ext uri="{FF2B5EF4-FFF2-40B4-BE49-F238E27FC236}">
                <a16:creationId xmlns="" xmlns:a16="http://schemas.microsoft.com/office/drawing/2014/main" id="{A8B0E9E8-9796-9DB8-3066-650A95BA303F}"/>
              </a:ext>
            </a:extLst>
          </p:cNvPr>
          <p:cNvGrpSpPr/>
          <p:nvPr/>
        </p:nvGrpSpPr>
        <p:grpSpPr>
          <a:xfrm>
            <a:off x="5336636" y="3312773"/>
            <a:ext cx="604955" cy="565671"/>
            <a:chOff x="3055651" y="1822568"/>
            <a:chExt cx="696055" cy="650855"/>
          </a:xfrm>
        </p:grpSpPr>
        <p:sp>
          <p:nvSpPr>
            <p:cNvPr id="30"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57A54DF3-CF86-46D9-DC4C-BD3A8BBA6AE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B</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grpSp>
        <p:nvGrpSpPr>
          <p:cNvPr id="33" name="Group 32">
            <a:extLst>
              <a:ext uri="{FF2B5EF4-FFF2-40B4-BE49-F238E27FC236}">
                <a16:creationId xmlns="" xmlns:a16="http://schemas.microsoft.com/office/drawing/2014/main" id="{A8B0E9E8-9796-9DB8-3066-650A95BA303F}"/>
              </a:ext>
            </a:extLst>
          </p:cNvPr>
          <p:cNvGrpSpPr/>
          <p:nvPr/>
        </p:nvGrpSpPr>
        <p:grpSpPr>
          <a:xfrm>
            <a:off x="5298894" y="4811747"/>
            <a:ext cx="604955" cy="565671"/>
            <a:chOff x="3055651" y="1822568"/>
            <a:chExt cx="696055" cy="650855"/>
          </a:xfrm>
        </p:grpSpPr>
        <p:sp>
          <p:nvSpPr>
            <p:cNvPr id="34"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7A54DF3-CF86-46D9-DC4C-BD3A8BBA6AE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D</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spTree>
    <p:extLst>
      <p:ext uri="{BB962C8B-B14F-4D97-AF65-F5344CB8AC3E}">
        <p14:creationId xmlns:p14="http://schemas.microsoft.com/office/powerpoint/2010/main" val="3087340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Hydration of 2-methyl but –2–ene produces.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272582"/>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1- methyl butanol</a:t>
            </a:r>
            <a:endParaRPr lang="en-US" sz="2400" baseline="30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2 – methyl pentan – 2 - ol</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2 – methyl butan – 2 - 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2 – ethyl butan – 2 - ol</a:t>
            </a:r>
            <a:endParaRPr lang="en-US" sz="24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02724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479944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57165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30" name="Picture 29">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39250303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2" y="457200"/>
            <a:ext cx="7485752" cy="745588"/>
            <a:chOff x="712695" y="1882588"/>
            <a:chExt cx="371359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71359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16785" y="1962993"/>
              <a:ext cx="3009506" cy="584775"/>
            </a:xfrm>
            <a:prstGeom prst="rect">
              <a:avLst/>
            </a:prstGeom>
            <a:noFill/>
          </p:spPr>
          <p:txBody>
            <a:bodyPr wrap="square" rtlCol="0">
              <a:spAutoFit/>
            </a:bodyPr>
            <a:lstStyle/>
            <a:p>
              <a:r>
                <a:rPr lang="en-IN" sz="3200" b="1" dirty="0">
                  <a:latin typeface="Calibri" panose="020F0502020204030204" pitchFamily="34" charset="0"/>
                </a:rPr>
                <a:t>Topic : Hydroboration - oxidation</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523768"/>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Diborane (BH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 reacts with alkenes to give  trialkyl boranes as addition product. This is oxidised to alcohol by hydrogen peroxide in the presence of aqueous sodium hydroxide.</a:t>
            </a: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6(CH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 – CH = CH</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 + B</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H</a:t>
            </a:r>
            <a:r>
              <a:rPr lang="en-IN" sz="2400" baseline="-25000" dirty="0">
                <a:solidFill>
                  <a:schemeClr val="tx1"/>
                </a:solidFill>
                <a:latin typeface="Calibri" panose="020F0502020204030204" pitchFamily="34" charset="0"/>
                <a:cs typeface="Calibri" panose="020F0502020204030204" pitchFamily="34" charset="0"/>
              </a:rPr>
              <a:t>6 </a:t>
            </a:r>
            <a:r>
              <a:rPr lang="en-IN" sz="2400" dirty="0">
                <a:solidFill>
                  <a:schemeClr val="tx1"/>
                </a:solidFill>
                <a:latin typeface="Calibri" panose="020F0502020204030204" pitchFamily="34" charset="0"/>
                <a:cs typeface="Calibri" panose="020F0502020204030204" pitchFamily="34" charset="0"/>
              </a:rPr>
              <a:t>                 2(H</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C – CH</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 – CH</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a:t>
            </a:r>
            <a:r>
              <a:rPr lang="en-IN" sz="2400" baseline="-25000" dirty="0">
                <a:solidFill>
                  <a:schemeClr val="tx1"/>
                </a:solidFill>
                <a:latin typeface="Calibri" panose="020F0502020204030204" pitchFamily="34" charset="0"/>
                <a:cs typeface="Calibri" panose="020F0502020204030204" pitchFamily="34" charset="0"/>
              </a:rPr>
              <a:t>3</a:t>
            </a:r>
            <a:r>
              <a:rPr lang="en-IN" sz="2400" dirty="0">
                <a:solidFill>
                  <a:schemeClr val="tx1"/>
                </a:solidFill>
                <a:latin typeface="Calibri" panose="020F0502020204030204" pitchFamily="34" charset="0"/>
                <a:cs typeface="Calibri" panose="020F0502020204030204" pitchFamily="34" charset="0"/>
              </a:rPr>
              <a:t>B</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(Propene)			                   Tripropylborane</a:t>
            </a:r>
            <a:endParaRPr lang="en-US" sz="2400" baseline="30000" dirty="0">
              <a:solidFill>
                <a:schemeClr val="tx1"/>
              </a:solidFill>
              <a:latin typeface="Calibri" panose="020F0502020204030204" pitchFamily="34" charset="0"/>
              <a:cs typeface="Calibri" panose="020F0502020204030204" pitchFamily="34" charset="0"/>
            </a:endParaRPr>
          </a:p>
        </p:txBody>
      </p:sp>
      <p:cxnSp>
        <p:nvCxnSpPr>
          <p:cNvPr id="10" name="Straight Arrow Connector 9"/>
          <p:cNvCxnSpPr/>
          <p:nvPr/>
        </p:nvCxnSpPr>
        <p:spPr>
          <a:xfrm>
            <a:off x="4073293" y="3427412"/>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257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320087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Note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This reaction gives  AntiMarkownikoff’s product.</a:t>
            </a:r>
            <a:endParaRPr lang="en-US" sz="2400" dirty="0">
              <a:solidFill>
                <a:schemeClr val="tx1"/>
              </a:solidFill>
              <a:latin typeface="Calibri" panose="020F0502020204030204" pitchFamily="34" charset="0"/>
              <a:cs typeface="Calibri" panose="020F0502020204030204" pitchFamily="34" charset="0"/>
            </a:endParaRPr>
          </a:p>
        </p:txBody>
      </p:sp>
      <p:grpSp>
        <p:nvGrpSpPr>
          <p:cNvPr id="11" name="Group 10"/>
          <p:cNvGrpSpPr/>
          <p:nvPr/>
        </p:nvGrpSpPr>
        <p:grpSpPr>
          <a:xfrm>
            <a:off x="631122" y="1583841"/>
            <a:ext cx="8828901" cy="1884412"/>
            <a:chOff x="1762898" y="1521769"/>
            <a:chExt cx="8828901" cy="1884412"/>
          </a:xfrm>
        </p:grpSpPr>
        <p:cxnSp>
          <p:nvCxnSpPr>
            <p:cNvPr id="12" name="Straight Arrow Connector 11"/>
            <p:cNvCxnSpPr/>
            <p:nvPr/>
          </p:nvCxnSpPr>
          <p:spPr>
            <a:xfrm>
              <a:off x="4491521" y="199606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65255" y="2029771"/>
              <a:ext cx="709360" cy="400110"/>
            </a:xfrm>
            <a:prstGeom prst="rect">
              <a:avLst/>
            </a:prstGeom>
            <a:noFill/>
          </p:spPr>
          <p:txBody>
            <a:bodyPr wrap="square" rtlCol="0">
              <a:spAutoFit/>
            </a:bodyPr>
            <a:lstStyle/>
            <a:p>
              <a:pPr algn="ctr"/>
              <a:r>
                <a:rPr lang="en-US" sz="2000" dirty="0">
                  <a:solidFill>
                    <a:schemeClr val="tx1"/>
                  </a:solidFill>
                  <a:latin typeface="Calibri" pitchFamily="34" charset="0"/>
                </a:rPr>
                <a:t>OH</a:t>
              </a:r>
              <a:r>
                <a:rPr lang="en-US" sz="2000" baseline="30000" dirty="0">
                  <a:solidFill>
                    <a:schemeClr val="tx1"/>
                  </a:solidFill>
                  <a:latin typeface="Calibri" pitchFamily="34" charset="0"/>
                </a:rPr>
                <a:t>–</a:t>
              </a:r>
            </a:p>
          </p:txBody>
        </p:sp>
        <p:sp>
          <p:nvSpPr>
            <p:cNvPr id="15" name="TextBox 14"/>
            <p:cNvSpPr txBox="1"/>
            <p:nvPr/>
          </p:nvSpPr>
          <p:spPr>
            <a:xfrm>
              <a:off x="4420453" y="1521769"/>
              <a:ext cx="985467" cy="400110"/>
            </a:xfrm>
            <a:prstGeom prst="rect">
              <a:avLst/>
            </a:prstGeom>
            <a:noFill/>
          </p:spPr>
          <p:txBody>
            <a:bodyPr wrap="square" rtlCol="0">
              <a:spAutoFit/>
            </a:bodyPr>
            <a:lstStyle/>
            <a:p>
              <a:r>
                <a:rPr lang="en-US" sz="2000" dirty="0">
                  <a:solidFill>
                    <a:schemeClr val="tx1"/>
                  </a:solidFill>
                  <a:latin typeface="Calibri" pitchFamily="34" charset="0"/>
                </a:rPr>
                <a:t>6H</a:t>
              </a:r>
              <a:r>
                <a:rPr lang="en-US" sz="2000" baseline="-25000" dirty="0">
                  <a:solidFill>
                    <a:schemeClr val="tx1"/>
                  </a:solidFill>
                  <a:latin typeface="Calibri" pitchFamily="34" charset="0"/>
                </a:rPr>
                <a:t>2</a:t>
              </a:r>
              <a:r>
                <a:rPr lang="en-US" sz="2000" dirty="0">
                  <a:solidFill>
                    <a:schemeClr val="tx1"/>
                  </a:solidFill>
                  <a:latin typeface="Calibri" pitchFamily="34" charset="0"/>
                </a:rPr>
                <a:t>O</a:t>
              </a:r>
              <a:r>
                <a:rPr lang="en-US" sz="2000" baseline="-25000" dirty="0">
                  <a:solidFill>
                    <a:schemeClr val="tx1"/>
                  </a:solidFill>
                  <a:latin typeface="Calibri" pitchFamily="34" charset="0"/>
                </a:rPr>
                <a:t>2</a:t>
              </a:r>
            </a:p>
          </p:txBody>
        </p:sp>
        <p:sp>
          <p:nvSpPr>
            <p:cNvPr id="16" name="TextBox 15"/>
            <p:cNvSpPr txBox="1"/>
            <p:nvPr/>
          </p:nvSpPr>
          <p:spPr>
            <a:xfrm>
              <a:off x="5412034" y="1746003"/>
              <a:ext cx="5179765" cy="461665"/>
            </a:xfrm>
            <a:prstGeom prst="rect">
              <a:avLst/>
            </a:prstGeom>
            <a:noFill/>
          </p:spPr>
          <p:txBody>
            <a:bodyPr wrap="square" rtlCol="0">
              <a:spAutoFit/>
            </a:bodyPr>
            <a:lstStyle/>
            <a:p>
              <a:r>
                <a:rPr lang="en-US" sz="2400" dirty="0">
                  <a:solidFill>
                    <a:schemeClr val="tx1"/>
                  </a:solidFill>
                  <a:latin typeface="Calibri" pitchFamily="34" charset="0"/>
                  <a:sym typeface="Symbol"/>
                </a:rPr>
                <a:t>6 H</a:t>
              </a:r>
              <a:r>
                <a:rPr lang="en-US" sz="2400" baseline="-25000" dirty="0">
                  <a:solidFill>
                    <a:schemeClr val="tx1"/>
                  </a:solidFill>
                  <a:latin typeface="Calibri" pitchFamily="34" charset="0"/>
                  <a:sym typeface="Symbol"/>
                </a:rPr>
                <a:t>3</a:t>
              </a:r>
              <a:r>
                <a:rPr lang="en-US" sz="2400" dirty="0">
                  <a:solidFill>
                    <a:schemeClr val="tx1"/>
                  </a:solidFill>
                  <a:latin typeface="Calibri" pitchFamily="34" charset="0"/>
                  <a:sym typeface="Symbol"/>
                </a:rPr>
                <a:t>C – CH</a:t>
              </a:r>
              <a:r>
                <a:rPr lang="en-US" sz="2400" baseline="-25000" dirty="0">
                  <a:solidFill>
                    <a:schemeClr val="tx1"/>
                  </a:solidFill>
                  <a:latin typeface="Calibri" pitchFamily="34" charset="0"/>
                  <a:sym typeface="Symbol"/>
                </a:rPr>
                <a:t>2</a:t>
              </a:r>
              <a:r>
                <a:rPr lang="en-US" sz="2400" dirty="0">
                  <a:solidFill>
                    <a:schemeClr val="tx1"/>
                  </a:solidFill>
                  <a:latin typeface="Calibri" pitchFamily="34" charset="0"/>
                  <a:sym typeface="Symbol"/>
                </a:rPr>
                <a:t> – CH</a:t>
              </a:r>
              <a:r>
                <a:rPr lang="en-US" sz="2400" baseline="-25000" dirty="0">
                  <a:solidFill>
                    <a:schemeClr val="tx1"/>
                  </a:solidFill>
                  <a:latin typeface="Calibri" pitchFamily="34" charset="0"/>
                  <a:sym typeface="Symbol"/>
                </a:rPr>
                <a:t>2</a:t>
              </a:r>
              <a:r>
                <a:rPr lang="en-US" sz="2400" dirty="0">
                  <a:solidFill>
                    <a:schemeClr val="tx1"/>
                  </a:solidFill>
                  <a:latin typeface="Calibri" pitchFamily="34" charset="0"/>
                  <a:sym typeface="Symbol"/>
                </a:rPr>
                <a:t> – OH + 2B(OH)</a:t>
              </a:r>
              <a:r>
                <a:rPr lang="en-US" sz="2400" baseline="-25000" dirty="0">
                  <a:solidFill>
                    <a:schemeClr val="tx1"/>
                  </a:solidFill>
                  <a:latin typeface="Calibri" pitchFamily="34" charset="0"/>
                  <a:sym typeface="Symbol"/>
                </a:rPr>
                <a:t>3</a:t>
              </a:r>
              <a:endParaRPr lang="en-US" sz="2400" baseline="-25000" dirty="0">
                <a:solidFill>
                  <a:schemeClr val="tx1"/>
                </a:solidFill>
                <a:latin typeface="Calibri" pitchFamily="34" charset="0"/>
              </a:endParaRPr>
            </a:p>
          </p:txBody>
        </p:sp>
        <p:sp>
          <p:nvSpPr>
            <p:cNvPr id="17" name="TextBox 16"/>
            <p:cNvSpPr txBox="1"/>
            <p:nvPr/>
          </p:nvSpPr>
          <p:spPr>
            <a:xfrm>
              <a:off x="5405921" y="2205852"/>
              <a:ext cx="4951169" cy="1200329"/>
            </a:xfrm>
            <a:prstGeom prst="rect">
              <a:avLst/>
            </a:prstGeom>
            <a:noFill/>
          </p:spPr>
          <p:txBody>
            <a:bodyPr wrap="square" rtlCol="0">
              <a:spAutoFit/>
            </a:bodyPr>
            <a:lstStyle/>
            <a:p>
              <a:r>
                <a:rPr lang="en-US" sz="2400" dirty="0">
                  <a:solidFill>
                    <a:schemeClr val="tx1"/>
                  </a:solidFill>
                  <a:latin typeface="Calibri" pitchFamily="34" charset="0"/>
                  <a:sym typeface="Symbol"/>
                </a:rPr>
                <a:t>(n–Propyl alcohol</a:t>
              </a:r>
            </a:p>
            <a:p>
              <a:r>
                <a:rPr lang="en-US" sz="2400" dirty="0">
                  <a:solidFill>
                    <a:schemeClr val="tx1"/>
                  </a:solidFill>
                  <a:latin typeface="Calibri" pitchFamily="34" charset="0"/>
                  <a:sym typeface="Symbol"/>
                </a:rPr>
                <a:t> or</a:t>
              </a:r>
            </a:p>
            <a:p>
              <a:r>
                <a:rPr lang="en-US" sz="2400" dirty="0">
                  <a:solidFill>
                    <a:schemeClr val="tx1"/>
                  </a:solidFill>
                  <a:latin typeface="Calibri" pitchFamily="34" charset="0"/>
                  <a:sym typeface="Symbol"/>
                </a:rPr>
                <a:t> Propan – 1 – ol)</a:t>
              </a:r>
              <a:endParaRPr lang="en-US" sz="2400" baseline="-25000" dirty="0">
                <a:solidFill>
                  <a:schemeClr val="tx1"/>
                </a:solidFill>
                <a:latin typeface="Calibri" pitchFamily="34" charset="0"/>
              </a:endParaRPr>
            </a:p>
          </p:txBody>
        </p:sp>
        <p:sp>
          <p:nvSpPr>
            <p:cNvPr id="18" name="TextBox 17"/>
            <p:cNvSpPr txBox="1"/>
            <p:nvPr/>
          </p:nvSpPr>
          <p:spPr>
            <a:xfrm>
              <a:off x="1762898" y="1746003"/>
              <a:ext cx="2870201" cy="461665"/>
            </a:xfrm>
            <a:prstGeom prst="rect">
              <a:avLst/>
            </a:prstGeom>
            <a:noFill/>
          </p:spPr>
          <p:txBody>
            <a:bodyPr wrap="square" rtlCol="0">
              <a:spAutoFit/>
            </a:bodyPr>
            <a:lstStyle/>
            <a:p>
              <a:r>
                <a:rPr lang="en-US" sz="2400" dirty="0">
                  <a:solidFill>
                    <a:schemeClr val="tx1"/>
                  </a:solidFill>
                  <a:latin typeface="Calibri" pitchFamily="34" charset="0"/>
                </a:rPr>
                <a:t>2(H</a:t>
              </a:r>
              <a:r>
                <a:rPr lang="en-US" sz="2400" baseline="-25000" dirty="0">
                  <a:solidFill>
                    <a:schemeClr val="tx1"/>
                  </a:solidFill>
                  <a:latin typeface="Calibri" pitchFamily="34" charset="0"/>
                </a:rPr>
                <a:t>3</a:t>
              </a:r>
              <a:r>
                <a:rPr lang="en-US" sz="2400" dirty="0">
                  <a:solidFill>
                    <a:schemeClr val="tx1"/>
                  </a:solidFill>
                  <a:latin typeface="Calibri" pitchFamily="34" charset="0"/>
                </a:rPr>
                <a:t>C – CH</a:t>
              </a:r>
              <a:r>
                <a:rPr lang="en-US" sz="2400" baseline="-25000" dirty="0">
                  <a:solidFill>
                    <a:schemeClr val="tx1"/>
                  </a:solidFill>
                  <a:latin typeface="Calibri" pitchFamily="34" charset="0"/>
                </a:rPr>
                <a:t>2</a:t>
              </a:r>
              <a:r>
                <a:rPr lang="en-US" sz="2400" dirty="0">
                  <a:solidFill>
                    <a:schemeClr val="tx1"/>
                  </a:solidFill>
                  <a:latin typeface="Calibri" pitchFamily="34" charset="0"/>
                </a:rPr>
                <a:t> – CH</a:t>
              </a:r>
              <a:r>
                <a:rPr lang="en-US" sz="2400" baseline="-25000" dirty="0">
                  <a:solidFill>
                    <a:schemeClr val="tx1"/>
                  </a:solidFill>
                  <a:latin typeface="Calibri" pitchFamily="34" charset="0"/>
                </a:rPr>
                <a:t>2</a:t>
              </a:r>
              <a:r>
                <a:rPr lang="en-US" sz="2400" dirty="0">
                  <a:solidFill>
                    <a:schemeClr val="tx1"/>
                  </a:solidFill>
                  <a:latin typeface="Calibri" pitchFamily="34" charset="0"/>
                </a:rPr>
                <a:t>)</a:t>
              </a:r>
              <a:r>
                <a:rPr lang="en-US" sz="2400" baseline="-25000" dirty="0">
                  <a:solidFill>
                    <a:schemeClr val="tx1"/>
                  </a:solidFill>
                  <a:latin typeface="Calibri" pitchFamily="34" charset="0"/>
                </a:rPr>
                <a:t>3</a:t>
              </a:r>
              <a:r>
                <a:rPr lang="en-US" sz="2400" dirty="0">
                  <a:solidFill>
                    <a:schemeClr val="tx1"/>
                  </a:solidFill>
                  <a:latin typeface="Calibri" pitchFamily="34" charset="0"/>
                </a:rPr>
                <a:t>B</a:t>
              </a:r>
              <a:endParaRPr lang="en-US" sz="2400" baseline="-25000" dirty="0">
                <a:solidFill>
                  <a:schemeClr val="tx1"/>
                </a:solidFill>
                <a:latin typeface="Calibri" pitchFamily="34" charset="0"/>
              </a:endParaRPr>
            </a:p>
          </p:txBody>
        </p:sp>
      </p:grpSp>
    </p:spTree>
    <p:extLst>
      <p:ext uri="{BB962C8B-B14F-4D97-AF65-F5344CB8AC3E}">
        <p14:creationId xmlns:p14="http://schemas.microsoft.com/office/powerpoint/2010/main" val="3740412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CH</a:t>
            </a:r>
            <a:r>
              <a:rPr lang="en-US" sz="2400" baseline="-25000" dirty="0">
                <a:solidFill>
                  <a:srgbClr val="FFC000"/>
                </a:solidFill>
                <a:latin typeface="Poppins Medium"/>
                <a:ea typeface="Poppins Medium"/>
                <a:cs typeface="Poppins Medium"/>
                <a:sym typeface="Poppins Medium"/>
              </a:rPr>
              <a:t>3</a:t>
            </a:r>
            <a:r>
              <a:rPr lang="en-US" sz="2400" dirty="0">
                <a:solidFill>
                  <a:srgbClr val="FFC000"/>
                </a:solidFill>
                <a:latin typeface="Poppins Medium"/>
                <a:ea typeface="Poppins Medium"/>
                <a:cs typeface="Poppins Medium"/>
                <a:sym typeface="Poppins Medium"/>
              </a:rPr>
              <a:t>—CH</a:t>
            </a:r>
            <a:r>
              <a:rPr lang="en-US" sz="2400" baseline="-25000" dirty="0">
                <a:solidFill>
                  <a:srgbClr val="FFC000"/>
                </a:solidFill>
                <a:latin typeface="Poppins Medium"/>
                <a:ea typeface="Poppins Medium"/>
                <a:cs typeface="Poppins Medium"/>
                <a:sym typeface="Poppins Medium"/>
              </a:rPr>
              <a:t>2</a:t>
            </a:r>
            <a:r>
              <a:rPr lang="en-US" sz="2400" dirty="0">
                <a:solidFill>
                  <a:srgbClr val="FFC000"/>
                </a:solidFill>
                <a:latin typeface="Poppins Medium"/>
                <a:ea typeface="Poppins Medium"/>
                <a:cs typeface="Poppins Medium"/>
                <a:sym typeface="Poppins Medium"/>
              </a:rPr>
              <a:t>—CH=CH</a:t>
            </a:r>
            <a:r>
              <a:rPr lang="en-US" sz="2400" baseline="-25000" dirty="0">
                <a:solidFill>
                  <a:srgbClr val="FFC000"/>
                </a:solidFill>
                <a:latin typeface="Poppins Medium"/>
                <a:ea typeface="Poppins Medium"/>
                <a:cs typeface="Poppins Medium"/>
                <a:sym typeface="Poppins Medium"/>
              </a:rPr>
              <a:t>2</a:t>
            </a:r>
            <a:r>
              <a:rPr lang="en-US" sz="2400" dirty="0">
                <a:solidFill>
                  <a:srgbClr val="FFC000"/>
                </a:solidFill>
                <a:latin typeface="Poppins Medium"/>
                <a:ea typeface="Poppins Medium"/>
                <a:cs typeface="Poppins Medium"/>
                <a:sym typeface="Poppins Medium"/>
              </a:rPr>
              <a:t>				</a:t>
            </a:r>
            <a:r>
              <a:rPr lang="en-US" sz="2400" dirty="0">
                <a:solidFill>
                  <a:srgbClr val="FFC000"/>
                </a:solidFill>
                <a:latin typeface="Poppins Medium"/>
                <a:ea typeface="Poppins Medium"/>
                <a:cs typeface="Poppins Medium"/>
                <a:sym typeface="Symbol" panose="05050102010706020507" pitchFamily="18" charset="2"/>
              </a:rPr>
              <a:t></a:t>
            </a:r>
            <a:r>
              <a:rPr lang="en-US" sz="2400" dirty="0">
                <a:solidFill>
                  <a:srgbClr val="FFC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Ƶ</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smtClean="0">
                <a:solidFill>
                  <a:schemeClr val="tx1"/>
                </a:solidFill>
                <a:latin typeface="Poppins Medium" panose="00000600000000000000" pitchFamily="2" charset="0"/>
                <a:ea typeface="Calibri" panose="020F0502020204030204" pitchFamily="34" charset="0"/>
                <a:cs typeface="Calibri" panose="020F0502020204030204" pitchFamily="34" charset="0"/>
              </a:rPr>
              <a:t>[2020]</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cxnSp>
        <p:nvCxnSpPr>
          <p:cNvPr id="24" name="Straight Arrow Connector 23"/>
          <p:cNvCxnSpPr/>
          <p:nvPr/>
        </p:nvCxnSpPr>
        <p:spPr>
          <a:xfrm flipV="1">
            <a:off x="4820222" y="1342874"/>
            <a:ext cx="2990850" cy="1905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6003338" y="926871"/>
            <a:ext cx="745717" cy="400110"/>
          </a:xfrm>
          <a:prstGeom prst="rect">
            <a:avLst/>
          </a:prstGeom>
        </p:spPr>
        <p:txBody>
          <a:bodyPr wrap="none">
            <a:spAutoFit/>
          </a:bodyPr>
          <a:lstStyle/>
          <a:p>
            <a:r>
              <a:rPr lang="en-US" sz="2000" dirty="0">
                <a:solidFill>
                  <a:srgbClr val="FFC000"/>
                </a:solidFill>
                <a:latin typeface="Poppins Medium"/>
                <a:ea typeface="Poppins Medium"/>
                <a:cs typeface="Poppins Medium"/>
                <a:sym typeface="Poppins Medium"/>
              </a:rPr>
              <a:t>B</a:t>
            </a:r>
            <a:r>
              <a:rPr lang="en-US" sz="2000" baseline="-25000" dirty="0">
                <a:solidFill>
                  <a:srgbClr val="FFC000"/>
                </a:solidFill>
                <a:latin typeface="Poppins Medium"/>
                <a:ea typeface="Poppins Medium"/>
                <a:cs typeface="Poppins Medium"/>
                <a:sym typeface="Poppins Medium"/>
              </a:rPr>
              <a:t>6</a:t>
            </a:r>
            <a:r>
              <a:rPr lang="en-US" sz="2000" dirty="0">
                <a:solidFill>
                  <a:srgbClr val="FFC000"/>
                </a:solidFill>
                <a:latin typeface="Poppins Medium"/>
                <a:ea typeface="Poppins Medium"/>
                <a:cs typeface="Poppins Medium"/>
                <a:sym typeface="Poppins Medium"/>
              </a:rPr>
              <a:t>H</a:t>
            </a:r>
            <a:r>
              <a:rPr lang="en-US" sz="2000" baseline="-25000" dirty="0">
                <a:solidFill>
                  <a:srgbClr val="FFC000"/>
                </a:solidFill>
                <a:latin typeface="Poppins Medium"/>
                <a:ea typeface="Poppins Medium"/>
                <a:cs typeface="Poppins Medium"/>
                <a:sym typeface="Poppins Medium"/>
              </a:rPr>
              <a:t>6</a:t>
            </a:r>
            <a:endParaRPr lang="en-IN" sz="2000" dirty="0"/>
          </a:p>
        </p:txBody>
      </p:sp>
      <p:sp>
        <p:nvSpPr>
          <p:cNvPr id="26" name="Rectangle 25"/>
          <p:cNvSpPr/>
          <p:nvPr/>
        </p:nvSpPr>
        <p:spPr>
          <a:xfrm>
            <a:off x="5371754" y="1377250"/>
            <a:ext cx="2008883" cy="400110"/>
          </a:xfrm>
          <a:prstGeom prst="rect">
            <a:avLst/>
          </a:prstGeom>
        </p:spPr>
        <p:txBody>
          <a:bodyPr wrap="none">
            <a:spAutoFit/>
          </a:bodyPr>
          <a:lstStyle/>
          <a:p>
            <a:r>
              <a:rPr lang="en-US" sz="2000" dirty="0">
                <a:solidFill>
                  <a:srgbClr val="FFC000"/>
                </a:solidFill>
                <a:latin typeface="Poppins Medium"/>
                <a:ea typeface="Poppins Medium"/>
                <a:cs typeface="Poppins Medium"/>
                <a:sym typeface="Poppins Medium"/>
              </a:rPr>
              <a:t>H</a:t>
            </a:r>
            <a:r>
              <a:rPr lang="en-US" sz="2000" baseline="-25000" dirty="0">
                <a:solidFill>
                  <a:srgbClr val="FFC000"/>
                </a:solidFill>
                <a:latin typeface="Poppins Medium"/>
                <a:ea typeface="Poppins Medium"/>
                <a:cs typeface="Poppins Medium"/>
                <a:sym typeface="Poppins Medium"/>
              </a:rPr>
              <a:t>2</a:t>
            </a:r>
            <a:r>
              <a:rPr lang="en-US" sz="2000" dirty="0">
                <a:solidFill>
                  <a:srgbClr val="FFC000"/>
                </a:solidFill>
                <a:latin typeface="Poppins Medium"/>
                <a:ea typeface="Poppins Medium"/>
                <a:cs typeface="Poppins Medium"/>
                <a:sym typeface="Poppins Medium"/>
              </a:rPr>
              <a:t>O. H</a:t>
            </a:r>
            <a:r>
              <a:rPr lang="en-US" sz="2000" baseline="-25000" dirty="0">
                <a:solidFill>
                  <a:srgbClr val="FFC000"/>
                </a:solidFill>
                <a:latin typeface="Poppins Medium"/>
                <a:ea typeface="Poppins Medium"/>
                <a:cs typeface="Poppins Medium"/>
                <a:sym typeface="Poppins Medium"/>
              </a:rPr>
              <a:t>2</a:t>
            </a:r>
            <a:r>
              <a:rPr lang="en-US" sz="2000" dirty="0">
                <a:solidFill>
                  <a:srgbClr val="FFC000"/>
                </a:solidFill>
                <a:latin typeface="Poppins Medium"/>
                <a:ea typeface="Poppins Medium"/>
                <a:cs typeface="Poppins Medium"/>
                <a:sym typeface="Poppins Medium"/>
              </a:rPr>
              <a:t>O</a:t>
            </a:r>
            <a:r>
              <a:rPr lang="en-US" sz="2000" baseline="-25000" dirty="0">
                <a:solidFill>
                  <a:srgbClr val="FFC000"/>
                </a:solidFill>
                <a:latin typeface="Poppins Medium"/>
                <a:ea typeface="Poppins Medium"/>
                <a:cs typeface="Poppins Medium"/>
                <a:sym typeface="Poppins Medium"/>
              </a:rPr>
              <a:t>2</a:t>
            </a:r>
            <a:r>
              <a:rPr lang="en-US" sz="2000" dirty="0">
                <a:solidFill>
                  <a:srgbClr val="FFC000"/>
                </a:solidFill>
                <a:latin typeface="Poppins Medium"/>
                <a:ea typeface="Poppins Medium"/>
                <a:cs typeface="Poppins Medium"/>
                <a:sym typeface="Poppins Medium"/>
              </a:rPr>
              <a:t>. OH</a:t>
            </a:r>
            <a:r>
              <a:rPr lang="en-US" sz="2000" baseline="30000" dirty="0">
                <a:solidFill>
                  <a:srgbClr val="FFC000"/>
                </a:solidFill>
                <a:latin typeface="Poppins Medium"/>
                <a:ea typeface="Poppins Medium"/>
                <a:cs typeface="Poppins Medium"/>
                <a:sym typeface="Poppins Medium"/>
              </a:rPr>
              <a:t>–</a:t>
            </a:r>
            <a:endParaRPr lang="en-IN" sz="2000" baseline="30000" dirty="0"/>
          </a:p>
        </p:txBody>
      </p:sp>
      <p:sp>
        <p:nvSpPr>
          <p:cNvPr id="27" name="TextBox 26">
            <a:extLst>
              <a:ext uri="{FF2B5EF4-FFF2-40B4-BE49-F238E27FC236}">
                <a16:creationId xmlns="" xmlns:a16="http://schemas.microsoft.com/office/drawing/2014/main" id="{71463797-8859-97D0-751D-552DCD11114E}"/>
              </a:ext>
            </a:extLst>
          </p:cNvPr>
          <p:cNvSpPr txBox="1"/>
          <p:nvPr/>
        </p:nvSpPr>
        <p:spPr>
          <a:xfrm>
            <a:off x="1524000" y="3301180"/>
            <a:ext cx="483869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—CH—CH</a:t>
            </a:r>
            <a:r>
              <a:rPr lang="en-US" sz="2400" baseline="-25000" dirty="0">
                <a:solidFill>
                  <a:srgbClr val="FFFFFF"/>
                </a:solidFill>
                <a:latin typeface="Calibri"/>
                <a:ea typeface="Calibri"/>
                <a:cs typeface="Calibri"/>
                <a:sym typeface="Calibri"/>
              </a:rPr>
              <a:t>3</a:t>
            </a:r>
          </a:p>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—CHO</a:t>
            </a:r>
          </a:p>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p>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p:txBody>
      </p:sp>
      <p:grpSp>
        <p:nvGrpSpPr>
          <p:cNvPr id="28" name="Group 27">
            <a:extLst>
              <a:ext uri="{FF2B5EF4-FFF2-40B4-BE49-F238E27FC236}">
                <a16:creationId xmlns="" xmlns:a16="http://schemas.microsoft.com/office/drawing/2014/main" id="{A8B0E9E8-9796-9DB8-3066-650A95BA303F}"/>
              </a:ext>
            </a:extLst>
          </p:cNvPr>
          <p:cNvGrpSpPr/>
          <p:nvPr/>
        </p:nvGrpSpPr>
        <p:grpSpPr>
          <a:xfrm>
            <a:off x="609600" y="3283639"/>
            <a:ext cx="604955" cy="565671"/>
            <a:chOff x="3055651" y="1822568"/>
            <a:chExt cx="696055" cy="650855"/>
          </a:xfrm>
        </p:grpSpPr>
        <p:sp>
          <p:nvSpPr>
            <p:cNvPr id="29"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32" name="Group 31">
            <a:extLst>
              <a:ext uri="{FF2B5EF4-FFF2-40B4-BE49-F238E27FC236}">
                <a16:creationId xmlns="" xmlns:a16="http://schemas.microsoft.com/office/drawing/2014/main" id="{DD195AF1-A3F2-0606-ED7A-9BDE5CF8CFD1}"/>
              </a:ext>
            </a:extLst>
          </p:cNvPr>
          <p:cNvGrpSpPr/>
          <p:nvPr/>
        </p:nvGrpSpPr>
        <p:grpSpPr>
          <a:xfrm>
            <a:off x="609600" y="4055843"/>
            <a:ext cx="604955" cy="565671"/>
            <a:chOff x="3055651" y="1822568"/>
            <a:chExt cx="696055" cy="650855"/>
          </a:xfrm>
        </p:grpSpPr>
        <p:sp>
          <p:nvSpPr>
            <p:cNvPr id="33"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6" name="Group 35">
            <a:extLst>
              <a:ext uri="{FF2B5EF4-FFF2-40B4-BE49-F238E27FC236}">
                <a16:creationId xmlns="" xmlns:a16="http://schemas.microsoft.com/office/drawing/2014/main" id="{29578536-38B4-A146-C6F3-FFD46A78FBEE}"/>
              </a:ext>
            </a:extLst>
          </p:cNvPr>
          <p:cNvGrpSpPr/>
          <p:nvPr/>
        </p:nvGrpSpPr>
        <p:grpSpPr>
          <a:xfrm>
            <a:off x="609600" y="4828047"/>
            <a:ext cx="604955" cy="565671"/>
            <a:chOff x="3055651" y="1822568"/>
            <a:chExt cx="696055" cy="650855"/>
          </a:xfrm>
        </p:grpSpPr>
        <p:sp>
          <p:nvSpPr>
            <p:cNvPr id="37"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40" name="Group 39">
            <a:extLst>
              <a:ext uri="{FF2B5EF4-FFF2-40B4-BE49-F238E27FC236}">
                <a16:creationId xmlns="" xmlns:a16="http://schemas.microsoft.com/office/drawing/2014/main" id="{D3F3314D-80C3-71CF-0148-71363FAD31D8}"/>
              </a:ext>
            </a:extLst>
          </p:cNvPr>
          <p:cNvGrpSpPr/>
          <p:nvPr/>
        </p:nvGrpSpPr>
        <p:grpSpPr>
          <a:xfrm>
            <a:off x="609600" y="5600251"/>
            <a:ext cx="604955" cy="565671"/>
            <a:chOff x="3055651" y="1822568"/>
            <a:chExt cx="696055" cy="650855"/>
          </a:xfrm>
        </p:grpSpPr>
        <p:sp>
          <p:nvSpPr>
            <p:cNvPr id="41"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2" name="TextBox 51">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53" name="Rectangle 52"/>
          <p:cNvSpPr/>
          <p:nvPr/>
        </p:nvSpPr>
        <p:spPr>
          <a:xfrm rot="5400000">
            <a:off x="2875317" y="3511026"/>
            <a:ext cx="417102" cy="400110"/>
          </a:xfrm>
          <a:prstGeom prst="rect">
            <a:avLst/>
          </a:prstGeom>
        </p:spPr>
        <p:txBody>
          <a:bodyPr wrap="none">
            <a:spAutoFit/>
          </a:bodyPr>
          <a:lstStyle/>
          <a:p>
            <a:r>
              <a:rPr lang="en-US" sz="2000" dirty="0">
                <a:solidFill>
                  <a:srgbClr val="FFFFFF"/>
                </a:solidFill>
                <a:latin typeface="Calibri"/>
                <a:ea typeface="Calibri"/>
                <a:cs typeface="Calibri"/>
                <a:sym typeface="Calibri"/>
              </a:rPr>
              <a:t>—</a:t>
            </a:r>
            <a:endParaRPr lang="en-IN" sz="2000" dirty="0"/>
          </a:p>
        </p:txBody>
      </p:sp>
      <p:sp>
        <p:nvSpPr>
          <p:cNvPr id="54" name="Rectangle 53"/>
          <p:cNvSpPr/>
          <p:nvPr/>
        </p:nvSpPr>
        <p:spPr>
          <a:xfrm>
            <a:off x="2905255" y="3725573"/>
            <a:ext cx="514885" cy="400110"/>
          </a:xfrm>
          <a:prstGeom prst="rect">
            <a:avLst/>
          </a:prstGeom>
        </p:spPr>
        <p:txBody>
          <a:bodyPr wrap="none">
            <a:spAutoFit/>
          </a:bodyPr>
          <a:lstStyle/>
          <a:p>
            <a:r>
              <a:rPr lang="en-US" sz="2000" dirty="0">
                <a:solidFill>
                  <a:srgbClr val="FFFFFF"/>
                </a:solidFill>
                <a:latin typeface="Calibri"/>
                <a:ea typeface="Calibri"/>
                <a:cs typeface="Calibri"/>
                <a:sym typeface="Calibri"/>
              </a:rPr>
              <a:t>OH</a:t>
            </a:r>
            <a:endParaRPr lang="en-IN" sz="2000" dirty="0"/>
          </a:p>
        </p:txBody>
      </p:sp>
    </p:spTree>
    <p:extLst>
      <p:ext uri="{BB962C8B-B14F-4D97-AF65-F5344CB8AC3E}">
        <p14:creationId xmlns:p14="http://schemas.microsoft.com/office/powerpoint/2010/main" val="2709291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Can Carbocation rearrangement possible in </a:t>
            </a:r>
            <a:r>
              <a:rPr lang="en-US" sz="2400" dirty="0" smtClean="0">
                <a:solidFill>
                  <a:srgbClr val="FFC000"/>
                </a:solidFill>
                <a:latin typeface="Poppins Medium"/>
                <a:ea typeface="Poppins Medium"/>
                <a:cs typeface="Poppins Medium"/>
                <a:sym typeface="Poppins Medium"/>
              </a:rPr>
              <a:t>hydroboration-	oxidation </a:t>
            </a:r>
            <a:r>
              <a:rPr lang="en-US" sz="2400" dirty="0">
                <a:solidFill>
                  <a:srgbClr val="FFC000"/>
                </a:solidFill>
                <a:latin typeface="Poppins Medium"/>
                <a:ea typeface="Poppins Medium"/>
                <a:cs typeface="Poppins Medium"/>
                <a:sym typeface="Poppins Medium"/>
              </a:rPr>
              <a:t>&amp; </a:t>
            </a:r>
            <a:r>
              <a:rPr lang="en-US" sz="2400" dirty="0" err="1">
                <a:solidFill>
                  <a:srgbClr val="FFC000"/>
                </a:solidFill>
                <a:latin typeface="Poppins Medium"/>
                <a:ea typeface="Poppins Medium"/>
                <a:cs typeface="Poppins Medium"/>
                <a:sym typeface="Poppins Medium"/>
              </a:rPr>
              <a:t>oxymercuration-demercuration</a:t>
            </a:r>
            <a:r>
              <a:rPr lang="en-US" sz="2400" dirty="0">
                <a:solidFill>
                  <a:srgbClr val="FFC000"/>
                </a:solidFill>
                <a:latin typeface="Poppins Medium"/>
                <a:ea typeface="Poppins Medium"/>
                <a:cs typeface="Poppins Medium"/>
                <a:sym typeface="Poppins Medium"/>
              </a:rPr>
              <a:t> reaction</a:t>
            </a:r>
            <a:r>
              <a:rPr lang="en-US" sz="2400" dirty="0" smtClean="0">
                <a:solidFill>
                  <a:srgbClr val="FFC000"/>
                </a:solidFill>
                <a:latin typeface="Poppins Medium"/>
                <a:ea typeface="Poppins Medium"/>
                <a:cs typeface="Poppins Medium"/>
                <a:sym typeface="Poppins Medium"/>
              </a:rPr>
              <a:t>.</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 xmlns:a16="http://schemas.microsoft.com/office/drawing/2014/main" id="{71463797-8859-97D0-751D-552DCD11114E}"/>
              </a:ext>
            </a:extLst>
          </p:cNvPr>
          <p:cNvSpPr txBox="1"/>
          <p:nvPr/>
        </p:nvSpPr>
        <p:spPr>
          <a:xfrm>
            <a:off x="1524000" y="3301180"/>
            <a:ext cx="4838699" cy="1187505"/>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Yes</a:t>
            </a:r>
            <a:endParaRPr lang="en-US" sz="2400" baseline="-25000" dirty="0">
              <a:solidFill>
                <a:srgbClr val="FFFFFF"/>
              </a:solidFill>
              <a:latin typeface="Calibri"/>
              <a:ea typeface="Calibri"/>
              <a:cs typeface="Calibri"/>
              <a:sym typeface="Calibri"/>
            </a:endParaRPr>
          </a:p>
          <a:p>
            <a:pPr lvl="0">
              <a:spcAft>
                <a:spcPts val="3500"/>
              </a:spcAft>
            </a:pPr>
            <a:r>
              <a:rPr lang="en-US" sz="2400" dirty="0">
                <a:solidFill>
                  <a:srgbClr val="FFFFFF"/>
                </a:solidFill>
                <a:latin typeface="Calibri"/>
                <a:ea typeface="Calibri"/>
                <a:cs typeface="Calibri"/>
                <a:sym typeface="Calibri"/>
              </a:rPr>
              <a:t>NO</a:t>
            </a:r>
          </a:p>
        </p:txBody>
      </p:sp>
      <p:grpSp>
        <p:nvGrpSpPr>
          <p:cNvPr id="25" name="Group 24">
            <a:extLst>
              <a:ext uri="{FF2B5EF4-FFF2-40B4-BE49-F238E27FC236}">
                <a16:creationId xmlns="" xmlns:a16="http://schemas.microsoft.com/office/drawing/2014/main" id="{A8B0E9E8-9796-9DB8-3066-650A95BA303F}"/>
              </a:ext>
            </a:extLst>
          </p:cNvPr>
          <p:cNvGrpSpPr/>
          <p:nvPr/>
        </p:nvGrpSpPr>
        <p:grpSpPr>
          <a:xfrm>
            <a:off x="609600" y="3283639"/>
            <a:ext cx="604955" cy="565671"/>
            <a:chOff x="3055651" y="1822568"/>
            <a:chExt cx="696055" cy="650855"/>
          </a:xfrm>
        </p:grpSpPr>
        <p:sp>
          <p:nvSpPr>
            <p:cNvPr id="26"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9" name="Group 28">
            <a:extLst>
              <a:ext uri="{FF2B5EF4-FFF2-40B4-BE49-F238E27FC236}">
                <a16:creationId xmlns="" xmlns:a16="http://schemas.microsoft.com/office/drawing/2014/main" id="{DD195AF1-A3F2-0606-ED7A-9BDE5CF8CFD1}"/>
              </a:ext>
            </a:extLst>
          </p:cNvPr>
          <p:cNvGrpSpPr/>
          <p:nvPr/>
        </p:nvGrpSpPr>
        <p:grpSpPr>
          <a:xfrm>
            <a:off x="609600" y="4055843"/>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spTree>
    <p:extLst>
      <p:ext uri="{BB962C8B-B14F-4D97-AF65-F5344CB8AC3E}">
        <p14:creationId xmlns:p14="http://schemas.microsoft.com/office/powerpoint/2010/main" val="231880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The </a:t>
            </a:r>
            <a:r>
              <a:rPr lang="en-IN" sz="2400" dirty="0">
                <a:solidFill>
                  <a:srgbClr val="FFC000"/>
                </a:solidFill>
                <a:latin typeface="Poppins Medium" pitchFamily="2" charset="0"/>
                <a:cs typeface="Poppins Medium" pitchFamily="2" charset="0"/>
              </a:rPr>
              <a:t>only primary alcohol that can be prepared by hydration of </a:t>
            </a:r>
            <a:r>
              <a:rPr lang="en-IN" sz="2400" dirty="0" smtClean="0">
                <a:solidFill>
                  <a:srgbClr val="FFC000"/>
                </a:solidFill>
                <a:latin typeface="Poppins Medium" pitchFamily="2" charset="0"/>
                <a:cs typeface="Poppins Medium" pitchFamily="2" charset="0"/>
              </a:rPr>
              <a:t>	alkene </a:t>
            </a:r>
            <a:r>
              <a:rPr lang="en-IN" sz="2400" dirty="0">
                <a:solidFill>
                  <a:srgbClr val="FFC000"/>
                </a:solidFill>
                <a:latin typeface="Poppins Medium" pitchFamily="2" charset="0"/>
                <a:cs typeface="Poppins Medium" pitchFamily="2" charset="0"/>
              </a:rPr>
              <a:t>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272582"/>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Propanol</a:t>
            </a:r>
            <a:endParaRPr lang="en-US" sz="2400" baseline="30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Butanol</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Ethanol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Ethene</a:t>
            </a:r>
            <a:endParaRPr lang="en-US" sz="24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02724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479944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57165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20492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The </a:t>
            </a:r>
            <a:r>
              <a:rPr lang="en-IN" sz="2400" dirty="0">
                <a:solidFill>
                  <a:srgbClr val="FFC000"/>
                </a:solidFill>
                <a:latin typeface="Poppins Medium" pitchFamily="2" charset="0"/>
                <a:cs typeface="Poppins Medium" pitchFamily="2" charset="0"/>
              </a:rPr>
              <a:t>end product of which of the following reaction is not the </a:t>
            </a:r>
            <a:r>
              <a:rPr lang="en-IN" sz="2400" dirty="0" smtClean="0">
                <a:solidFill>
                  <a:srgbClr val="FFC000"/>
                </a:solidFill>
                <a:latin typeface="Poppins Medium" pitchFamily="2" charset="0"/>
                <a:cs typeface="Poppins Medium" pitchFamily="2" charset="0"/>
              </a:rPr>
              <a:t>	alcohol </a:t>
            </a:r>
            <a:r>
              <a:rPr lang="en-IN" sz="2400" dirty="0">
                <a:solidFill>
                  <a:srgbClr val="FFC000"/>
                </a:solidFill>
                <a:latin typeface="Poppins Medium" pitchFamily="2" charset="0"/>
                <a:cs typeface="Poppins Medium" pitchFamily="2" charset="0"/>
              </a:rPr>
              <a:t>or isomer of alcohol –</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 xmlns:a16="http://schemas.microsoft.com/office/drawing/2014/main" id="{71463797-8859-97D0-751D-552DCD11114E}"/>
              </a:ext>
            </a:extLst>
          </p:cNvPr>
          <p:cNvSpPr txBox="1"/>
          <p:nvPr/>
        </p:nvSpPr>
        <p:spPr>
          <a:xfrm>
            <a:off x="1524000" y="3272582"/>
            <a:ext cx="7351985"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4</a:t>
            </a:r>
            <a:r>
              <a:rPr lang="en-US" sz="2400" dirty="0">
                <a:solidFill>
                  <a:srgbClr val="FFFFFF"/>
                </a:solidFill>
                <a:latin typeface="Calibri"/>
                <a:ea typeface="Calibri"/>
                <a:cs typeface="Calibri"/>
                <a:sym typeface="Calibri"/>
              </a:rPr>
              <a:t>                       A                       B</a:t>
            </a:r>
          </a:p>
          <a:p>
            <a:pPr>
              <a:spcAft>
                <a:spcPts val="3500"/>
              </a:spcAft>
            </a:pPr>
            <a:r>
              <a:rPr lang="fi-FI" sz="2400" dirty="0">
                <a:solidFill>
                  <a:srgbClr val="FFFFFF"/>
                </a:solidFill>
                <a:latin typeface="Calibri"/>
                <a:ea typeface="Calibri"/>
                <a:cs typeface="Calibri"/>
                <a:sym typeface="Calibri"/>
              </a:rPr>
              <a:t>CHI</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                      A                          B                       C</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C</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H</a:t>
            </a:r>
            <a:r>
              <a:rPr lang="sv-SE" sz="2400" baseline="-25000" dirty="0">
                <a:solidFill>
                  <a:srgbClr val="FFFFFF"/>
                </a:solidFill>
                <a:latin typeface="Calibri"/>
                <a:ea typeface="Calibri"/>
                <a:cs typeface="Calibri"/>
                <a:sym typeface="Calibri"/>
              </a:rPr>
              <a:t>4</a:t>
            </a:r>
            <a:r>
              <a:rPr lang="sv-SE" sz="2400" dirty="0">
                <a:solidFill>
                  <a:srgbClr val="FFFFFF"/>
                </a:solidFill>
                <a:latin typeface="Calibri"/>
                <a:ea typeface="Calibri"/>
                <a:cs typeface="Calibri"/>
                <a:sym typeface="Calibri"/>
              </a:rPr>
              <a:t>                      A                          B                       C</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MgBr                       A                       B</a:t>
            </a:r>
            <a:endParaRPr lang="en-US" sz="2400" dirty="0">
              <a:solidFill>
                <a:srgbClr val="FFFFFF"/>
              </a:solidFill>
              <a:latin typeface="Calibri"/>
              <a:ea typeface="Calibri"/>
              <a:cs typeface="Calibri"/>
              <a:sym typeface="Calibri"/>
            </a:endParaRPr>
          </a:p>
        </p:txBody>
      </p:sp>
      <p:grpSp>
        <p:nvGrpSpPr>
          <p:cNvPr id="26" name="Group 25">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27"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30" name="Group 29">
            <a:extLst>
              <a:ext uri="{FF2B5EF4-FFF2-40B4-BE49-F238E27FC236}">
                <a16:creationId xmlns="" xmlns:a16="http://schemas.microsoft.com/office/drawing/2014/main" id="{DD195AF1-A3F2-0606-ED7A-9BDE5CF8CFD1}"/>
              </a:ext>
            </a:extLst>
          </p:cNvPr>
          <p:cNvGrpSpPr/>
          <p:nvPr/>
        </p:nvGrpSpPr>
        <p:grpSpPr>
          <a:xfrm>
            <a:off x="609600" y="4027245"/>
            <a:ext cx="604955" cy="565671"/>
            <a:chOff x="3055651" y="1822568"/>
            <a:chExt cx="696055" cy="650855"/>
          </a:xfrm>
        </p:grpSpPr>
        <p:sp>
          <p:nvSpPr>
            <p:cNvPr id="31"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4" name="Group 33">
            <a:extLst>
              <a:ext uri="{FF2B5EF4-FFF2-40B4-BE49-F238E27FC236}">
                <a16:creationId xmlns="" xmlns:a16="http://schemas.microsoft.com/office/drawing/2014/main" id="{29578536-38B4-A146-C6F3-FFD46A78FBEE}"/>
              </a:ext>
            </a:extLst>
          </p:cNvPr>
          <p:cNvGrpSpPr/>
          <p:nvPr/>
        </p:nvGrpSpPr>
        <p:grpSpPr>
          <a:xfrm>
            <a:off x="609600" y="4799449"/>
            <a:ext cx="604955" cy="565671"/>
            <a:chOff x="3055651" y="1822568"/>
            <a:chExt cx="696055" cy="650855"/>
          </a:xfrm>
        </p:grpSpPr>
        <p:sp>
          <p:nvSpPr>
            <p:cNvPr id="35"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8" name="Group 37">
            <a:extLst>
              <a:ext uri="{FF2B5EF4-FFF2-40B4-BE49-F238E27FC236}">
                <a16:creationId xmlns="" xmlns:a16="http://schemas.microsoft.com/office/drawing/2014/main" id="{D3F3314D-80C3-71CF-0148-71363FAD31D8}"/>
              </a:ext>
            </a:extLst>
          </p:cNvPr>
          <p:cNvGrpSpPr/>
          <p:nvPr/>
        </p:nvGrpSpPr>
        <p:grpSpPr>
          <a:xfrm>
            <a:off x="609600" y="5571653"/>
            <a:ext cx="604955" cy="565671"/>
            <a:chOff x="3055651" y="1822568"/>
            <a:chExt cx="696055" cy="650855"/>
          </a:xfrm>
        </p:grpSpPr>
        <p:sp>
          <p:nvSpPr>
            <p:cNvPr id="39"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grpSp>
        <p:nvGrpSpPr>
          <p:cNvPr id="47" name="Group 46"/>
          <p:cNvGrpSpPr/>
          <p:nvPr/>
        </p:nvGrpSpPr>
        <p:grpSpPr>
          <a:xfrm>
            <a:off x="2186717" y="3143496"/>
            <a:ext cx="1340069" cy="338554"/>
            <a:chOff x="2806262" y="3176892"/>
            <a:chExt cx="1340069" cy="338554"/>
          </a:xfrm>
        </p:grpSpPr>
        <p:cxnSp>
          <p:nvCxnSpPr>
            <p:cNvPr id="52" name="Straight Arrow Connector 51"/>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3159542" y="3176892"/>
              <a:ext cx="562975" cy="338554"/>
            </a:xfrm>
            <a:prstGeom prst="rect">
              <a:avLst/>
            </a:prstGeom>
          </p:spPr>
          <p:txBody>
            <a:bodyPr wrap="none">
              <a:spAutoFit/>
            </a:bodyPr>
            <a:lstStyle/>
            <a:p>
              <a:r>
                <a:rPr lang="en-US" sz="1600" dirty="0">
                  <a:solidFill>
                    <a:srgbClr val="FFFFFF"/>
                  </a:solidFill>
                  <a:latin typeface="Calibri"/>
                  <a:ea typeface="Calibri"/>
                  <a:cs typeface="Calibri"/>
                  <a:sym typeface="Calibri"/>
                </a:rPr>
                <a:t>B</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H</a:t>
              </a:r>
              <a:r>
                <a:rPr lang="en-US" sz="1600" baseline="-25000" dirty="0">
                  <a:solidFill>
                    <a:srgbClr val="FFFFFF"/>
                  </a:solidFill>
                  <a:latin typeface="Calibri"/>
                  <a:ea typeface="Calibri"/>
                  <a:cs typeface="Calibri"/>
                  <a:sym typeface="Calibri"/>
                </a:rPr>
                <a:t>6</a:t>
              </a:r>
              <a:endParaRPr lang="en-IN" sz="1600" baseline="-25000" dirty="0"/>
            </a:p>
          </p:txBody>
        </p:sp>
      </p:grpSp>
      <p:grpSp>
        <p:nvGrpSpPr>
          <p:cNvPr id="76" name="Group 75"/>
          <p:cNvGrpSpPr/>
          <p:nvPr/>
        </p:nvGrpSpPr>
        <p:grpSpPr>
          <a:xfrm>
            <a:off x="3952455" y="3185290"/>
            <a:ext cx="1340069" cy="650704"/>
            <a:chOff x="2806262" y="3176892"/>
            <a:chExt cx="1340069" cy="650704"/>
          </a:xfrm>
        </p:grpSpPr>
        <p:cxnSp>
          <p:nvCxnSpPr>
            <p:cNvPr id="77" name="Straight Arrow Connector 76"/>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3159542" y="3176892"/>
              <a:ext cx="587020" cy="338554"/>
            </a:xfrm>
            <a:prstGeom prst="rect">
              <a:avLst/>
            </a:prstGeom>
          </p:spPr>
          <p:txBody>
            <a:bodyPr wrap="none">
              <a:spAutoFit/>
            </a:bodyPr>
            <a:lstStyle/>
            <a:p>
              <a:r>
                <a:rPr lang="en-US" sz="1600" dirty="0">
                  <a:solidFill>
                    <a:srgbClr val="FFFFFF"/>
                  </a:solidFill>
                  <a:latin typeface="Calibri"/>
                  <a:ea typeface="Calibri"/>
                  <a:cs typeface="Calibri"/>
                  <a:sym typeface="Calibri"/>
                </a:rPr>
                <a:t>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O</a:t>
              </a:r>
              <a:r>
                <a:rPr lang="en-US" sz="1600" baseline="-25000" dirty="0">
                  <a:solidFill>
                    <a:srgbClr val="FFFFFF"/>
                  </a:solidFill>
                  <a:latin typeface="Calibri"/>
                  <a:ea typeface="Calibri"/>
                  <a:cs typeface="Calibri"/>
                  <a:sym typeface="Calibri"/>
                </a:rPr>
                <a:t>2</a:t>
              </a:r>
              <a:endParaRPr lang="en-IN" sz="1600" baseline="-25000" dirty="0"/>
            </a:p>
          </p:txBody>
        </p:sp>
        <p:sp>
          <p:nvSpPr>
            <p:cNvPr id="79" name="Rectangle 78"/>
            <p:cNvSpPr/>
            <p:nvPr/>
          </p:nvSpPr>
          <p:spPr>
            <a:xfrm>
              <a:off x="3099848" y="3489042"/>
              <a:ext cx="679994" cy="338554"/>
            </a:xfrm>
            <a:prstGeom prst="rect">
              <a:avLst/>
            </a:prstGeom>
          </p:spPr>
          <p:txBody>
            <a:bodyPr wrap="none">
              <a:spAutoFit/>
            </a:bodyPr>
            <a:lstStyle/>
            <a:p>
              <a:r>
                <a:rPr lang="en-US" sz="1600" dirty="0">
                  <a:solidFill>
                    <a:srgbClr val="FFFFFF"/>
                  </a:solidFill>
                  <a:latin typeface="Calibri"/>
                  <a:ea typeface="Calibri"/>
                  <a:cs typeface="Calibri"/>
                  <a:sym typeface="Calibri"/>
                </a:rPr>
                <a:t>NaOH</a:t>
              </a:r>
              <a:endParaRPr lang="en-IN" sz="1600" baseline="-25000" dirty="0"/>
            </a:p>
          </p:txBody>
        </p:sp>
      </p:grpSp>
      <p:grpSp>
        <p:nvGrpSpPr>
          <p:cNvPr id="80" name="Group 79"/>
          <p:cNvGrpSpPr/>
          <p:nvPr/>
        </p:nvGrpSpPr>
        <p:grpSpPr>
          <a:xfrm>
            <a:off x="2151449" y="3977255"/>
            <a:ext cx="1340069" cy="667440"/>
            <a:chOff x="2806262" y="3176892"/>
            <a:chExt cx="1340069" cy="667440"/>
          </a:xfrm>
        </p:grpSpPr>
        <p:cxnSp>
          <p:nvCxnSpPr>
            <p:cNvPr id="81" name="Straight Arrow Connector 80"/>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3159542" y="3176892"/>
              <a:ext cx="399468" cy="338554"/>
            </a:xfrm>
            <a:prstGeom prst="rect">
              <a:avLst/>
            </a:prstGeom>
          </p:spPr>
          <p:txBody>
            <a:bodyPr wrap="none">
              <a:spAutoFit/>
            </a:bodyPr>
            <a:lstStyle/>
            <a:p>
              <a:r>
                <a:rPr lang="en-US" sz="1600" dirty="0">
                  <a:solidFill>
                    <a:srgbClr val="FFFFFF"/>
                  </a:solidFill>
                  <a:latin typeface="Calibri"/>
                  <a:ea typeface="Calibri"/>
                  <a:cs typeface="Calibri"/>
                  <a:sym typeface="Calibri"/>
                </a:rPr>
                <a:t>Ag</a:t>
              </a:r>
              <a:endParaRPr lang="en-IN" sz="1600" baseline="-25000" dirty="0"/>
            </a:p>
          </p:txBody>
        </p:sp>
        <p:sp>
          <p:nvSpPr>
            <p:cNvPr id="89" name="Rectangle 88"/>
            <p:cNvSpPr/>
            <p:nvPr/>
          </p:nvSpPr>
          <p:spPr>
            <a:xfrm>
              <a:off x="3159542" y="3505778"/>
              <a:ext cx="360996" cy="338554"/>
            </a:xfrm>
            <a:prstGeom prst="rect">
              <a:avLst/>
            </a:prstGeom>
          </p:spPr>
          <p:txBody>
            <a:bodyPr wrap="none">
              <a:spAutoFit/>
            </a:bodyPr>
            <a:lstStyle/>
            <a:p>
              <a:r>
                <a:rPr lang="en-US" sz="1600" dirty="0">
                  <a:solidFill>
                    <a:srgbClr val="FFFFFF"/>
                  </a:solidFill>
                  <a:latin typeface="Calibri"/>
                  <a:ea typeface="Calibri"/>
                  <a:cs typeface="Calibri"/>
                  <a:sym typeface="Symbol"/>
                </a:rPr>
                <a:t></a:t>
              </a:r>
              <a:endParaRPr lang="en-IN" sz="1600" baseline="-25000" dirty="0"/>
            </a:p>
          </p:txBody>
        </p:sp>
      </p:grpSp>
      <p:grpSp>
        <p:nvGrpSpPr>
          <p:cNvPr id="83" name="Group 82"/>
          <p:cNvGrpSpPr/>
          <p:nvPr/>
        </p:nvGrpSpPr>
        <p:grpSpPr>
          <a:xfrm>
            <a:off x="3918089" y="4001171"/>
            <a:ext cx="1340069" cy="668381"/>
            <a:chOff x="2806262" y="3176892"/>
            <a:chExt cx="1340069" cy="668381"/>
          </a:xfrm>
        </p:grpSpPr>
        <p:cxnSp>
          <p:nvCxnSpPr>
            <p:cNvPr id="84" name="Straight Arrow Connector 83"/>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2913992" y="3176892"/>
              <a:ext cx="979755" cy="338554"/>
            </a:xfrm>
            <a:prstGeom prst="rect">
              <a:avLst/>
            </a:prstGeom>
          </p:spPr>
          <p:txBody>
            <a:bodyPr wrap="none">
              <a:spAutoFit/>
            </a:bodyPr>
            <a:lstStyle/>
            <a:p>
              <a:r>
                <a:rPr lang="en-US" sz="1600" dirty="0">
                  <a:solidFill>
                    <a:srgbClr val="FFFFFF"/>
                  </a:solidFill>
                  <a:latin typeface="Calibri"/>
                  <a:ea typeface="Calibri"/>
                  <a:cs typeface="Calibri"/>
                  <a:sym typeface="Calibri"/>
                </a:rPr>
                <a:t>dil. 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SO</a:t>
              </a:r>
              <a:r>
                <a:rPr lang="en-US" sz="1600" baseline="-25000" dirty="0">
                  <a:solidFill>
                    <a:srgbClr val="FFFFFF"/>
                  </a:solidFill>
                  <a:latin typeface="Calibri"/>
                  <a:ea typeface="Calibri"/>
                  <a:cs typeface="Calibri"/>
                  <a:sym typeface="Calibri"/>
                </a:rPr>
                <a:t>2</a:t>
              </a:r>
              <a:endParaRPr lang="en-IN" sz="1600" baseline="-25000" dirty="0"/>
            </a:p>
          </p:txBody>
        </p:sp>
        <p:sp>
          <p:nvSpPr>
            <p:cNvPr id="90" name="Rectangle 89"/>
            <p:cNvSpPr/>
            <p:nvPr/>
          </p:nvSpPr>
          <p:spPr>
            <a:xfrm>
              <a:off x="3166465" y="3506719"/>
              <a:ext cx="545342" cy="338554"/>
            </a:xfrm>
            <a:prstGeom prst="rect">
              <a:avLst/>
            </a:prstGeom>
          </p:spPr>
          <p:txBody>
            <a:bodyPr wrap="none">
              <a:spAutoFit/>
            </a:bodyPr>
            <a:lstStyle/>
            <a:p>
              <a:r>
                <a:rPr lang="en-US" sz="1600" dirty="0">
                  <a:solidFill>
                    <a:srgbClr val="FFFFFF"/>
                  </a:solidFill>
                  <a:latin typeface="Calibri"/>
                  <a:ea typeface="Calibri"/>
                  <a:cs typeface="Calibri"/>
                  <a:sym typeface="Calibri"/>
                </a:rPr>
                <a:t>Hg</a:t>
              </a:r>
              <a:r>
                <a:rPr lang="en-US" sz="1600" baseline="30000" dirty="0">
                  <a:solidFill>
                    <a:srgbClr val="FFFFFF"/>
                  </a:solidFill>
                  <a:latin typeface="Calibri"/>
                  <a:ea typeface="Calibri"/>
                  <a:cs typeface="Calibri"/>
                  <a:sym typeface="Calibri"/>
                </a:rPr>
                <a:t>+2</a:t>
              </a:r>
              <a:endParaRPr lang="en-IN" sz="1600" baseline="30000" dirty="0"/>
            </a:p>
          </p:txBody>
        </p:sp>
      </p:grpSp>
      <p:grpSp>
        <p:nvGrpSpPr>
          <p:cNvPr id="86" name="Group 85"/>
          <p:cNvGrpSpPr/>
          <p:nvPr/>
        </p:nvGrpSpPr>
        <p:grpSpPr>
          <a:xfrm>
            <a:off x="5841482" y="3969639"/>
            <a:ext cx="1340069" cy="338554"/>
            <a:chOff x="2806262" y="3145360"/>
            <a:chExt cx="1340069" cy="338554"/>
          </a:xfrm>
        </p:grpSpPr>
        <p:cxnSp>
          <p:nvCxnSpPr>
            <p:cNvPr id="87" name="Straight Arrow Connector 86"/>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3159542" y="3145360"/>
              <a:ext cx="673582" cy="338554"/>
            </a:xfrm>
            <a:prstGeom prst="rect">
              <a:avLst/>
            </a:prstGeom>
          </p:spPr>
          <p:txBody>
            <a:bodyPr wrap="none">
              <a:spAutoFit/>
            </a:bodyPr>
            <a:lstStyle/>
            <a:p>
              <a:r>
                <a:rPr lang="en-US" sz="1600" dirty="0">
                  <a:solidFill>
                    <a:srgbClr val="FFFFFF"/>
                  </a:solidFill>
                  <a:latin typeface="Calibri"/>
                  <a:ea typeface="Calibri"/>
                  <a:cs typeface="Calibri"/>
                  <a:sym typeface="Calibri"/>
                </a:rPr>
                <a:t>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/Pd</a:t>
              </a:r>
              <a:endParaRPr lang="en-IN" sz="1600" baseline="-25000" dirty="0"/>
            </a:p>
          </p:txBody>
        </p:sp>
      </p:grpSp>
      <p:grpSp>
        <p:nvGrpSpPr>
          <p:cNvPr id="91" name="Group 90"/>
          <p:cNvGrpSpPr/>
          <p:nvPr/>
        </p:nvGrpSpPr>
        <p:grpSpPr>
          <a:xfrm>
            <a:off x="2186716" y="4799449"/>
            <a:ext cx="1340069" cy="338554"/>
            <a:chOff x="2806262" y="3176892"/>
            <a:chExt cx="1340069" cy="338554"/>
          </a:xfrm>
        </p:grpSpPr>
        <p:cxnSp>
          <p:nvCxnSpPr>
            <p:cNvPr id="92" name="Straight Arrow Connector 91"/>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3159542" y="3176892"/>
              <a:ext cx="364202" cy="338554"/>
            </a:xfrm>
            <a:prstGeom prst="rect">
              <a:avLst/>
            </a:prstGeom>
          </p:spPr>
          <p:txBody>
            <a:bodyPr wrap="none">
              <a:spAutoFit/>
            </a:bodyPr>
            <a:lstStyle/>
            <a:p>
              <a:r>
                <a:rPr lang="en-US" sz="1600" dirty="0">
                  <a:solidFill>
                    <a:srgbClr val="FFFFFF"/>
                  </a:solidFill>
                  <a:latin typeface="Calibri"/>
                  <a:ea typeface="Calibri"/>
                  <a:cs typeface="Calibri"/>
                  <a:sym typeface="Calibri"/>
                </a:rPr>
                <a:t>HI</a:t>
              </a:r>
              <a:endParaRPr lang="en-IN" sz="1600" baseline="-25000" dirty="0"/>
            </a:p>
          </p:txBody>
        </p:sp>
      </p:grpSp>
      <p:grpSp>
        <p:nvGrpSpPr>
          <p:cNvPr id="95" name="Group 94"/>
          <p:cNvGrpSpPr/>
          <p:nvPr/>
        </p:nvGrpSpPr>
        <p:grpSpPr>
          <a:xfrm>
            <a:off x="3931020" y="4799449"/>
            <a:ext cx="1340069" cy="338554"/>
            <a:chOff x="2806262" y="3176892"/>
            <a:chExt cx="1340069" cy="338554"/>
          </a:xfrm>
        </p:grpSpPr>
        <p:cxnSp>
          <p:nvCxnSpPr>
            <p:cNvPr id="96" name="Straight Arrow Connector 95"/>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2996439" y="3176892"/>
              <a:ext cx="859531" cy="338554"/>
            </a:xfrm>
            <a:prstGeom prst="rect">
              <a:avLst/>
            </a:prstGeom>
          </p:spPr>
          <p:txBody>
            <a:bodyPr wrap="none">
              <a:spAutoFit/>
            </a:bodyPr>
            <a:lstStyle/>
            <a:p>
              <a:r>
                <a:rPr lang="en-US" sz="1600" dirty="0">
                  <a:solidFill>
                    <a:srgbClr val="FFFFFF"/>
                  </a:solidFill>
                  <a:latin typeface="Calibri"/>
                  <a:ea typeface="Calibri"/>
                  <a:cs typeface="Calibri"/>
                  <a:sym typeface="Calibri"/>
                </a:rPr>
                <a:t>aq. KOH</a:t>
              </a:r>
              <a:endParaRPr lang="en-IN" sz="1600" baseline="-25000" dirty="0"/>
            </a:p>
          </p:txBody>
        </p:sp>
      </p:grpSp>
      <p:grpSp>
        <p:nvGrpSpPr>
          <p:cNvPr id="98" name="Group 97"/>
          <p:cNvGrpSpPr/>
          <p:nvPr/>
        </p:nvGrpSpPr>
        <p:grpSpPr>
          <a:xfrm>
            <a:off x="5841481" y="4793316"/>
            <a:ext cx="1340069" cy="694807"/>
            <a:chOff x="2806262" y="3161126"/>
            <a:chExt cx="1340069" cy="694807"/>
          </a:xfrm>
        </p:grpSpPr>
        <p:cxnSp>
          <p:nvCxnSpPr>
            <p:cNvPr id="99" name="Straight Arrow Connector 98"/>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2812210" y="3161126"/>
              <a:ext cx="1140056" cy="338554"/>
            </a:xfrm>
            <a:prstGeom prst="rect">
              <a:avLst/>
            </a:prstGeom>
          </p:spPr>
          <p:txBody>
            <a:bodyPr wrap="none">
              <a:spAutoFit/>
            </a:bodyPr>
            <a:lstStyle/>
            <a:p>
              <a:r>
                <a:rPr lang="en-US" sz="1600" dirty="0">
                  <a:solidFill>
                    <a:srgbClr val="FFFFFF"/>
                  </a:solidFill>
                  <a:latin typeface="Calibri"/>
                  <a:ea typeface="Calibri"/>
                  <a:cs typeface="Calibri"/>
                  <a:sym typeface="Calibri"/>
                </a:rPr>
                <a:t>Conc 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SO</a:t>
              </a:r>
              <a:r>
                <a:rPr lang="en-US" sz="1600" baseline="-25000" dirty="0">
                  <a:solidFill>
                    <a:srgbClr val="FFFFFF"/>
                  </a:solidFill>
                  <a:latin typeface="Calibri"/>
                  <a:ea typeface="Calibri"/>
                  <a:cs typeface="Calibri"/>
                  <a:sym typeface="Calibri"/>
                </a:rPr>
                <a:t>4</a:t>
              </a:r>
              <a:endParaRPr lang="en-IN" sz="1600" baseline="-25000" dirty="0"/>
            </a:p>
          </p:txBody>
        </p:sp>
        <p:sp>
          <p:nvSpPr>
            <p:cNvPr id="101" name="Rectangle 100"/>
            <p:cNvSpPr/>
            <p:nvPr/>
          </p:nvSpPr>
          <p:spPr>
            <a:xfrm>
              <a:off x="3138703" y="3517379"/>
              <a:ext cx="675185" cy="338554"/>
            </a:xfrm>
            <a:prstGeom prst="rect">
              <a:avLst/>
            </a:prstGeom>
          </p:spPr>
          <p:txBody>
            <a:bodyPr wrap="none">
              <a:spAutoFit/>
            </a:bodyPr>
            <a:lstStyle/>
            <a:p>
              <a:r>
                <a:rPr lang="en-US" sz="1600" dirty="0">
                  <a:solidFill>
                    <a:srgbClr val="FFFFFF"/>
                  </a:solidFill>
                  <a:latin typeface="Calibri"/>
                  <a:ea typeface="Calibri"/>
                  <a:cs typeface="Calibri"/>
                  <a:sym typeface="Calibri"/>
                </a:rPr>
                <a:t>170°C</a:t>
              </a:r>
              <a:endParaRPr lang="en-IN" sz="1600" baseline="-25000" dirty="0"/>
            </a:p>
          </p:txBody>
        </p:sp>
      </p:grpSp>
      <p:grpSp>
        <p:nvGrpSpPr>
          <p:cNvPr id="102" name="Group 101"/>
          <p:cNvGrpSpPr/>
          <p:nvPr/>
        </p:nvGrpSpPr>
        <p:grpSpPr>
          <a:xfrm>
            <a:off x="2782324" y="5586910"/>
            <a:ext cx="1340069" cy="338554"/>
            <a:chOff x="2806262" y="3161126"/>
            <a:chExt cx="1340069" cy="338554"/>
          </a:xfrm>
        </p:grpSpPr>
        <p:cxnSp>
          <p:nvCxnSpPr>
            <p:cNvPr id="103" name="Straight Arrow Connector 102"/>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3159542" y="3161126"/>
              <a:ext cx="627095" cy="338554"/>
            </a:xfrm>
            <a:prstGeom prst="rect">
              <a:avLst/>
            </a:prstGeom>
          </p:spPr>
          <p:txBody>
            <a:bodyPr wrap="none">
              <a:spAutoFit/>
            </a:bodyPr>
            <a:lstStyle/>
            <a:p>
              <a:r>
                <a:rPr lang="en-US" sz="1600" dirty="0">
                  <a:solidFill>
                    <a:srgbClr val="FFFFFF"/>
                  </a:solidFill>
                  <a:latin typeface="Calibri"/>
                  <a:ea typeface="Calibri"/>
                  <a:cs typeface="Calibri"/>
                  <a:sym typeface="Calibri"/>
                </a:rPr>
                <a:t>CH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O</a:t>
              </a:r>
              <a:endParaRPr lang="en-IN" sz="1600" baseline="-25000" dirty="0"/>
            </a:p>
          </p:txBody>
        </p:sp>
      </p:grpSp>
      <p:grpSp>
        <p:nvGrpSpPr>
          <p:cNvPr id="105" name="Group 104"/>
          <p:cNvGrpSpPr/>
          <p:nvPr/>
        </p:nvGrpSpPr>
        <p:grpSpPr>
          <a:xfrm>
            <a:off x="4515696" y="5586910"/>
            <a:ext cx="1340069" cy="338554"/>
            <a:chOff x="2806262" y="3161126"/>
            <a:chExt cx="1340069" cy="338554"/>
          </a:xfrm>
        </p:grpSpPr>
        <p:cxnSp>
          <p:nvCxnSpPr>
            <p:cNvPr id="106" name="Straight Arrow Connector 105"/>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3324044" y="3161126"/>
              <a:ext cx="518091" cy="338554"/>
            </a:xfrm>
            <a:prstGeom prst="rect">
              <a:avLst/>
            </a:prstGeom>
          </p:spPr>
          <p:txBody>
            <a:bodyPr wrap="none">
              <a:spAutoFit/>
            </a:bodyPr>
            <a:lstStyle/>
            <a:p>
              <a:r>
                <a:rPr lang="en-US" sz="1600" dirty="0">
                  <a:solidFill>
                    <a:srgbClr val="FFFFFF"/>
                  </a:solidFill>
                  <a:latin typeface="Calibri"/>
                  <a:ea typeface="Calibri"/>
                  <a:cs typeface="Calibri"/>
                  <a:sym typeface="Calibri"/>
                </a:rPr>
                <a:t>H</a:t>
              </a:r>
              <a:r>
                <a:rPr lang="en-US" sz="1600" baseline="-25000" dirty="0">
                  <a:solidFill>
                    <a:srgbClr val="FFFFFF"/>
                  </a:solidFill>
                  <a:latin typeface="Calibri"/>
                  <a:ea typeface="Calibri"/>
                  <a:cs typeface="Calibri"/>
                  <a:sym typeface="Calibri"/>
                </a:rPr>
                <a:t>2</a:t>
              </a:r>
              <a:r>
                <a:rPr lang="en-US" sz="1600" dirty="0">
                  <a:solidFill>
                    <a:srgbClr val="FFFFFF"/>
                  </a:solidFill>
                  <a:latin typeface="Calibri"/>
                  <a:ea typeface="Calibri"/>
                  <a:cs typeface="Calibri"/>
                  <a:sym typeface="Calibri"/>
                </a:rPr>
                <a:t>O</a:t>
              </a:r>
              <a:endParaRPr lang="en-IN" sz="1600" baseline="-25000" dirty="0"/>
            </a:p>
          </p:txBody>
        </p:sp>
      </p:grpSp>
    </p:spTree>
    <p:extLst>
      <p:ext uri="{BB962C8B-B14F-4D97-AF65-F5344CB8AC3E}">
        <p14:creationId xmlns:p14="http://schemas.microsoft.com/office/powerpoint/2010/main" val="1548880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1" y="457200"/>
            <a:ext cx="8834719" cy="745588"/>
            <a:chOff x="712694" y="1882588"/>
            <a:chExt cx="4480195"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4" y="1882588"/>
              <a:ext cx="4480195"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32430" y="1962993"/>
              <a:ext cx="3760459" cy="584775"/>
            </a:xfrm>
            <a:prstGeom prst="rect">
              <a:avLst/>
            </a:prstGeom>
            <a:noFill/>
          </p:spPr>
          <p:txBody>
            <a:bodyPr wrap="square" rtlCol="0">
              <a:spAutoFit/>
            </a:bodyPr>
            <a:lstStyle/>
            <a:p>
              <a:r>
                <a:rPr lang="en-IN" sz="3200" b="1" dirty="0">
                  <a:latin typeface="Calibri" panose="020F0502020204030204" pitchFamily="34" charset="0"/>
                </a:rPr>
                <a:t>Topic : Alkaline Hydrolysis Of Alkyl Halide</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7" name="TextBox 6">
            <a:extLst>
              <a:ext uri="{FF2B5EF4-FFF2-40B4-BE49-F238E27FC236}">
                <a16:creationId xmlns="" xmlns:a16="http://schemas.microsoft.com/office/drawing/2014/main" id="{AFB7E1B8-D8A9-D04B-1C43-0887B42A1FA6}"/>
              </a:ext>
            </a:extLst>
          </p:cNvPr>
          <p:cNvSpPr txBox="1"/>
          <p:nvPr/>
        </p:nvSpPr>
        <p:spPr>
          <a:xfrm>
            <a:off x="631122" y="1998921"/>
            <a:ext cx="10682872" cy="830997"/>
          </a:xfrm>
          <a:prstGeom prst="rect">
            <a:avLst/>
          </a:prstGeom>
          <a:noFill/>
        </p:spPr>
        <p:txBody>
          <a:bodyPr wrap="square" rtlCol="0">
            <a:spAutoFit/>
          </a:bodyPr>
          <a:lstStyle/>
          <a:p>
            <a:pPr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Alkaline hydrolysis of alkyl halides involve nucleophilic attack by hydroxyl ion(</a:t>
            </a:r>
            <a:r>
              <a:rPr lang="en-IN"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OH) on the carbon atom directly attached to halogen to give alcohols.</a:t>
            </a:r>
          </a:p>
        </p:txBody>
      </p:sp>
    </p:spTree>
    <p:extLst>
      <p:ext uri="{BB962C8B-B14F-4D97-AF65-F5344CB8AC3E}">
        <p14:creationId xmlns:p14="http://schemas.microsoft.com/office/powerpoint/2010/main" val="4333454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342388"/>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Addition reaction</a:t>
            </a:r>
          </a:p>
          <a:p>
            <a:pPr>
              <a:spcAft>
                <a:spcPts val="3500"/>
              </a:spcAft>
            </a:pPr>
            <a:r>
              <a:rPr lang="en-US" sz="2400" dirty="0">
                <a:solidFill>
                  <a:srgbClr val="FFFFFF"/>
                </a:solidFill>
                <a:latin typeface="Calibri"/>
                <a:ea typeface="Calibri"/>
                <a:cs typeface="Calibri"/>
                <a:sym typeface="Calibri"/>
              </a:rPr>
              <a:t>Substitution reaction</a:t>
            </a:r>
            <a:endParaRPr lang="en-US" sz="2400" baseline="-25000" dirty="0">
              <a:solidFill>
                <a:srgbClr val="FFFFFF"/>
              </a:solidFill>
              <a:latin typeface="Calibri"/>
              <a:ea typeface="Calibri"/>
              <a:cs typeface="Calibri"/>
              <a:sym typeface="Calibri"/>
            </a:endParaRPr>
          </a:p>
          <a:p>
            <a:pPr>
              <a:spcAft>
                <a:spcPts val="3500"/>
              </a:spcAft>
            </a:pPr>
            <a:r>
              <a:rPr lang="en-US" sz="2400" dirty="0">
                <a:solidFill>
                  <a:srgbClr val="FFFFFF"/>
                </a:solidFill>
                <a:latin typeface="Calibri"/>
                <a:ea typeface="Calibri"/>
                <a:cs typeface="Calibri"/>
                <a:sym typeface="Calibri"/>
              </a:rPr>
              <a:t>Dehydrohalogenation reaction</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Rearrangement reaction</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32484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09705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386925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64145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a:ea typeface="Poppins Medium"/>
                <a:cs typeface="Poppins Medium"/>
                <a:sym typeface="Poppins Medium"/>
              </a:rPr>
              <a:t>The </a:t>
            </a:r>
            <a:r>
              <a:rPr lang="en-IN" sz="2400" dirty="0">
                <a:solidFill>
                  <a:srgbClr val="FFC000"/>
                </a:solidFill>
                <a:latin typeface="Poppins Medium"/>
                <a:ea typeface="Poppins Medium"/>
                <a:cs typeface="Poppins Medium"/>
                <a:sym typeface="Poppins Medium"/>
              </a:rPr>
              <a:t>process of converting alkyl halides into alcohols </a:t>
            </a:r>
            <a:r>
              <a:rPr lang="en-IN" sz="2400" dirty="0" smtClean="0">
                <a:solidFill>
                  <a:srgbClr val="FFC000"/>
                </a:solidFill>
                <a:latin typeface="Poppins Medium"/>
                <a:ea typeface="Poppins Medium"/>
                <a:cs typeface="Poppins Medium"/>
                <a:sym typeface="Poppins Medium"/>
              </a:rPr>
              <a:t>	involves</a:t>
            </a:r>
            <a:r>
              <a:rPr lang="en-IN" sz="2400" dirty="0">
                <a:solidFill>
                  <a:srgbClr val="FFC000"/>
                </a:solidFill>
                <a:latin typeface="Poppins Medium"/>
                <a:ea typeface="Poppins Medium"/>
                <a:cs typeface="Poppins Medium"/>
                <a:sym typeface="Poppins Medium"/>
              </a:rPr>
              <a:t>______</a:t>
            </a:r>
            <a:endParaRPr kumimoji="0" lang="pt-BR" sz="2400" b="0" u="none" strike="noStrike" kern="0" cap="none" spc="0" normalizeH="0" noProof="0" dirty="0">
              <a:ln>
                <a:noFill/>
              </a:ln>
              <a:solidFill>
                <a:prstClr val="white"/>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0431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Hydrolysis </a:t>
            </a:r>
            <a:r>
              <a:rPr lang="en-IN" sz="2400" dirty="0">
                <a:solidFill>
                  <a:srgbClr val="FFC000"/>
                </a:solidFill>
                <a:latin typeface="Poppins Medium" pitchFamily="2" charset="0"/>
                <a:cs typeface="Poppins Medium" pitchFamily="2" charset="0"/>
              </a:rPr>
              <a:t>of 1-bromopentane by an aq. NaOH gives.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272582"/>
            <a:ext cx="4572000"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1 - propanol</a:t>
            </a:r>
            <a:endParaRPr lang="en-US" sz="2400" baseline="30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2 - propanol</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1 - pentanol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2 - pentanol</a:t>
            </a:r>
            <a:endParaRPr lang="en-US" sz="24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02724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479944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57165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6670837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6951598" cy="745588"/>
            <a:chOff x="712695" y="1882588"/>
            <a:chExt cx="340695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40695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24018" y="1962993"/>
              <a:ext cx="2695635" cy="584775"/>
            </a:xfrm>
            <a:prstGeom prst="rect">
              <a:avLst/>
            </a:prstGeom>
            <a:noFill/>
          </p:spPr>
          <p:txBody>
            <a:bodyPr wrap="square" rtlCol="0">
              <a:spAutoFit/>
            </a:bodyPr>
            <a:lstStyle/>
            <a:p>
              <a:r>
                <a:rPr lang="en-IN" sz="3200" b="1" dirty="0">
                  <a:latin typeface="Calibri" panose="020F0502020204030204" pitchFamily="34" charset="0"/>
                </a:rPr>
                <a:t>Topic : By Reduction Reaction</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84125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(i) Bouveault-Blanc reduction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When carbonyl or ester are treated with sodium in presence of ethanol to give alcohol.</a:t>
            </a:r>
            <a:endParaRPr lang="en-US" sz="2400" baseline="30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758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In the given reaction</a:t>
            </a: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a:solidFill>
                  <a:srgbClr val="FFC000"/>
                </a:solidFill>
                <a:latin typeface="Poppins Medium" pitchFamily="2" charset="0"/>
                <a:ea typeface="Poppins Medium"/>
                <a:cs typeface="Poppins Medium" pitchFamily="2" charset="0"/>
                <a:sym typeface="Poppins Medium"/>
              </a:rPr>
              <a:t>[X] and [Y] respectively will be</a:t>
            </a:r>
          </a:p>
        </p:txBody>
      </p:sp>
      <p:pic>
        <p:nvPicPr>
          <p:cNvPr id="30" name="Picture 29">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pic>
        <p:nvPicPr>
          <p:cNvPr id="25" name="Picture 24">
            <a:extLst>
              <a:ext uri="{FF2B5EF4-FFF2-40B4-BE49-F238E27FC236}">
                <a16:creationId xmlns="" xmlns:a16="http://schemas.microsoft.com/office/drawing/2014/main" id="{84B1BA25-B161-453C-A016-71C24CA788A6}"/>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871994" y="742921"/>
            <a:ext cx="5351020" cy="1453598"/>
          </a:xfrm>
          <a:prstGeom prst="rect">
            <a:avLst/>
          </a:prstGeom>
        </p:spPr>
      </p:pic>
      <p:pic>
        <p:nvPicPr>
          <p:cNvPr id="26" name="Picture 25">
            <a:extLst>
              <a:ext uri="{FF2B5EF4-FFF2-40B4-BE49-F238E27FC236}">
                <a16:creationId xmlns="" xmlns:a16="http://schemas.microsoft.com/office/drawing/2014/main" id="{506C6995-F57A-47F7-AF82-401D371099DC}"/>
              </a:ext>
            </a:extLst>
          </p:cNvPr>
          <p:cNvPicPr>
            <a:picLocks noChangeAspect="1"/>
          </p:cNvPicPr>
          <p:nvPr/>
        </p:nvPicPr>
        <p:blipFill>
          <a:blip r:embed="rId5"/>
          <a:stretch>
            <a:fillRect/>
          </a:stretch>
        </p:blipFill>
        <p:spPr>
          <a:xfrm>
            <a:off x="1433423" y="2848693"/>
            <a:ext cx="3695700" cy="1314450"/>
          </a:xfrm>
          <a:prstGeom prst="rect">
            <a:avLst/>
          </a:prstGeom>
        </p:spPr>
      </p:pic>
      <p:pic>
        <p:nvPicPr>
          <p:cNvPr id="27" name="Picture 26">
            <a:extLst>
              <a:ext uri="{FF2B5EF4-FFF2-40B4-BE49-F238E27FC236}">
                <a16:creationId xmlns="" xmlns:a16="http://schemas.microsoft.com/office/drawing/2014/main" id="{6C54336D-72F0-4658-AF14-8E39961538D8}"/>
              </a:ext>
            </a:extLst>
          </p:cNvPr>
          <p:cNvPicPr>
            <a:picLocks noChangeAspect="1"/>
          </p:cNvPicPr>
          <p:nvPr/>
        </p:nvPicPr>
        <p:blipFill rotWithShape="1">
          <a:blip r:embed="rId6"/>
          <a:srcRect t="28292"/>
          <a:stretch/>
        </p:blipFill>
        <p:spPr>
          <a:xfrm>
            <a:off x="6273803" y="3283105"/>
            <a:ext cx="3867150" cy="887928"/>
          </a:xfrm>
          <a:prstGeom prst="rect">
            <a:avLst/>
          </a:prstGeom>
        </p:spPr>
      </p:pic>
      <p:pic>
        <p:nvPicPr>
          <p:cNvPr id="28" name="Picture 27">
            <a:extLst>
              <a:ext uri="{FF2B5EF4-FFF2-40B4-BE49-F238E27FC236}">
                <a16:creationId xmlns="" xmlns:a16="http://schemas.microsoft.com/office/drawing/2014/main" id="{93418D71-1355-42C8-A3A4-03995B265642}"/>
              </a:ext>
            </a:extLst>
          </p:cNvPr>
          <p:cNvPicPr>
            <a:picLocks noChangeAspect="1"/>
          </p:cNvPicPr>
          <p:nvPr/>
        </p:nvPicPr>
        <p:blipFill rotWithShape="1">
          <a:blip r:embed="rId7"/>
          <a:srcRect t="4827"/>
          <a:stretch/>
        </p:blipFill>
        <p:spPr>
          <a:xfrm>
            <a:off x="1390835" y="4451389"/>
            <a:ext cx="3674184" cy="1314450"/>
          </a:xfrm>
          <a:prstGeom prst="rect">
            <a:avLst/>
          </a:prstGeom>
        </p:spPr>
      </p:pic>
      <p:pic>
        <p:nvPicPr>
          <p:cNvPr id="29" name="Picture 28">
            <a:extLst>
              <a:ext uri="{FF2B5EF4-FFF2-40B4-BE49-F238E27FC236}">
                <a16:creationId xmlns="" xmlns:a16="http://schemas.microsoft.com/office/drawing/2014/main" id="{ECE9A231-B54D-46CF-BF88-D6FA1CF384FE}"/>
              </a:ext>
            </a:extLst>
          </p:cNvPr>
          <p:cNvPicPr>
            <a:picLocks noChangeAspect="1"/>
          </p:cNvPicPr>
          <p:nvPr/>
        </p:nvPicPr>
        <p:blipFill>
          <a:blip r:embed="rId8"/>
          <a:stretch>
            <a:fillRect/>
          </a:stretch>
        </p:blipFill>
        <p:spPr>
          <a:xfrm>
            <a:off x="6273803" y="4399001"/>
            <a:ext cx="2589387" cy="1419225"/>
          </a:xfrm>
          <a:prstGeom prst="rect">
            <a:avLst/>
          </a:prstGeom>
        </p:spPr>
      </p:pic>
      <p:grpSp>
        <p:nvGrpSpPr>
          <p:cNvPr id="32" name="Group 31">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3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36" name="Group 35">
            <a:extLst>
              <a:ext uri="{FF2B5EF4-FFF2-40B4-BE49-F238E27FC236}">
                <a16:creationId xmlns="" xmlns:a16="http://schemas.microsoft.com/office/drawing/2014/main" id="{29578536-38B4-A146-C6F3-FFD46A78FBEE}"/>
              </a:ext>
            </a:extLst>
          </p:cNvPr>
          <p:cNvGrpSpPr/>
          <p:nvPr/>
        </p:nvGrpSpPr>
        <p:grpSpPr>
          <a:xfrm>
            <a:off x="609600" y="4783683"/>
            <a:ext cx="604955" cy="565671"/>
            <a:chOff x="3055651" y="1822568"/>
            <a:chExt cx="696055" cy="650855"/>
          </a:xfrm>
        </p:grpSpPr>
        <p:sp>
          <p:nvSpPr>
            <p:cNvPr id="37"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53" name="Group 52">
            <a:extLst>
              <a:ext uri="{FF2B5EF4-FFF2-40B4-BE49-F238E27FC236}">
                <a16:creationId xmlns="" xmlns:a16="http://schemas.microsoft.com/office/drawing/2014/main" id="{A8B0E9E8-9796-9DB8-3066-650A95BA303F}"/>
              </a:ext>
            </a:extLst>
          </p:cNvPr>
          <p:cNvGrpSpPr/>
          <p:nvPr/>
        </p:nvGrpSpPr>
        <p:grpSpPr>
          <a:xfrm>
            <a:off x="5336636" y="3312773"/>
            <a:ext cx="604955" cy="565671"/>
            <a:chOff x="3055651" y="1822568"/>
            <a:chExt cx="696055" cy="650855"/>
          </a:xfrm>
        </p:grpSpPr>
        <p:sp>
          <p:nvSpPr>
            <p:cNvPr id="54"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9" name="TextBox 68">
              <a:extLst>
                <a:ext uri="{FF2B5EF4-FFF2-40B4-BE49-F238E27FC236}">
                  <a16:creationId xmlns="" xmlns:a16="http://schemas.microsoft.com/office/drawing/2014/main" id="{57A54DF3-CF86-46D9-DC4C-BD3A8BBA6AE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B</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grpSp>
        <p:nvGrpSpPr>
          <p:cNvPr id="70" name="Group 69">
            <a:extLst>
              <a:ext uri="{FF2B5EF4-FFF2-40B4-BE49-F238E27FC236}">
                <a16:creationId xmlns="" xmlns:a16="http://schemas.microsoft.com/office/drawing/2014/main" id="{A8B0E9E8-9796-9DB8-3066-650A95BA303F}"/>
              </a:ext>
            </a:extLst>
          </p:cNvPr>
          <p:cNvGrpSpPr/>
          <p:nvPr/>
        </p:nvGrpSpPr>
        <p:grpSpPr>
          <a:xfrm>
            <a:off x="5298894" y="4811747"/>
            <a:ext cx="604955" cy="565671"/>
            <a:chOff x="3055651" y="1822568"/>
            <a:chExt cx="696055" cy="650855"/>
          </a:xfrm>
        </p:grpSpPr>
        <p:sp>
          <p:nvSpPr>
            <p:cNvPr id="71"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2"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TextBox 72">
              <a:extLst>
                <a:ext uri="{FF2B5EF4-FFF2-40B4-BE49-F238E27FC236}">
                  <a16:creationId xmlns="" xmlns:a16="http://schemas.microsoft.com/office/drawing/2014/main" id="{57A54DF3-CF86-46D9-DC4C-BD3A8BBA6AE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D</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spTree>
    <p:extLst>
      <p:ext uri="{BB962C8B-B14F-4D97-AF65-F5344CB8AC3E}">
        <p14:creationId xmlns:p14="http://schemas.microsoft.com/office/powerpoint/2010/main" val="37907094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Which </a:t>
            </a:r>
            <a:r>
              <a:rPr lang="en-IN" sz="2400" dirty="0">
                <a:solidFill>
                  <a:srgbClr val="FFC000"/>
                </a:solidFill>
                <a:latin typeface="Poppins Medium" pitchFamily="2" charset="0"/>
                <a:cs typeface="Poppins Medium" pitchFamily="2" charset="0"/>
              </a:rPr>
              <a:t>of the following reactions is not called </a:t>
            </a:r>
            <a:r>
              <a:rPr lang="en-IN" sz="2400" dirty="0" err="1">
                <a:solidFill>
                  <a:srgbClr val="FFC000"/>
                </a:solidFill>
                <a:latin typeface="Poppins Medium" pitchFamily="2" charset="0"/>
                <a:cs typeface="Poppins Medium" pitchFamily="2" charset="0"/>
              </a:rPr>
              <a:t>Bouveault</a:t>
            </a:r>
            <a:r>
              <a:rPr lang="en-IN" sz="2400" dirty="0">
                <a:solidFill>
                  <a:srgbClr val="FFC000"/>
                </a:solidFill>
                <a:latin typeface="Poppins Medium" pitchFamily="2" charset="0"/>
                <a:cs typeface="Poppins Medium" pitchFamily="2" charset="0"/>
              </a:rPr>
              <a:t>-Blanc </a:t>
            </a:r>
            <a:r>
              <a:rPr lang="en-IN" sz="2400" dirty="0" smtClean="0">
                <a:solidFill>
                  <a:srgbClr val="FFC000"/>
                </a:solidFill>
                <a:latin typeface="Poppins Medium" pitchFamily="2" charset="0"/>
                <a:cs typeface="Poppins Medium" pitchFamily="2" charset="0"/>
              </a:rPr>
              <a:t>	reduction </a:t>
            </a:r>
            <a:r>
              <a:rPr lang="en-IN" sz="2400" dirty="0">
                <a:solidFill>
                  <a:srgbClr val="FFC000"/>
                </a:solidFill>
                <a:latin typeface="Poppins Medium" pitchFamily="2" charset="0"/>
                <a:cs typeface="Poppins Medium" pitchFamily="2" charset="0"/>
              </a:rPr>
              <a:t>:</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272582"/>
            <a:ext cx="5633544"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R — CHO                       R — 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a:p>
            <a:pPr>
              <a:spcAft>
                <a:spcPts val="3500"/>
              </a:spcAft>
            </a:pPr>
            <a:r>
              <a:rPr lang="fi-FI" sz="2400" dirty="0">
                <a:solidFill>
                  <a:srgbClr val="FFFFFF"/>
                </a:solidFill>
                <a:latin typeface="Calibri"/>
                <a:ea typeface="Calibri"/>
                <a:cs typeface="Calibri"/>
                <a:sym typeface="Calibri"/>
              </a:rPr>
              <a:t>R — CO — R’                    R — CHOH — R’</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R — COOH                     R — 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OH</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RCOOR’                         R — 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OH + R’OH</a:t>
            </a:r>
            <a:endParaRPr lang="en-US" sz="24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25504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02724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479944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57165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grpSp>
        <p:nvGrpSpPr>
          <p:cNvPr id="7" name="Group 6"/>
          <p:cNvGrpSpPr/>
          <p:nvPr/>
        </p:nvGrpSpPr>
        <p:grpSpPr>
          <a:xfrm>
            <a:off x="2790496" y="3176892"/>
            <a:ext cx="1355835" cy="338554"/>
            <a:chOff x="2790496" y="3176892"/>
            <a:chExt cx="1355835" cy="338554"/>
          </a:xfrm>
        </p:grpSpPr>
        <p:cxnSp>
          <p:nvCxnSpPr>
            <p:cNvPr id="3" name="Straight Arrow Connector 2"/>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790496" y="3176892"/>
              <a:ext cx="1250663" cy="338554"/>
            </a:xfrm>
            <a:prstGeom prst="rect">
              <a:avLst/>
            </a:prstGeom>
          </p:spPr>
          <p:txBody>
            <a:bodyPr wrap="none">
              <a:spAutoFit/>
            </a:bodyPr>
            <a:lstStyle/>
            <a:p>
              <a:r>
                <a:rPr lang="en-US" sz="1600" dirty="0">
                  <a:solidFill>
                    <a:srgbClr val="FFFFFF"/>
                  </a:solidFill>
                  <a:latin typeface="Calibri"/>
                  <a:ea typeface="Calibri"/>
                  <a:cs typeface="Calibri"/>
                  <a:sym typeface="Calibri"/>
                </a:rPr>
                <a:t>Na + ethanol</a:t>
              </a:r>
              <a:endParaRPr lang="en-IN" sz="1600" dirty="0"/>
            </a:p>
          </p:txBody>
        </p:sp>
      </p:grpSp>
      <p:grpSp>
        <p:nvGrpSpPr>
          <p:cNvPr id="37" name="Group 36"/>
          <p:cNvGrpSpPr/>
          <p:nvPr/>
        </p:nvGrpSpPr>
        <p:grpSpPr>
          <a:xfrm>
            <a:off x="3105808" y="3985558"/>
            <a:ext cx="1355835" cy="338554"/>
            <a:chOff x="2790496" y="3176892"/>
            <a:chExt cx="1355835" cy="338554"/>
          </a:xfrm>
        </p:grpSpPr>
        <p:cxnSp>
          <p:nvCxnSpPr>
            <p:cNvPr id="38" name="Straight Arrow Connector 37"/>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790496" y="3176892"/>
              <a:ext cx="1250663" cy="338554"/>
            </a:xfrm>
            <a:prstGeom prst="rect">
              <a:avLst/>
            </a:prstGeom>
          </p:spPr>
          <p:txBody>
            <a:bodyPr wrap="none">
              <a:spAutoFit/>
            </a:bodyPr>
            <a:lstStyle/>
            <a:p>
              <a:r>
                <a:rPr lang="en-US" sz="1600" dirty="0">
                  <a:solidFill>
                    <a:srgbClr val="FFFFFF"/>
                  </a:solidFill>
                  <a:latin typeface="Calibri"/>
                  <a:ea typeface="Calibri"/>
                  <a:cs typeface="Calibri"/>
                  <a:sym typeface="Calibri"/>
                </a:rPr>
                <a:t>Na + ethanol</a:t>
              </a:r>
              <a:endParaRPr lang="en-IN" sz="1600" dirty="0"/>
            </a:p>
          </p:txBody>
        </p:sp>
      </p:grpSp>
      <p:grpSp>
        <p:nvGrpSpPr>
          <p:cNvPr id="40" name="Group 39"/>
          <p:cNvGrpSpPr/>
          <p:nvPr/>
        </p:nvGrpSpPr>
        <p:grpSpPr>
          <a:xfrm>
            <a:off x="2937572" y="4795981"/>
            <a:ext cx="1340069" cy="338554"/>
            <a:chOff x="2806262" y="3176892"/>
            <a:chExt cx="1340069" cy="338554"/>
          </a:xfrm>
        </p:grpSpPr>
        <p:cxnSp>
          <p:nvCxnSpPr>
            <p:cNvPr id="41" name="Straight Arrow Connector 40"/>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116391" y="3176892"/>
              <a:ext cx="679994" cy="338554"/>
            </a:xfrm>
            <a:prstGeom prst="rect">
              <a:avLst/>
            </a:prstGeom>
          </p:spPr>
          <p:txBody>
            <a:bodyPr wrap="none">
              <a:spAutoFit/>
            </a:bodyPr>
            <a:lstStyle/>
            <a:p>
              <a:r>
                <a:rPr lang="en-US" sz="1600" dirty="0">
                  <a:solidFill>
                    <a:srgbClr val="FFFFFF"/>
                  </a:solidFill>
                  <a:latin typeface="Calibri"/>
                  <a:ea typeface="Calibri"/>
                  <a:cs typeface="Calibri"/>
                  <a:sym typeface="Calibri"/>
                </a:rPr>
                <a:t>LiAlH</a:t>
              </a:r>
              <a:r>
                <a:rPr lang="en-US" sz="1600" baseline="-25000" dirty="0">
                  <a:solidFill>
                    <a:srgbClr val="FFFFFF"/>
                  </a:solidFill>
                  <a:latin typeface="Calibri"/>
                  <a:ea typeface="Calibri"/>
                  <a:cs typeface="Calibri"/>
                  <a:sym typeface="Calibri"/>
                </a:rPr>
                <a:t>4</a:t>
              </a:r>
              <a:endParaRPr lang="en-IN" sz="1600" baseline="-25000" dirty="0"/>
            </a:p>
          </p:txBody>
        </p:sp>
      </p:grpSp>
      <p:grpSp>
        <p:nvGrpSpPr>
          <p:cNvPr id="52" name="Group 51"/>
          <p:cNvGrpSpPr/>
          <p:nvPr/>
        </p:nvGrpSpPr>
        <p:grpSpPr>
          <a:xfrm>
            <a:off x="2680133" y="5583951"/>
            <a:ext cx="1376792" cy="338554"/>
            <a:chOff x="2769539" y="3176892"/>
            <a:chExt cx="1376792" cy="338554"/>
          </a:xfrm>
        </p:grpSpPr>
        <p:cxnSp>
          <p:nvCxnSpPr>
            <p:cNvPr id="53" name="Straight Arrow Connector 52"/>
            <p:cNvCxnSpPr/>
            <p:nvPr/>
          </p:nvCxnSpPr>
          <p:spPr>
            <a:xfrm>
              <a:off x="2806262" y="3481862"/>
              <a:ext cx="134006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2769539" y="3176892"/>
              <a:ext cx="1250663" cy="338554"/>
            </a:xfrm>
            <a:prstGeom prst="rect">
              <a:avLst/>
            </a:prstGeom>
          </p:spPr>
          <p:txBody>
            <a:bodyPr wrap="none">
              <a:spAutoFit/>
            </a:bodyPr>
            <a:lstStyle/>
            <a:p>
              <a:r>
                <a:rPr lang="en-US" sz="1600" dirty="0">
                  <a:solidFill>
                    <a:srgbClr val="FFFFFF"/>
                  </a:solidFill>
                  <a:latin typeface="Calibri"/>
                  <a:ea typeface="Calibri"/>
                  <a:cs typeface="Calibri"/>
                  <a:sym typeface="Calibri"/>
                </a:rPr>
                <a:t>Na + ethanol</a:t>
              </a:r>
              <a:endParaRPr lang="en-IN" sz="1600" baseline="-25000" dirty="0"/>
            </a:p>
          </p:txBody>
        </p:sp>
      </p:grpSp>
    </p:spTree>
    <p:extLst>
      <p:ext uri="{BB962C8B-B14F-4D97-AF65-F5344CB8AC3E}">
        <p14:creationId xmlns:p14="http://schemas.microsoft.com/office/powerpoint/2010/main" val="3615073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2" y="457200"/>
            <a:ext cx="6787554" cy="745588"/>
            <a:chOff x="712695" y="1882588"/>
            <a:chExt cx="343622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43622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06385" y="1962993"/>
              <a:ext cx="2632957" cy="584775"/>
            </a:xfrm>
            <a:prstGeom prst="rect">
              <a:avLst/>
            </a:prstGeom>
            <a:noFill/>
          </p:spPr>
          <p:txBody>
            <a:bodyPr wrap="square" rtlCol="0">
              <a:spAutoFit/>
            </a:bodyPr>
            <a:lstStyle/>
            <a:p>
              <a:r>
                <a:rPr lang="en-IN" sz="3200" b="1" dirty="0">
                  <a:latin typeface="Calibri" panose="020F0502020204030204" pitchFamily="34" charset="0"/>
                </a:rPr>
                <a:t>Topic : By Reduction Reaction</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523768"/>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(ii) Reduction by metallic hydride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Carbonyl, acid and acid derivatives except amide are reduced in presence of LiAlH</a:t>
            </a:r>
            <a:r>
              <a:rPr lang="en-IN" sz="2400" baseline="-25000" dirty="0">
                <a:solidFill>
                  <a:schemeClr val="tx1"/>
                </a:solidFill>
                <a:latin typeface="Calibri" panose="020F0502020204030204" pitchFamily="34" charset="0"/>
                <a:cs typeface="Calibri" panose="020F0502020204030204" pitchFamily="34" charset="0"/>
              </a:rPr>
              <a:t>4</a:t>
            </a:r>
            <a:r>
              <a:rPr lang="en-IN" sz="2400" dirty="0">
                <a:solidFill>
                  <a:schemeClr val="tx1"/>
                </a:solidFill>
                <a:latin typeface="Calibri" panose="020F0502020204030204" pitchFamily="34" charset="0"/>
                <a:cs typeface="Calibri" panose="020F0502020204030204" pitchFamily="34" charset="0"/>
              </a:rPr>
              <a:t> to give alcohol while nitro, cyano, isocyano &amp; amide are reduced into amine but it cannot reduce olefinic bond .</a:t>
            </a: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NaBH</a:t>
            </a:r>
            <a:r>
              <a:rPr lang="en-IN" sz="2400" baseline="-25000" dirty="0">
                <a:solidFill>
                  <a:schemeClr val="tx1"/>
                </a:solidFill>
                <a:latin typeface="Calibri" panose="020F0502020204030204" pitchFamily="34" charset="0"/>
                <a:cs typeface="Calibri" panose="020F0502020204030204" pitchFamily="34" charset="0"/>
              </a:rPr>
              <a:t>4</a:t>
            </a:r>
            <a:r>
              <a:rPr lang="en-IN" sz="2400" dirty="0">
                <a:solidFill>
                  <a:schemeClr val="tx1"/>
                </a:solidFill>
                <a:latin typeface="Calibri" panose="020F0502020204030204" pitchFamily="34" charset="0"/>
                <a:cs typeface="Calibri" panose="020F0502020204030204" pitchFamily="34" charset="0"/>
              </a:rPr>
              <a:t> is weak reducing agent it can reduce only acid halide and carbonyl into alcohol.</a:t>
            </a:r>
            <a:endParaRPr lang="en-US" sz="2400" baseline="30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07951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2548390"/>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Consider </a:t>
            </a:r>
            <a:r>
              <a:rPr lang="en-IN" sz="2400" dirty="0">
                <a:solidFill>
                  <a:srgbClr val="FFC000"/>
                </a:solidFill>
                <a:latin typeface="Poppins Medium" pitchFamily="2" charset="0"/>
                <a:cs typeface="Poppins Medium" pitchFamily="2" charset="0"/>
              </a:rPr>
              <a:t>the following transformations.</a:t>
            </a:r>
          </a:p>
          <a:p>
            <a:pPr algn="just">
              <a:lnSpc>
                <a:spcPct val="115000"/>
              </a:lnSpc>
              <a:defRPr/>
            </a:pPr>
            <a:endParaRPr lang="en-IN" sz="2400" dirty="0">
              <a:solidFill>
                <a:srgbClr val="FFC000"/>
              </a:solidFill>
              <a:latin typeface="Poppins Medium" pitchFamily="2" charset="0"/>
              <a:cs typeface="Poppins Medium" pitchFamily="2" charset="0"/>
            </a:endParaRP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CH</a:t>
            </a:r>
            <a:r>
              <a:rPr lang="en-US" sz="2400" baseline="-25000" dirty="0" smtClean="0">
                <a:solidFill>
                  <a:srgbClr val="FFC000"/>
                </a:solidFill>
                <a:latin typeface="Poppins Medium" pitchFamily="2" charset="0"/>
                <a:ea typeface="Poppins Medium"/>
                <a:cs typeface="Poppins Medium" pitchFamily="2" charset="0"/>
                <a:sym typeface="Poppins Medium"/>
              </a:rPr>
              <a:t>3</a:t>
            </a:r>
            <a:r>
              <a:rPr lang="en-US" sz="2400" dirty="0" smtClean="0">
                <a:solidFill>
                  <a:srgbClr val="FFC000"/>
                </a:solidFill>
                <a:latin typeface="Poppins Medium" pitchFamily="2" charset="0"/>
                <a:ea typeface="Poppins Medium"/>
                <a:cs typeface="Poppins Medium" pitchFamily="2" charset="0"/>
                <a:sym typeface="Poppins Medium"/>
              </a:rPr>
              <a:t>CH=CHCHO                         </a:t>
            </a:r>
            <a:r>
              <a:rPr lang="en-US" sz="2400" dirty="0">
                <a:solidFill>
                  <a:srgbClr val="FFC000"/>
                </a:solidFill>
                <a:latin typeface="Poppins Medium" pitchFamily="2" charset="0"/>
                <a:ea typeface="Poppins Medium"/>
                <a:cs typeface="Poppins Medium" pitchFamily="2" charset="0"/>
                <a:sym typeface="Poppins Medium"/>
              </a:rPr>
              <a:t>A                      B</a:t>
            </a: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The </a:t>
            </a:r>
            <a:r>
              <a:rPr lang="en-US" sz="2400" dirty="0">
                <a:solidFill>
                  <a:srgbClr val="FFC000"/>
                </a:solidFill>
                <a:latin typeface="Poppins Medium" pitchFamily="2" charset="0"/>
                <a:ea typeface="Poppins Medium"/>
                <a:cs typeface="Poppins Medium" pitchFamily="2" charset="0"/>
                <a:sym typeface="Poppins Medium"/>
              </a:rPr>
              <a:t>final product (B) is-</a:t>
            </a: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587902"/>
            <a:ext cx="5633544"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CH=CHCH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OH</a:t>
            </a:r>
          </a:p>
          <a:p>
            <a:pPr>
              <a:spcAft>
                <a:spcPts val="3500"/>
              </a:spcAft>
            </a:pP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OH</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CH=CHCH</a:t>
            </a:r>
            <a:r>
              <a:rPr lang="sv-SE" sz="2400" baseline="-25000" dirty="0">
                <a:solidFill>
                  <a:srgbClr val="FFFFFF"/>
                </a:solidFill>
                <a:latin typeface="Calibri"/>
                <a:ea typeface="Calibri"/>
                <a:cs typeface="Calibri"/>
                <a:sym typeface="Calibri"/>
              </a:rPr>
              <a:t>3</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cxnSp>
        <p:nvCxnSpPr>
          <p:cNvPr id="69" name="Straight Arrow Connector 68"/>
          <p:cNvCxnSpPr/>
          <p:nvPr/>
        </p:nvCxnSpPr>
        <p:spPr>
          <a:xfrm>
            <a:off x="4003362" y="2220629"/>
            <a:ext cx="1886605" cy="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4458411" y="1836829"/>
            <a:ext cx="806631" cy="400110"/>
          </a:xfrm>
          <a:prstGeom prst="rect">
            <a:avLst/>
          </a:prstGeom>
        </p:spPr>
        <p:txBody>
          <a:bodyPr wrap="none">
            <a:spAutoFit/>
          </a:bodyPr>
          <a:lstStyle/>
          <a:p>
            <a:r>
              <a:rPr lang="en-US" sz="2000" dirty="0">
                <a:solidFill>
                  <a:srgbClr val="FFC000"/>
                </a:solidFill>
                <a:latin typeface="Calibri"/>
                <a:ea typeface="Calibri"/>
                <a:cs typeface="Calibri"/>
                <a:sym typeface="Calibri"/>
              </a:rPr>
              <a:t>LiAlH</a:t>
            </a:r>
            <a:r>
              <a:rPr lang="en-US" sz="2000" baseline="-25000" dirty="0">
                <a:solidFill>
                  <a:srgbClr val="FFC000"/>
                </a:solidFill>
                <a:latin typeface="Calibri"/>
                <a:ea typeface="Calibri"/>
                <a:cs typeface="Calibri"/>
                <a:sym typeface="Calibri"/>
              </a:rPr>
              <a:t>4</a:t>
            </a:r>
            <a:endParaRPr lang="en-IN" sz="2000" baseline="-25000" dirty="0">
              <a:solidFill>
                <a:srgbClr val="FFC000"/>
              </a:solidFill>
            </a:endParaRPr>
          </a:p>
        </p:txBody>
      </p:sp>
      <p:sp>
        <p:nvSpPr>
          <p:cNvPr id="71" name="Rectangle 70"/>
          <p:cNvSpPr/>
          <p:nvPr/>
        </p:nvSpPr>
        <p:spPr>
          <a:xfrm>
            <a:off x="4537240" y="2175854"/>
            <a:ext cx="652743" cy="400110"/>
          </a:xfrm>
          <a:prstGeom prst="rect">
            <a:avLst/>
          </a:prstGeom>
        </p:spPr>
        <p:txBody>
          <a:bodyPr wrap="none">
            <a:spAutoFit/>
          </a:bodyPr>
          <a:lstStyle/>
          <a:p>
            <a:r>
              <a:rPr lang="en-US" sz="2000" dirty="0">
                <a:solidFill>
                  <a:srgbClr val="FFC000"/>
                </a:solidFill>
                <a:latin typeface="Calibri"/>
                <a:ea typeface="Calibri"/>
                <a:cs typeface="Calibri"/>
                <a:sym typeface="Calibri"/>
              </a:rPr>
              <a:t>Et</a:t>
            </a:r>
            <a:r>
              <a:rPr lang="en-US" sz="2000" baseline="-25000" dirty="0">
                <a:solidFill>
                  <a:srgbClr val="FFC000"/>
                </a:solidFill>
                <a:latin typeface="Calibri"/>
                <a:ea typeface="Calibri"/>
                <a:cs typeface="Calibri"/>
                <a:sym typeface="Calibri"/>
              </a:rPr>
              <a:t>2</a:t>
            </a:r>
            <a:r>
              <a:rPr lang="en-US" sz="2000" dirty="0">
                <a:solidFill>
                  <a:srgbClr val="FFC000"/>
                </a:solidFill>
                <a:latin typeface="Calibri"/>
                <a:ea typeface="Calibri"/>
                <a:cs typeface="Calibri"/>
                <a:sym typeface="Calibri"/>
              </a:rPr>
              <a:t>O</a:t>
            </a:r>
            <a:endParaRPr lang="en-IN" sz="2000" baseline="-25000" dirty="0">
              <a:solidFill>
                <a:srgbClr val="FFC000"/>
              </a:solidFill>
            </a:endParaRPr>
          </a:p>
        </p:txBody>
      </p:sp>
      <p:cxnSp>
        <p:nvCxnSpPr>
          <p:cNvPr id="72" name="Straight Arrow Connector 71"/>
          <p:cNvCxnSpPr/>
          <p:nvPr/>
        </p:nvCxnSpPr>
        <p:spPr>
          <a:xfrm>
            <a:off x="6193757" y="2205076"/>
            <a:ext cx="1671135" cy="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6648806" y="1821276"/>
            <a:ext cx="601447" cy="400110"/>
          </a:xfrm>
          <a:prstGeom prst="rect">
            <a:avLst/>
          </a:prstGeom>
        </p:spPr>
        <p:txBody>
          <a:bodyPr wrap="none">
            <a:spAutoFit/>
          </a:bodyPr>
          <a:lstStyle/>
          <a:p>
            <a:r>
              <a:rPr lang="en-US" sz="2000" dirty="0">
                <a:solidFill>
                  <a:srgbClr val="FFC000"/>
                </a:solidFill>
                <a:latin typeface="Calibri"/>
                <a:ea typeface="Calibri"/>
                <a:cs typeface="Calibri"/>
                <a:sym typeface="Calibri"/>
              </a:rPr>
              <a:t>H</a:t>
            </a:r>
            <a:r>
              <a:rPr lang="en-US" sz="2000" baseline="-25000" dirty="0">
                <a:solidFill>
                  <a:srgbClr val="FFC000"/>
                </a:solidFill>
                <a:latin typeface="Calibri"/>
                <a:ea typeface="Calibri"/>
                <a:cs typeface="Calibri"/>
                <a:sym typeface="Calibri"/>
              </a:rPr>
              <a:t>2</a:t>
            </a:r>
            <a:r>
              <a:rPr lang="en-US" sz="2000" dirty="0">
                <a:solidFill>
                  <a:srgbClr val="FFC000"/>
                </a:solidFill>
                <a:latin typeface="Calibri"/>
                <a:ea typeface="Calibri"/>
                <a:cs typeface="Calibri"/>
                <a:sym typeface="Calibri"/>
              </a:rPr>
              <a:t>O</a:t>
            </a:r>
            <a:endParaRPr lang="en-IN" sz="2000" baseline="-25000" dirty="0">
              <a:solidFill>
                <a:srgbClr val="FFC000"/>
              </a:solidFill>
            </a:endParaRPr>
          </a:p>
        </p:txBody>
      </p:sp>
    </p:spTree>
    <p:extLst>
      <p:ext uri="{BB962C8B-B14F-4D97-AF65-F5344CB8AC3E}">
        <p14:creationId xmlns:p14="http://schemas.microsoft.com/office/powerpoint/2010/main" val="4640644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42117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b="1" dirty="0">
                <a:solidFill>
                  <a:schemeClr val="tx1"/>
                </a:solidFill>
                <a:latin typeface="Calibri" panose="020F0502020204030204" pitchFamily="34" charset="0"/>
                <a:cs typeface="Calibri" panose="020F0502020204030204" pitchFamily="34" charset="0"/>
              </a:rPr>
              <a:t>(iii) Meerwein - Ponndorf - Verley reduction (MPV reduction):-</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When carbonyl are reduced with isopropyl alcohol in presence of aluminium isopropoxide to give alcohol with formation of acetone. If acetone is not  removed reaction go in reverse direction.</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If Aluminium tertiary butoxide is used as catalyst then reaction is called Oppenauer oxidation.</a:t>
            </a:r>
            <a:endParaRPr lang="en-US" sz="2400" baseline="30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4716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The </a:t>
            </a:r>
            <a:r>
              <a:rPr lang="en-IN" sz="2400" dirty="0">
                <a:solidFill>
                  <a:srgbClr val="FFC000"/>
                </a:solidFill>
                <a:latin typeface="Poppins Medium" pitchFamily="2" charset="0"/>
                <a:cs typeface="Poppins Medium" pitchFamily="2" charset="0"/>
              </a:rPr>
              <a:t>reagent used for converting ethanoic acid to ethanol 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587902"/>
            <a:ext cx="5633544"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LiAlH</a:t>
            </a:r>
            <a:r>
              <a:rPr lang="en-US" sz="2400" baseline="-25000" dirty="0">
                <a:solidFill>
                  <a:srgbClr val="FFFFFF"/>
                </a:solidFill>
                <a:latin typeface="Calibri"/>
                <a:ea typeface="Calibri"/>
                <a:cs typeface="Calibri"/>
                <a:sym typeface="Calibri"/>
              </a:rPr>
              <a:t>4</a:t>
            </a:r>
          </a:p>
          <a:p>
            <a:pPr>
              <a:spcAft>
                <a:spcPts val="3500"/>
              </a:spcAft>
            </a:pPr>
            <a:r>
              <a:rPr lang="fi-FI" sz="2400" dirty="0">
                <a:solidFill>
                  <a:srgbClr val="FFFFFF"/>
                </a:solidFill>
                <a:latin typeface="Calibri"/>
                <a:ea typeface="Calibri"/>
                <a:cs typeface="Calibri"/>
                <a:sym typeface="Calibri"/>
              </a:rPr>
              <a:t>BH</a:t>
            </a:r>
            <a:r>
              <a:rPr lang="fi-FI"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PCl</a:t>
            </a:r>
            <a:r>
              <a:rPr lang="sv-SE" sz="2400" baseline="-25000" dirty="0">
                <a:solidFill>
                  <a:srgbClr val="FFFFFF"/>
                </a:solidFill>
                <a:latin typeface="Calibri"/>
                <a:ea typeface="Calibri"/>
                <a:cs typeface="Calibri"/>
                <a:sym typeface="Calibri"/>
              </a:rPr>
              <a:t>5</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K</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Cr</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O</a:t>
            </a:r>
            <a:r>
              <a:rPr lang="sv-SE" sz="2400" baseline="-25000" dirty="0">
                <a:solidFill>
                  <a:srgbClr val="FFFFFF"/>
                </a:solidFill>
                <a:latin typeface="Calibri"/>
                <a:ea typeface="Calibri"/>
                <a:cs typeface="Calibri"/>
                <a:sym typeface="Calibri"/>
              </a:rPr>
              <a:t>7</a:t>
            </a:r>
            <a:r>
              <a:rPr lang="sv-SE" sz="2400" dirty="0">
                <a:solidFill>
                  <a:srgbClr val="FFFFFF"/>
                </a:solidFill>
                <a:latin typeface="Calibri"/>
                <a:ea typeface="Calibri"/>
                <a:cs typeface="Calibri"/>
                <a:sym typeface="Calibri"/>
              </a:rPr>
              <a:t>/H</a:t>
            </a:r>
            <a:r>
              <a:rPr lang="sv-SE" sz="2400" baseline="30000" dirty="0">
                <a:solidFill>
                  <a:srgbClr val="FFFFFF"/>
                </a:solidFill>
                <a:latin typeface="Calibri"/>
                <a:ea typeface="Calibri"/>
                <a:cs typeface="Calibri"/>
                <a:sym typeface="Calibri"/>
              </a:rPr>
              <a:t>+</a:t>
            </a:r>
            <a:endParaRPr lang="en-US" sz="2400" baseline="30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5600136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Esterification </a:t>
            </a:r>
            <a:r>
              <a:rPr lang="en-IN" sz="2400" dirty="0">
                <a:solidFill>
                  <a:srgbClr val="FFC000"/>
                </a:solidFill>
                <a:latin typeface="Poppins Medium" pitchFamily="2" charset="0"/>
                <a:cs typeface="Poppins Medium" pitchFamily="2" charset="0"/>
              </a:rPr>
              <a:t>of carboxylic acid followed by reduction with </a:t>
            </a:r>
            <a:r>
              <a:rPr lang="en-IN" sz="2400" dirty="0" smtClean="0">
                <a:solidFill>
                  <a:srgbClr val="FFC000"/>
                </a:solidFill>
                <a:latin typeface="Poppins Medium" pitchFamily="2" charset="0"/>
                <a:cs typeface="Poppins Medium" pitchFamily="2" charset="0"/>
              </a:rPr>
              <a:t>	lithium </a:t>
            </a:r>
            <a:r>
              <a:rPr lang="en-IN" sz="2400" dirty="0">
                <a:solidFill>
                  <a:srgbClr val="FFC000"/>
                </a:solidFill>
                <a:latin typeface="Poppins Medium" pitchFamily="2" charset="0"/>
                <a:cs typeface="Poppins Medium" pitchFamily="2" charset="0"/>
              </a:rPr>
              <a:t>aluminium hydride yields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1" y="3587902"/>
            <a:ext cx="5633544"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Esters</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Ethers</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Alcohols</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Aldehyde</a:t>
            </a:r>
            <a:endParaRPr lang="en-US" sz="2400" baseline="30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3665657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2" y="457200"/>
            <a:ext cx="5557363" cy="745588"/>
            <a:chOff x="712695" y="1882588"/>
            <a:chExt cx="262575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262575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398452" y="1962993"/>
              <a:ext cx="1940001" cy="584775"/>
            </a:xfrm>
            <a:prstGeom prst="rect">
              <a:avLst/>
            </a:prstGeom>
            <a:noFill/>
          </p:spPr>
          <p:txBody>
            <a:bodyPr wrap="square" rtlCol="0">
              <a:spAutoFit/>
            </a:bodyPr>
            <a:lstStyle/>
            <a:p>
              <a:r>
                <a:rPr lang="en-IN" sz="3200" b="1" dirty="0">
                  <a:latin typeface="Calibri" panose="020F0502020204030204" pitchFamily="34" charset="0"/>
                </a:rPr>
                <a:t>Topic : From Amines</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10799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When primary aliphatic amine react with Nitrous acid to give alcohol . This reaction involve carbocation intermediate if there is possibility of rearrangement major product is formed after rearrangement.</a:t>
            </a:r>
            <a:endParaRPr lang="en-US" sz="2400" baseline="30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330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7096452" cy="745588"/>
            <a:chOff x="712695" y="1882588"/>
            <a:chExt cx="3625984"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3625984"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29236" y="1962993"/>
              <a:ext cx="2770727" cy="584775"/>
            </a:xfrm>
            <a:prstGeom prst="rect">
              <a:avLst/>
            </a:prstGeom>
            <a:noFill/>
          </p:spPr>
          <p:txBody>
            <a:bodyPr wrap="square" rtlCol="0">
              <a:spAutoFit/>
            </a:bodyPr>
            <a:lstStyle/>
            <a:p>
              <a:r>
                <a:rPr lang="en-IN" sz="3200" b="1" dirty="0">
                  <a:latin typeface="Calibri" panose="020F0502020204030204" pitchFamily="34" charset="0"/>
                </a:rPr>
                <a:t>Topic : From Grignard Reagent</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107996"/>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Alcohols are produced by the reaction of Grignard reagents with aldehydes and ketones. The first step of the reaction is the nucleophilic addition of Grignard reagent to the carbonyl group to form an adduct. Hydrolysis of the adduct yields an alcohol</a:t>
            </a:r>
            <a:endPar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54635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2200602"/>
          </a:xfrm>
          <a:prstGeom prst="rect">
            <a:avLst/>
          </a:prstGeom>
          <a:noFill/>
          <a:ln>
            <a:noFill/>
          </a:ln>
        </p:spPr>
        <p:txBody>
          <a:bodyPr spcFirstLastPara="1" wrap="square" lIns="0" tIns="0" rIns="0" bIns="0" anchor="t" anchorCtr="0">
            <a:spAutoFit/>
          </a:bodyPr>
          <a:lstStyle/>
          <a:p>
            <a:pPr marL="914400" indent="-914400" algn="just">
              <a:lnSpc>
                <a:spcPct val="115000"/>
              </a:lnSpc>
              <a:spcAft>
                <a:spcPts val="200"/>
              </a:spcAft>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a:solidFill>
                  <a:srgbClr val="FFC000"/>
                </a:solidFill>
                <a:latin typeface="Poppins Medium"/>
                <a:ea typeface="Poppins Medium"/>
                <a:cs typeface="Poppins Medium"/>
                <a:sym typeface="Poppins Medium"/>
              </a:rPr>
              <a:t> What is the IUPAC name of the organic compound formed in the following chemical reaction?</a:t>
            </a:r>
          </a:p>
          <a:p>
            <a:pPr marL="914400" indent="-914400" algn="just">
              <a:lnSpc>
                <a:spcPct val="115000"/>
              </a:lnSpc>
              <a:spcAft>
                <a:spcPts val="200"/>
              </a:spcAft>
              <a:defRPr/>
            </a:pPr>
            <a:r>
              <a:rPr lang="en-US" sz="2400" dirty="0">
                <a:solidFill>
                  <a:srgbClr val="FFC000"/>
                </a:solidFill>
                <a:latin typeface="Poppins Medium"/>
                <a:ea typeface="Poppins Medium"/>
                <a:cs typeface="Poppins Medium"/>
                <a:sym typeface="Poppins Medium"/>
              </a:rPr>
              <a:t>	</a:t>
            </a:r>
          </a:p>
          <a:p>
            <a:pPr marL="914400" indent="-914400" algn="just">
              <a:lnSpc>
                <a:spcPct val="115000"/>
              </a:lnSpc>
              <a:spcAft>
                <a:spcPts val="200"/>
              </a:spcAft>
              <a:defRPr/>
            </a:pPr>
            <a:r>
              <a:rPr lang="en-US" sz="2400" dirty="0">
                <a:solidFill>
                  <a:srgbClr val="FFC000"/>
                </a:solidFill>
                <a:latin typeface="Poppins Medium"/>
                <a:ea typeface="Poppins Medium"/>
                <a:cs typeface="Poppins Medium"/>
                <a:sym typeface="Poppins Medium"/>
              </a:rPr>
              <a:t>	Acetone 				P</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grpSp>
        <p:nvGrpSpPr>
          <p:cNvPr id="24" name="Group 23"/>
          <p:cNvGrpSpPr/>
          <p:nvPr/>
        </p:nvGrpSpPr>
        <p:grpSpPr>
          <a:xfrm>
            <a:off x="2955053" y="2257711"/>
            <a:ext cx="3188693" cy="850489"/>
            <a:chOff x="2859517" y="2735391"/>
            <a:chExt cx="3188693" cy="850489"/>
          </a:xfrm>
        </p:grpSpPr>
        <p:cxnSp>
          <p:nvCxnSpPr>
            <p:cNvPr id="25" name="Straight Arrow Connector 24"/>
            <p:cNvCxnSpPr/>
            <p:nvPr/>
          </p:nvCxnSpPr>
          <p:spPr>
            <a:xfrm flipV="1">
              <a:off x="2859517" y="3151394"/>
              <a:ext cx="2990850" cy="1905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59517" y="2735391"/>
              <a:ext cx="3188693" cy="400110"/>
            </a:xfrm>
            <a:prstGeom prst="rect">
              <a:avLst/>
            </a:prstGeom>
          </p:spPr>
          <p:txBody>
            <a:bodyPr wrap="none">
              <a:spAutoFit/>
            </a:bodyPr>
            <a:lstStyle/>
            <a:p>
              <a:r>
                <a:rPr lang="en-US" sz="2000" dirty="0">
                  <a:solidFill>
                    <a:srgbClr val="FFC000"/>
                  </a:solidFill>
                  <a:latin typeface="Poppins Medium"/>
                  <a:ea typeface="Poppins Medium"/>
                  <a:cs typeface="Poppins Medium"/>
                  <a:sym typeface="Poppins Medium"/>
                </a:rPr>
                <a:t>(i) C</a:t>
              </a:r>
              <a:r>
                <a:rPr lang="en-US" sz="2000" baseline="-25000" dirty="0">
                  <a:solidFill>
                    <a:srgbClr val="FFC000"/>
                  </a:solidFill>
                  <a:latin typeface="Poppins Medium"/>
                  <a:ea typeface="Poppins Medium"/>
                  <a:cs typeface="Poppins Medium"/>
                  <a:sym typeface="Poppins Medium"/>
                </a:rPr>
                <a:t>2</a:t>
              </a:r>
              <a:r>
                <a:rPr lang="en-US" sz="2000" dirty="0">
                  <a:solidFill>
                    <a:srgbClr val="FFC000"/>
                  </a:solidFill>
                  <a:latin typeface="Poppins Medium"/>
                  <a:ea typeface="Poppins Medium"/>
                  <a:cs typeface="Poppins Medium"/>
                  <a:sym typeface="Poppins Medium"/>
                </a:rPr>
                <a:t>H</a:t>
              </a:r>
              <a:r>
                <a:rPr lang="en-US" sz="2000" baseline="-25000" dirty="0">
                  <a:solidFill>
                    <a:srgbClr val="FFC000"/>
                  </a:solidFill>
                  <a:latin typeface="Poppins Medium"/>
                  <a:ea typeface="Poppins Medium"/>
                  <a:cs typeface="Poppins Medium"/>
                  <a:sym typeface="Poppins Medium"/>
                </a:rPr>
                <a:t>5</a:t>
              </a:r>
              <a:r>
                <a:rPr lang="en-US" sz="2000" dirty="0">
                  <a:solidFill>
                    <a:srgbClr val="FFC000"/>
                  </a:solidFill>
                  <a:latin typeface="Poppins Medium"/>
                  <a:ea typeface="Poppins Medium"/>
                  <a:cs typeface="Poppins Medium"/>
                  <a:sym typeface="Poppins Medium"/>
                </a:rPr>
                <a:t>MgBr, dry Ether</a:t>
              </a:r>
              <a:endParaRPr lang="en-IN" sz="2000" dirty="0"/>
            </a:p>
          </p:txBody>
        </p:sp>
        <p:sp>
          <p:nvSpPr>
            <p:cNvPr id="27" name="Rectangle 26"/>
            <p:cNvSpPr/>
            <p:nvPr/>
          </p:nvSpPr>
          <p:spPr>
            <a:xfrm>
              <a:off x="3411049" y="3185770"/>
              <a:ext cx="1555234" cy="400110"/>
            </a:xfrm>
            <a:prstGeom prst="rect">
              <a:avLst/>
            </a:prstGeom>
          </p:spPr>
          <p:txBody>
            <a:bodyPr wrap="none">
              <a:spAutoFit/>
            </a:bodyPr>
            <a:lstStyle/>
            <a:p>
              <a:r>
                <a:rPr lang="en-US" sz="2000" dirty="0">
                  <a:solidFill>
                    <a:srgbClr val="FFC000"/>
                  </a:solidFill>
                  <a:latin typeface="Poppins Medium"/>
                  <a:ea typeface="Poppins Medium"/>
                  <a:cs typeface="Poppins Medium"/>
                  <a:sym typeface="Poppins Medium"/>
                </a:rPr>
                <a:t>(ii) H</a:t>
              </a:r>
              <a:r>
                <a:rPr lang="en-US" sz="2000" baseline="-25000" dirty="0">
                  <a:solidFill>
                    <a:srgbClr val="FFC000"/>
                  </a:solidFill>
                  <a:latin typeface="Poppins Medium"/>
                  <a:ea typeface="Poppins Medium"/>
                  <a:cs typeface="Poppins Medium"/>
                  <a:sym typeface="Poppins Medium"/>
                </a:rPr>
                <a:t>2</a:t>
              </a:r>
              <a:r>
                <a:rPr lang="en-US" sz="2000" dirty="0">
                  <a:solidFill>
                    <a:srgbClr val="FFC000"/>
                  </a:solidFill>
                  <a:latin typeface="Poppins Medium"/>
                  <a:ea typeface="Poppins Medium"/>
                  <a:cs typeface="Poppins Medium"/>
                  <a:sym typeface="Poppins Medium"/>
                </a:rPr>
                <a:t>O/H</a:t>
              </a:r>
              <a:r>
                <a:rPr lang="en-US" sz="2000" baseline="30000" dirty="0">
                  <a:solidFill>
                    <a:srgbClr val="FFC000"/>
                  </a:solidFill>
                  <a:latin typeface="Poppins Medium"/>
                  <a:ea typeface="Poppins Medium"/>
                  <a:cs typeface="Poppins Medium"/>
                  <a:sym typeface="Poppins Medium"/>
                </a:rPr>
                <a:t>+</a:t>
              </a:r>
              <a:endParaRPr lang="en-IN" sz="2000" baseline="30000" dirty="0"/>
            </a:p>
          </p:txBody>
        </p:sp>
      </p:grpSp>
    </p:spTree>
    <p:extLst>
      <p:ext uri="{BB962C8B-B14F-4D97-AF65-F5344CB8AC3E}">
        <p14:creationId xmlns:p14="http://schemas.microsoft.com/office/powerpoint/2010/main" val="317275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CH</a:t>
                </a:r>
                <a:r>
                  <a:rPr lang="en-IN" sz="2400" baseline="-25000" dirty="0">
                    <a:solidFill>
                      <a:srgbClr val="FFC000"/>
                    </a:solidFill>
                    <a:latin typeface="Poppins Medium" pitchFamily="2" charset="0"/>
                    <a:cs typeface="Poppins Medium" pitchFamily="2" charset="0"/>
                  </a:rPr>
                  <a:t>3</a:t>
                </a:r>
                <a:r>
                  <a:rPr lang="en-IN" sz="2400" dirty="0">
                    <a:solidFill>
                      <a:srgbClr val="FFC000"/>
                    </a:solidFill>
                    <a:latin typeface="Poppins Medium" pitchFamily="2" charset="0"/>
                    <a:cs typeface="Poppins Medium" pitchFamily="2" charset="0"/>
                  </a:rPr>
                  <a:t>NH</a:t>
                </a:r>
                <a:r>
                  <a:rPr lang="en-IN" sz="2400" baseline="-25000" dirty="0">
                    <a:solidFill>
                      <a:srgbClr val="FFC000"/>
                    </a:solidFill>
                    <a:latin typeface="Poppins Medium" pitchFamily="2" charset="0"/>
                    <a:cs typeface="Poppins Medium" pitchFamily="2" charset="0"/>
                  </a:rPr>
                  <a:t>2</a:t>
                </a:r>
                <a:r>
                  <a:rPr lang="en-IN" sz="2400" dirty="0">
                    <a:solidFill>
                      <a:srgbClr val="FFC000"/>
                    </a:solidFill>
                    <a:latin typeface="Poppins Medium" pitchFamily="2" charset="0"/>
                    <a:cs typeface="Poppins Medium" pitchFamily="2" charset="0"/>
                  </a:rPr>
                  <a:t> + HNO</a:t>
                </a:r>
                <a:r>
                  <a:rPr lang="en-IN" sz="2400" baseline="-25000" dirty="0">
                    <a:solidFill>
                      <a:srgbClr val="FFC000"/>
                    </a:solidFill>
                    <a:latin typeface="Poppins Medium" pitchFamily="2" charset="0"/>
                    <a:cs typeface="Poppins Medium" pitchFamily="2" charset="0"/>
                  </a:rPr>
                  <a:t>2</a:t>
                </a:r>
                <a:r>
                  <a:rPr lang="en-IN" sz="2400" dirty="0">
                    <a:solidFill>
                      <a:srgbClr val="FFC000"/>
                    </a:solidFill>
                    <a:latin typeface="Poppins Medium" pitchFamily="2" charset="0"/>
                    <a:cs typeface="Poppins Medium" pitchFamily="2" charset="0"/>
                  </a:rPr>
                  <a:t> </a:t>
                </a:r>
                <a14:m>
                  <m:oMath xmlns:m="http://schemas.openxmlformats.org/officeDocument/2006/math">
                    <m:r>
                      <a:rPr lang="en-IN" sz="2400" i="1" smtClean="0">
                        <a:solidFill>
                          <a:srgbClr val="FFC000"/>
                        </a:solidFill>
                        <a:latin typeface="Cambria Math"/>
                        <a:ea typeface="Cambria Math"/>
                        <a:cs typeface="Poppins Medium" pitchFamily="2" charset="0"/>
                      </a:rPr>
                      <m:t>→</m:t>
                    </m:r>
                  </m:oMath>
                </a14:m>
                <a:r>
                  <a:rPr lang="en-IN" sz="2400" dirty="0">
                    <a:solidFill>
                      <a:srgbClr val="FFC000"/>
                    </a:solidFill>
                    <a:latin typeface="Poppins Medium" pitchFamily="2" charset="0"/>
                    <a:cs typeface="Poppins Medium" pitchFamily="2" charset="0"/>
                  </a:rPr>
                  <a:t> Products</a:t>
                </a:r>
              </a:p>
              <a:p>
                <a:pPr algn="just">
                  <a:lnSpc>
                    <a:spcPct val="115000"/>
                  </a:lnSpc>
                  <a:defRPr/>
                </a:pPr>
                <a:r>
                  <a:rPr lang="en-IN" sz="2400" dirty="0">
                    <a:solidFill>
                      <a:srgbClr val="FFC000"/>
                    </a:solidFill>
                    <a:latin typeface="Poppins Medium" pitchFamily="2" charset="0"/>
                    <a:cs typeface="Poppins Medium" pitchFamily="2" charset="0"/>
                  </a:rPr>
                  <a:t>The products in the above reaction are-</a:t>
                </a:r>
                <a:endParaRPr lang="en-US" sz="2400" dirty="0">
                  <a:solidFill>
                    <a:srgbClr val="FFC000"/>
                  </a:solidFill>
                  <a:latin typeface="Poppins Medium" pitchFamily="2" charset="0"/>
                  <a:ea typeface="Poppins Medium"/>
                  <a:cs typeface="Poppins Medium" pitchFamily="2" charset="0"/>
                  <a:sym typeface="Poppins Medium"/>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849463"/>
              </a:xfrm>
              <a:prstGeom prst="rect">
                <a:avLst/>
              </a:prstGeom>
              <a:blipFill>
                <a:blip r:embed="rId3"/>
                <a:stretch>
                  <a:fillRect l="-1745" t="-7194" b="-18705"/>
                </a:stretch>
              </a:blipFill>
              <a:ln>
                <a:noFill/>
              </a:ln>
            </p:spPr>
            <p:txBody>
              <a:bodyPr/>
              <a:lstStyle/>
              <a:p>
                <a:r>
                  <a:rPr lang="en-IN">
                    <a:noFill/>
                  </a:rPr>
                  <a:t> </a:t>
                </a:r>
              </a:p>
            </p:txBody>
          </p:sp>
        </mc:Fallback>
      </mc:AlternateContent>
      <p:sp>
        <p:nvSpPr>
          <p:cNvPr id="42" name="TextBox 41">
            <a:extLst>
              <a:ext uri="{FF2B5EF4-FFF2-40B4-BE49-F238E27FC236}">
                <a16:creationId xmlns="" xmlns:a16="http://schemas.microsoft.com/office/drawing/2014/main" id="{71463797-8859-97D0-751D-552DCD11114E}"/>
              </a:ext>
            </a:extLst>
          </p:cNvPr>
          <p:cNvSpPr txBox="1"/>
          <p:nvPr/>
        </p:nvSpPr>
        <p:spPr>
          <a:xfrm>
            <a:off x="1524001" y="3587902"/>
            <a:ext cx="5633544"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OH, 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–NO</a:t>
            </a:r>
            <a:r>
              <a:rPr lang="en-US" sz="2400" baseline="-25000" dirty="0">
                <a:solidFill>
                  <a:srgbClr val="FFFFFF"/>
                </a:solidFill>
                <a:latin typeface="Calibri"/>
                <a:ea typeface="Calibri"/>
                <a:cs typeface="Calibri"/>
                <a:sym typeface="Calibri"/>
              </a:rPr>
              <a:t>2</a:t>
            </a:r>
          </a:p>
          <a:p>
            <a:pPr>
              <a:spcAft>
                <a:spcPts val="3500"/>
              </a:spcAft>
            </a:pP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–O–CH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 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–O–N=O</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–OH, 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–O–N=O</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OH, 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–NO</a:t>
            </a:r>
            <a:r>
              <a:rPr lang="sv-SE" sz="2400" baseline="-250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24" name="Picture 23">
            <a:extLst>
              <a:ext uri="{FF2B5EF4-FFF2-40B4-BE49-F238E27FC236}">
                <a16:creationId xmlns="" xmlns:a16="http://schemas.microsoft.com/office/drawing/2014/main"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30667421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Increasing order of acid strength among p-methoxyphenol, </a:t>
            </a:r>
            <a:br>
              <a:rPr lang="en-IN" sz="2400" dirty="0">
                <a:solidFill>
                  <a:srgbClr val="FFC000"/>
                </a:solidFill>
                <a:latin typeface="Poppins Medium" pitchFamily="2" charset="0"/>
                <a:cs typeface="Poppins Medium" pitchFamily="2" charset="0"/>
              </a:rPr>
            </a:br>
            <a:r>
              <a:rPr lang="en-IN" sz="2400" i="1" dirty="0">
                <a:solidFill>
                  <a:srgbClr val="FFC000"/>
                </a:solidFill>
                <a:latin typeface="Poppins Medium" pitchFamily="2" charset="0"/>
                <a:cs typeface="Poppins Medium" pitchFamily="2" charset="0"/>
              </a:rPr>
              <a:t>p</a:t>
            </a:r>
            <a:r>
              <a:rPr lang="en-IN" sz="2400" dirty="0">
                <a:solidFill>
                  <a:srgbClr val="FFC000"/>
                </a:solidFill>
                <a:latin typeface="Poppins Medium" pitchFamily="2" charset="0"/>
                <a:cs typeface="Poppins Medium" pitchFamily="2" charset="0"/>
              </a:rPr>
              <a:t>-methylphenol and </a:t>
            </a:r>
            <a:r>
              <a:rPr lang="en-IN" sz="2400" i="1" dirty="0">
                <a:solidFill>
                  <a:srgbClr val="FFC000"/>
                </a:solidFill>
                <a:latin typeface="Poppins Medium" pitchFamily="2" charset="0"/>
                <a:cs typeface="Poppins Medium" pitchFamily="2" charset="0"/>
              </a:rPr>
              <a:t>p</a:t>
            </a:r>
            <a:r>
              <a:rPr lang="en-IN" sz="2400" dirty="0">
                <a:solidFill>
                  <a:srgbClr val="FFC000"/>
                </a:solidFill>
                <a:latin typeface="Poppins Medium" pitchFamily="2" charset="0"/>
                <a:cs typeface="Poppins Medium" pitchFamily="2" charset="0"/>
              </a:rPr>
              <a:t>-nitrophenol 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[1993]</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i="1" dirty="0">
                <a:solidFill>
                  <a:srgbClr val="FFFFFF"/>
                </a:solidFill>
                <a:latin typeface="Calibri"/>
                <a:ea typeface="Calibri"/>
                <a:cs typeface="Calibri"/>
                <a:sym typeface="Calibri"/>
              </a:rPr>
              <a:t>p</a:t>
            </a:r>
            <a:r>
              <a:rPr lang="en-US" sz="2400" dirty="0">
                <a:solidFill>
                  <a:srgbClr val="FFFFFF"/>
                </a:solidFill>
                <a:latin typeface="Calibri"/>
                <a:ea typeface="Calibri"/>
                <a:cs typeface="Calibri"/>
                <a:sym typeface="Calibri"/>
              </a:rPr>
              <a:t>-Nitrophenol, </a:t>
            </a:r>
            <a:r>
              <a:rPr lang="en-US" sz="2400" i="1" dirty="0">
                <a:solidFill>
                  <a:srgbClr val="FFFFFF"/>
                </a:solidFill>
                <a:latin typeface="Calibri"/>
                <a:ea typeface="Calibri"/>
                <a:cs typeface="Calibri"/>
                <a:sym typeface="Calibri"/>
              </a:rPr>
              <a:t>p</a:t>
            </a:r>
            <a:r>
              <a:rPr lang="en-US" sz="2400" dirty="0">
                <a:solidFill>
                  <a:srgbClr val="FFFFFF"/>
                </a:solidFill>
                <a:latin typeface="Calibri"/>
                <a:ea typeface="Calibri"/>
                <a:cs typeface="Calibri"/>
                <a:sym typeface="Calibri"/>
              </a:rPr>
              <a:t>-Methoxyphenol, </a:t>
            </a:r>
            <a:r>
              <a:rPr lang="en-US" sz="2400" i="1" dirty="0">
                <a:solidFill>
                  <a:srgbClr val="FFFFFF"/>
                </a:solidFill>
                <a:latin typeface="Calibri"/>
                <a:ea typeface="Calibri"/>
                <a:cs typeface="Calibri"/>
                <a:sym typeface="Calibri"/>
              </a:rPr>
              <a:t>p</a:t>
            </a:r>
            <a:r>
              <a:rPr lang="en-US" sz="2400" dirty="0">
                <a:solidFill>
                  <a:srgbClr val="FFFFFF"/>
                </a:solidFill>
                <a:latin typeface="Calibri"/>
                <a:ea typeface="Calibri"/>
                <a:cs typeface="Calibri"/>
                <a:sym typeface="Calibri"/>
              </a:rPr>
              <a:t>-Methylphenol</a:t>
            </a:r>
            <a:endParaRPr lang="en-US" sz="2400" baseline="-25000" dirty="0">
              <a:solidFill>
                <a:srgbClr val="FFFFFF"/>
              </a:solidFill>
              <a:latin typeface="Calibri"/>
              <a:ea typeface="Calibri"/>
              <a:cs typeface="Calibri"/>
              <a:sym typeface="Calibri"/>
            </a:endParaRPr>
          </a:p>
          <a:p>
            <a:pPr>
              <a:spcAft>
                <a:spcPts val="3500"/>
              </a:spcAft>
            </a:pPr>
            <a:r>
              <a:rPr lang="fi-FI" sz="2400" i="1" dirty="0">
                <a:solidFill>
                  <a:srgbClr val="FFFFFF"/>
                </a:solidFill>
                <a:latin typeface="Calibri"/>
                <a:ea typeface="Calibri"/>
                <a:cs typeface="Calibri"/>
                <a:sym typeface="Calibri"/>
              </a:rPr>
              <a:t>p</a:t>
            </a:r>
            <a:r>
              <a:rPr lang="fi-FI" sz="2400" dirty="0">
                <a:solidFill>
                  <a:srgbClr val="FFFFFF"/>
                </a:solidFill>
                <a:latin typeface="Calibri"/>
                <a:ea typeface="Calibri"/>
                <a:cs typeface="Calibri"/>
                <a:sym typeface="Calibri"/>
              </a:rPr>
              <a:t>-Methylphenol, </a:t>
            </a:r>
            <a:r>
              <a:rPr lang="fi-FI" sz="2400" i="1" dirty="0">
                <a:solidFill>
                  <a:srgbClr val="FFFFFF"/>
                </a:solidFill>
                <a:latin typeface="Calibri"/>
                <a:ea typeface="Calibri"/>
                <a:cs typeface="Calibri"/>
                <a:sym typeface="Calibri"/>
              </a:rPr>
              <a:t>p</a:t>
            </a:r>
            <a:r>
              <a:rPr lang="fi-FI" sz="2400" dirty="0">
                <a:solidFill>
                  <a:srgbClr val="FFFFFF"/>
                </a:solidFill>
                <a:latin typeface="Calibri"/>
                <a:ea typeface="Calibri"/>
                <a:cs typeface="Calibri"/>
                <a:sym typeface="Calibri"/>
              </a:rPr>
              <a:t>-Methoxyphenol, </a:t>
            </a:r>
            <a:r>
              <a:rPr lang="fi-FI" sz="2400" i="1" dirty="0">
                <a:solidFill>
                  <a:srgbClr val="FFFFFF"/>
                </a:solidFill>
                <a:latin typeface="Calibri"/>
                <a:ea typeface="Calibri"/>
                <a:cs typeface="Calibri"/>
                <a:sym typeface="Calibri"/>
              </a:rPr>
              <a:t>p</a:t>
            </a:r>
            <a:r>
              <a:rPr lang="fi-FI" sz="2400" dirty="0">
                <a:solidFill>
                  <a:srgbClr val="FFFFFF"/>
                </a:solidFill>
                <a:latin typeface="Calibri"/>
                <a:ea typeface="Calibri"/>
                <a:cs typeface="Calibri"/>
                <a:sym typeface="Calibri"/>
              </a:rPr>
              <a:t>-Nitrophenol</a:t>
            </a:r>
            <a:endParaRPr lang="en-US" sz="2400" baseline="-25000" dirty="0">
              <a:solidFill>
                <a:srgbClr val="FFFFFF"/>
              </a:solidFill>
              <a:latin typeface="Calibri"/>
              <a:ea typeface="Calibri"/>
              <a:cs typeface="Calibri"/>
              <a:sym typeface="Calibri"/>
            </a:endParaRPr>
          </a:p>
          <a:p>
            <a:pPr>
              <a:spcAft>
                <a:spcPts val="3500"/>
              </a:spcAft>
            </a:pP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-Nitrophenol, </a:t>
            </a: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-Methylphenol, </a:t>
            </a: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-Mehoxyphenol.</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-Methoxyphenol, </a:t>
            </a: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-Methylphenol, </a:t>
            </a:r>
            <a:r>
              <a:rPr lang="sv-SE" sz="2400" i="1" dirty="0">
                <a:solidFill>
                  <a:srgbClr val="FFFFFF"/>
                </a:solidFill>
                <a:latin typeface="Calibri"/>
                <a:ea typeface="Calibri"/>
                <a:cs typeface="Calibri"/>
                <a:sym typeface="Calibri"/>
              </a:rPr>
              <a:t>p</a:t>
            </a:r>
            <a:r>
              <a:rPr lang="sv-SE" sz="2400" dirty="0">
                <a:solidFill>
                  <a:srgbClr val="FFFFFF"/>
                </a:solidFill>
                <a:latin typeface="Calibri"/>
                <a:ea typeface="Calibri"/>
                <a:cs typeface="Calibri"/>
                <a:sym typeface="Calibri"/>
              </a:rPr>
              <a:t>-Nitrophenol</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24" name="Picture 23">
            <a:extLst>
              <a:ext uri="{FF2B5EF4-FFF2-40B4-BE49-F238E27FC236}">
                <a16:creationId xmlns="" xmlns:a16="http://schemas.microsoft.com/office/drawing/2014/main" id="{EC61611F-78D1-4F8F-B223-47A9338B9757}"/>
              </a:ext>
            </a:extLst>
          </p:cNvPr>
          <p:cNvPicPr>
            <a:picLocks noChangeAspect="1"/>
          </p:cNvPicPr>
          <p:nvPr/>
        </p:nvPicPr>
        <p:blipFill rotWithShape="1">
          <a:blip r:embed="rId3">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1797348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mc:AlternateContent xmlns:mc="http://schemas.openxmlformats.org/markup-compatibility/2006" xmlns:a14="http://schemas.microsoft.com/office/drawing/2010/main">
        <mc:Choice Requires="a14">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X + Y </a:t>
                </a:r>
                <a14:m>
                  <m:oMath xmlns:m="http://schemas.openxmlformats.org/officeDocument/2006/math">
                    <m:r>
                      <a:rPr lang="en-IN" sz="2400" i="1" smtClean="0">
                        <a:solidFill>
                          <a:srgbClr val="FFC000"/>
                        </a:solidFill>
                        <a:latin typeface="Cambria Math"/>
                        <a:ea typeface="Cambria Math"/>
                        <a:cs typeface="Poppins Medium" pitchFamily="2" charset="0"/>
                      </a:rPr>
                      <m:t>→</m:t>
                    </m:r>
                  </m:oMath>
                </a14:m>
                <a:r>
                  <a:rPr lang="en-IN" sz="2400" dirty="0">
                    <a:solidFill>
                      <a:srgbClr val="FFC000"/>
                    </a:solidFill>
                    <a:latin typeface="Poppins Medium" pitchFamily="2" charset="0"/>
                    <a:cs typeface="Poppins Medium" pitchFamily="2" charset="0"/>
                  </a:rPr>
                  <a:t> 3-ethylpentane-3-ol, the reactants X and Y  respectively are -</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mc:Choice>
        <mc:Fallback xmlns="">
          <p:sp>
            <p:nvSpPr>
              <p:cNvPr id="43" name="Google Shape;117;p15">
                <a:extLst>
                  <a:ext uri="{FF2B5EF4-FFF2-40B4-BE49-F238E27FC236}">
                    <a16:creationId xmlns:a16="http://schemas.microsoft.com/office/drawing/2014/main" id="{ED638A6E-9995-4BF5-9821-BA77EA8DECD2}"/>
                  </a:ext>
                </a:extLst>
              </p:cNvPr>
              <p:cNvSpPr txBox="1">
                <a:spLocks noRot="1" noChangeAspect="1" noMove="1" noResize="1" noEditPoints="1" noAdjustHandles="1" noChangeArrowheads="1" noChangeShapeType="1" noTextEdit="1"/>
              </p:cNvSpPr>
              <p:nvPr/>
            </p:nvSpPr>
            <p:spPr>
              <a:xfrm>
                <a:off x="621754" y="1149766"/>
                <a:ext cx="10827296" cy="849463"/>
              </a:xfrm>
              <a:prstGeom prst="rect">
                <a:avLst/>
              </a:prstGeom>
              <a:blipFill>
                <a:blip r:embed="rId3"/>
                <a:stretch>
                  <a:fillRect l="-1745" t="-7194" r="-676"/>
                </a:stretch>
              </a:blipFill>
              <a:ln>
                <a:noFill/>
              </a:ln>
            </p:spPr>
            <p:txBody>
              <a:bodyPr/>
              <a:lstStyle/>
              <a:p>
                <a:r>
                  <a:rPr lang="en-IN">
                    <a:noFill/>
                  </a:rPr>
                  <a:t> </a:t>
                </a:r>
              </a:p>
            </p:txBody>
          </p:sp>
        </mc:Fallback>
      </mc:AlternateContent>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MgBr  + 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COCH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p>
          <a:p>
            <a:pPr>
              <a:spcAft>
                <a:spcPts val="3500"/>
              </a:spcAft>
            </a:pP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MgBr  + CH</a:t>
            </a:r>
            <a:r>
              <a:rPr lang="fi-FI" sz="2400" baseline="-25000" dirty="0">
                <a:solidFill>
                  <a:srgbClr val="FFFFFF"/>
                </a:solidFill>
                <a:latin typeface="Calibri"/>
                <a:ea typeface="Calibri"/>
                <a:cs typeface="Calibri"/>
                <a:sym typeface="Calibri"/>
              </a:rPr>
              <a:t>3</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COCH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MgBr  + 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COCH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MgBr  + 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COCH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pic>
        <p:nvPicPr>
          <p:cNvPr id="24" name="Picture 23">
            <a:extLst>
              <a:ext uri="{FF2B5EF4-FFF2-40B4-BE49-F238E27FC236}">
                <a16:creationId xmlns="" xmlns:a16="http://schemas.microsoft.com/office/drawing/2014/main" id="{EC61611F-78D1-4F8F-B223-47A9338B9757}"/>
              </a:ext>
            </a:extLst>
          </p:cNvPr>
          <p:cNvPicPr>
            <a:picLocks noChangeAspect="1"/>
          </p:cNvPicPr>
          <p:nvPr/>
        </p:nvPicPr>
        <p:blipFill rotWithShape="1">
          <a:blip r:embed="rId4">
            <a:extLst>
              <a:ext uri="{28A0092B-C50C-407E-A947-70E740481C1C}">
                <a14:useLocalDpi xmlns:a14="http://schemas.microsoft.com/office/drawing/2010/main" val="0"/>
              </a:ext>
            </a:extLst>
          </a:blip>
          <a:srcRect l="37245" t="41069" r="43738" b="13890"/>
          <a:stretch/>
        </p:blipFill>
        <p:spPr>
          <a:xfrm rot="20839986">
            <a:off x="93802" y="-264007"/>
            <a:ext cx="825962" cy="1338470"/>
          </a:xfrm>
          <a:prstGeom prst="rect">
            <a:avLst/>
          </a:prstGeom>
        </p:spPr>
      </p:pic>
    </p:spTree>
    <p:extLst>
      <p:ext uri="{BB962C8B-B14F-4D97-AF65-F5344CB8AC3E}">
        <p14:creationId xmlns:p14="http://schemas.microsoft.com/office/powerpoint/2010/main" val="1611682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Alcohols </a:t>
            </a:r>
            <a:r>
              <a:rPr lang="en-IN" sz="2400" dirty="0">
                <a:solidFill>
                  <a:srgbClr val="FFC000"/>
                </a:solidFill>
                <a:latin typeface="Poppins Medium" pitchFamily="2" charset="0"/>
                <a:cs typeface="Poppins Medium" pitchFamily="2" charset="0"/>
              </a:rPr>
              <a:t>can be obtained from carbonyl compounds by</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Oxidation</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Reduction</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Hydration</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Dehydration</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34340012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698927"/>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Two </a:t>
            </a:r>
            <a:r>
              <a:rPr lang="en-IN" sz="2400" dirty="0">
                <a:solidFill>
                  <a:srgbClr val="FFC000"/>
                </a:solidFill>
                <a:latin typeface="Poppins Medium" pitchFamily="2" charset="0"/>
                <a:cs typeface="Poppins Medium" pitchFamily="2" charset="0"/>
              </a:rPr>
              <a:t>organic compounds A and B react with sodium metal and </a:t>
            </a:r>
            <a:r>
              <a:rPr lang="en-IN" sz="2400" dirty="0" smtClean="0">
                <a:solidFill>
                  <a:srgbClr val="FFC000"/>
                </a:solidFill>
                <a:latin typeface="Poppins Medium" pitchFamily="2" charset="0"/>
                <a:cs typeface="Poppins Medium" pitchFamily="2" charset="0"/>
              </a:rPr>
              <a:t>	release </a:t>
            </a:r>
            <a:r>
              <a:rPr lang="en-IN" sz="2400" dirty="0">
                <a:solidFill>
                  <a:srgbClr val="FFC000"/>
                </a:solidFill>
                <a:latin typeface="Poppins Medium" pitchFamily="2" charset="0"/>
                <a:cs typeface="Poppins Medium" pitchFamily="2" charset="0"/>
              </a:rPr>
              <a:t>H</a:t>
            </a:r>
            <a:r>
              <a:rPr lang="en-IN" sz="2400" baseline="-25000" dirty="0">
                <a:solidFill>
                  <a:srgbClr val="FFC000"/>
                </a:solidFill>
                <a:latin typeface="Poppins Medium" pitchFamily="2" charset="0"/>
                <a:cs typeface="Poppins Medium" pitchFamily="2" charset="0"/>
              </a:rPr>
              <a:t>2</a:t>
            </a:r>
            <a:r>
              <a:rPr lang="en-IN" sz="2400" dirty="0">
                <a:solidFill>
                  <a:srgbClr val="FFC000"/>
                </a:solidFill>
                <a:latin typeface="Poppins Medium" pitchFamily="2" charset="0"/>
                <a:cs typeface="Poppins Medium" pitchFamily="2" charset="0"/>
              </a:rPr>
              <a:t> gas. A and B react with each other to give ethyl </a:t>
            </a:r>
            <a:r>
              <a:rPr lang="en-IN" sz="2400" dirty="0" smtClean="0">
                <a:solidFill>
                  <a:srgbClr val="FFC000"/>
                </a:solidFill>
                <a:latin typeface="Poppins Medium" pitchFamily="2" charset="0"/>
                <a:cs typeface="Poppins Medium" pitchFamily="2" charset="0"/>
              </a:rPr>
              <a:t>	acetate</a:t>
            </a:r>
            <a:r>
              <a:rPr lang="en-IN" sz="2400" dirty="0">
                <a:solidFill>
                  <a:srgbClr val="FFC000"/>
                </a:solidFill>
                <a:latin typeface="Poppins Medium" pitchFamily="2" charset="0"/>
                <a:cs typeface="Poppins Medium" pitchFamily="2" charset="0"/>
              </a:rPr>
              <a:t>. The A and B are</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COOH and C</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H</a:t>
            </a:r>
            <a:r>
              <a:rPr lang="en-US" sz="2400" baseline="-25000" dirty="0">
                <a:solidFill>
                  <a:srgbClr val="FFFFFF"/>
                </a:solidFill>
                <a:latin typeface="Calibri"/>
                <a:ea typeface="Calibri"/>
                <a:cs typeface="Calibri"/>
                <a:sym typeface="Calibri"/>
              </a:rPr>
              <a:t>5</a:t>
            </a:r>
            <a:r>
              <a:rPr lang="en-US" sz="2400" dirty="0">
                <a:solidFill>
                  <a:srgbClr val="FFFFFF"/>
                </a:solidFill>
                <a:latin typeface="Calibri"/>
                <a:ea typeface="Calibri"/>
                <a:cs typeface="Calibri"/>
                <a:sym typeface="Calibri"/>
              </a:rPr>
              <a:t>OH</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HCOOH and C</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H</a:t>
            </a:r>
            <a:r>
              <a:rPr lang="fi-FI" sz="2400" baseline="-25000" dirty="0">
                <a:solidFill>
                  <a:srgbClr val="FFFFFF"/>
                </a:solidFill>
                <a:latin typeface="Calibri"/>
                <a:ea typeface="Calibri"/>
                <a:cs typeface="Calibri"/>
                <a:sym typeface="Calibri"/>
              </a:rPr>
              <a:t>5</a:t>
            </a:r>
            <a:r>
              <a:rPr lang="fi-FI" sz="2400" dirty="0">
                <a:solidFill>
                  <a:srgbClr val="FFFFFF"/>
                </a:solidFill>
                <a:latin typeface="Calibri"/>
                <a:ea typeface="Calibri"/>
                <a:cs typeface="Calibri"/>
                <a:sym typeface="Calibri"/>
              </a:rPr>
              <a:t>OH</a:t>
            </a:r>
            <a:endParaRPr lang="en-US" sz="2400" baseline="-25000" dirty="0">
              <a:solidFill>
                <a:srgbClr val="FFFFFF"/>
              </a:solidFill>
              <a:latin typeface="Calibri"/>
              <a:ea typeface="Calibri"/>
              <a:cs typeface="Calibri"/>
              <a:sym typeface="Calibri"/>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COOH and 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OH</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COOH and HCOOH</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442834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The </a:t>
            </a:r>
            <a:r>
              <a:rPr lang="en-US" sz="2400" dirty="0">
                <a:solidFill>
                  <a:srgbClr val="FFC000"/>
                </a:solidFill>
                <a:latin typeface="Poppins Medium" pitchFamily="2" charset="0"/>
                <a:cs typeface="Poppins Medium" pitchFamily="2" charset="0"/>
              </a:rPr>
              <a:t>stablest among the following 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[1994]</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CH(OH)</a:t>
            </a:r>
            <a:r>
              <a:rPr lang="en-US" sz="2400" baseline="-25000" dirty="0">
                <a:solidFill>
                  <a:srgbClr val="FFFFFF"/>
                </a:solidFill>
                <a:latin typeface="Calibri"/>
                <a:ea typeface="Calibri"/>
                <a:cs typeface="Calibri"/>
                <a:sym typeface="Calibri"/>
              </a:rPr>
              <a:t>2</a:t>
            </a:r>
          </a:p>
          <a:p>
            <a:pPr>
              <a:spcAft>
                <a:spcPts val="3500"/>
              </a:spcAft>
            </a:pPr>
            <a:r>
              <a:rPr lang="fi-FI" sz="2400" dirty="0">
                <a:solidFill>
                  <a:srgbClr val="FFFFFF"/>
                </a:solidFill>
                <a:latin typeface="Calibri"/>
                <a:ea typeface="Calibri"/>
                <a:cs typeface="Calibri"/>
                <a:sym typeface="Calibri"/>
              </a:rPr>
              <a:t>ClCH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CH(OH)</a:t>
            </a:r>
            <a:r>
              <a:rPr lang="fi-FI" sz="2400" baseline="-250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(CH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3</a:t>
            </a:r>
            <a:r>
              <a:rPr lang="sv-SE" sz="2400" noProof="0" dirty="0">
                <a:solidFill>
                  <a:srgbClr val="FFFFFF"/>
                </a:solidFill>
                <a:latin typeface="Calibri"/>
                <a:ea typeface="Calibri" panose="020F0502020204030204" pitchFamily="34" charset="0"/>
                <a:cs typeface="Calibri" panose="020F0502020204030204" pitchFamily="34" charset="0"/>
                <a:sym typeface="Calibri"/>
              </a:rPr>
              <a:t>)</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r>
              <a:rPr lang="sv-SE" sz="2400" noProof="0" dirty="0">
                <a:solidFill>
                  <a:srgbClr val="FFFFFF"/>
                </a:solidFill>
                <a:latin typeface="Calibri"/>
                <a:ea typeface="Calibri" panose="020F0502020204030204" pitchFamily="34" charset="0"/>
                <a:cs typeface="Calibri" panose="020F0502020204030204" pitchFamily="34" charset="0"/>
                <a:sym typeface="Calibri"/>
              </a:rPr>
              <a:t>C(OH)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CCl</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CH(OH)</a:t>
            </a:r>
            <a:r>
              <a:rPr lang="sv-SE" sz="2400" baseline="-250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3620444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What </a:t>
            </a:r>
            <a:r>
              <a:rPr lang="en-US" sz="2400" dirty="0">
                <a:solidFill>
                  <a:srgbClr val="FFC000"/>
                </a:solidFill>
                <a:latin typeface="Poppins Medium" pitchFamily="2" charset="0"/>
                <a:cs typeface="Poppins Medium" pitchFamily="2" charset="0"/>
              </a:rPr>
              <a:t>is formed when a primary alcohol undergoes catalytic </a:t>
            </a:r>
            <a:r>
              <a:rPr lang="en-US" sz="2400" dirty="0" smtClean="0">
                <a:solidFill>
                  <a:srgbClr val="FFC000"/>
                </a:solidFill>
                <a:latin typeface="Poppins Medium" pitchFamily="2" charset="0"/>
                <a:cs typeface="Poppins Medium" pitchFamily="2" charset="0"/>
              </a:rPr>
              <a:t>	dehydrogenation</a:t>
            </a:r>
            <a:r>
              <a:rPr lang="en-US" sz="2400" dirty="0">
                <a:solidFill>
                  <a:srgbClr val="FFC000"/>
                </a:solidFill>
                <a:latin typeface="Poppins Medium" pitchFamily="2" charset="0"/>
                <a:cs typeface="Poppins Medium" pitchFamily="2" charset="0"/>
              </a:rPr>
              <a:t>?</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[1993]</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Aldehyde</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Ketone</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Alkene</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Acid</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747183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698927"/>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Propene</a:t>
            </a:r>
            <a:r>
              <a:rPr lang="en-US" sz="2400" dirty="0">
                <a:solidFill>
                  <a:srgbClr val="FFC000"/>
                </a:solidFill>
                <a:latin typeface="Poppins Medium" pitchFamily="2" charset="0"/>
                <a:cs typeface="Poppins Medium" pitchFamily="2" charset="0"/>
              </a:rPr>
              <a:t>, CH</a:t>
            </a:r>
            <a:r>
              <a:rPr lang="en-US" sz="2400" baseline="-25000" dirty="0">
                <a:solidFill>
                  <a:srgbClr val="FFC000"/>
                </a:solidFill>
                <a:latin typeface="Poppins Medium" pitchFamily="2" charset="0"/>
                <a:cs typeface="Poppins Medium" pitchFamily="2" charset="0"/>
              </a:rPr>
              <a:t>3</a:t>
            </a:r>
            <a:r>
              <a:rPr lang="en-US" sz="2400" dirty="0">
                <a:solidFill>
                  <a:srgbClr val="FFC000"/>
                </a:solidFill>
                <a:latin typeface="Poppins Medium" pitchFamily="2" charset="0"/>
                <a:cs typeface="Poppins Medium" pitchFamily="2" charset="0"/>
              </a:rPr>
              <a:t>CH=CH</a:t>
            </a:r>
            <a:r>
              <a:rPr lang="en-US" sz="2400" baseline="-25000" dirty="0">
                <a:solidFill>
                  <a:srgbClr val="FFC000"/>
                </a:solidFill>
                <a:latin typeface="Poppins Medium" pitchFamily="2" charset="0"/>
                <a:cs typeface="Poppins Medium" pitchFamily="2" charset="0"/>
              </a:rPr>
              <a:t>2</a:t>
            </a:r>
            <a:r>
              <a:rPr lang="en-US" sz="2400" dirty="0">
                <a:solidFill>
                  <a:srgbClr val="FFC000"/>
                </a:solidFill>
                <a:latin typeface="Poppins Medium" pitchFamily="2" charset="0"/>
                <a:cs typeface="Poppins Medium" pitchFamily="2" charset="0"/>
              </a:rPr>
              <a:t> can be converted into 1-propanol by </a:t>
            </a:r>
            <a:r>
              <a:rPr lang="en-US" sz="2400" dirty="0" smtClean="0">
                <a:solidFill>
                  <a:srgbClr val="FFC000"/>
                </a:solidFill>
                <a:latin typeface="Poppins Medium" pitchFamily="2" charset="0"/>
                <a:cs typeface="Poppins Medium" pitchFamily="2" charset="0"/>
              </a:rPr>
              <a:t>	oxidation</a:t>
            </a:r>
            <a:r>
              <a:rPr lang="en-US" sz="2400" dirty="0">
                <a:solidFill>
                  <a:srgbClr val="FFC000"/>
                </a:solidFill>
                <a:latin typeface="Poppins Medium" pitchFamily="2" charset="0"/>
                <a:cs typeface="Poppins Medium" pitchFamily="2" charset="0"/>
              </a:rPr>
              <a:t>. Indicate which set of reagents amongst the following </a:t>
            </a:r>
            <a:r>
              <a:rPr lang="en-US" sz="2400" dirty="0" smtClean="0">
                <a:solidFill>
                  <a:srgbClr val="FFC000"/>
                </a:solidFill>
                <a:latin typeface="Poppins Medium" pitchFamily="2" charset="0"/>
                <a:cs typeface="Poppins Medium" pitchFamily="2" charset="0"/>
              </a:rPr>
              <a:t>	is </a:t>
            </a:r>
            <a:r>
              <a:rPr lang="en-US" sz="2400" dirty="0">
                <a:solidFill>
                  <a:srgbClr val="FFC000"/>
                </a:solidFill>
                <a:latin typeface="Poppins Medium" pitchFamily="2" charset="0"/>
                <a:cs typeface="Poppins Medium" pitchFamily="2" charset="0"/>
              </a:rPr>
              <a:t>ideal to effect the above conversion?</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[1989]</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KMnO</a:t>
            </a:r>
            <a:r>
              <a:rPr lang="en-US" sz="2400" baseline="-25000" dirty="0">
                <a:solidFill>
                  <a:srgbClr val="FFFFFF"/>
                </a:solidFill>
                <a:latin typeface="Calibri"/>
                <a:ea typeface="Calibri"/>
                <a:cs typeface="Calibri"/>
                <a:sym typeface="Calibri"/>
              </a:rPr>
              <a:t>4</a:t>
            </a:r>
            <a:r>
              <a:rPr lang="en-US" sz="2400" dirty="0">
                <a:solidFill>
                  <a:srgbClr val="FFFFFF"/>
                </a:solidFill>
                <a:latin typeface="Calibri"/>
                <a:ea typeface="Calibri"/>
                <a:cs typeface="Calibri"/>
                <a:sym typeface="Calibri"/>
              </a:rPr>
              <a:t> (alkaline)</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Osmium tetraoxide (OsO</a:t>
            </a:r>
            <a:r>
              <a:rPr lang="fi-FI" sz="2400" baseline="-25000" dirty="0">
                <a:solidFill>
                  <a:srgbClr val="FFFFFF"/>
                </a:solidFill>
                <a:latin typeface="Calibri"/>
                <a:ea typeface="Calibri"/>
                <a:cs typeface="Calibri"/>
                <a:sym typeface="Calibri"/>
              </a:rPr>
              <a:t>4</a:t>
            </a:r>
            <a:r>
              <a:rPr lang="fi-FI" sz="2400" dirty="0">
                <a:solidFill>
                  <a:srgbClr val="FFFFFF"/>
                </a:solidFill>
                <a:latin typeface="Calibri"/>
                <a:ea typeface="Calibri"/>
                <a:cs typeface="Calibri"/>
                <a:sym typeface="Calibri"/>
              </a:rPr>
              <a:t>/CH</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Cl</a:t>
            </a:r>
            <a:r>
              <a:rPr lang="fi-FI" sz="2400" baseline="-25000" dirty="0">
                <a:solidFill>
                  <a:srgbClr val="FFFFFF"/>
                </a:solidFill>
                <a:latin typeface="Calibri"/>
                <a:ea typeface="Calibri"/>
                <a:cs typeface="Calibri"/>
                <a:sym typeface="Calibri"/>
              </a:rPr>
              <a:t>2</a:t>
            </a:r>
            <a:r>
              <a:rPr lang="fi-FI" sz="2400" dirty="0">
                <a:solidFill>
                  <a:srgbClr val="FFFFFF"/>
                </a:solidFill>
                <a:latin typeface="Calibri"/>
                <a:ea typeface="Calibri"/>
                <a:cs typeface="Calibri"/>
                <a:sym typeface="Calibri"/>
              </a:rPr>
              <a:t>)</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B</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r>
              <a:rPr lang="sv-SE" sz="2400" noProof="0" dirty="0">
                <a:solidFill>
                  <a:srgbClr val="FFFFFF"/>
                </a:solidFill>
                <a:latin typeface="Calibri"/>
                <a:ea typeface="Calibri" panose="020F0502020204030204" pitchFamily="34" charset="0"/>
                <a:cs typeface="Calibri" panose="020F0502020204030204" pitchFamily="34" charset="0"/>
                <a:sym typeface="Calibri"/>
              </a:rPr>
              <a:t>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6</a:t>
            </a:r>
            <a:r>
              <a:rPr lang="sv-SE" sz="2400" noProof="0" dirty="0">
                <a:solidFill>
                  <a:srgbClr val="FFFFFF"/>
                </a:solidFill>
                <a:latin typeface="Calibri"/>
                <a:ea typeface="Calibri" panose="020F0502020204030204" pitchFamily="34" charset="0"/>
                <a:cs typeface="Calibri" panose="020F0502020204030204" pitchFamily="34" charset="0"/>
                <a:sym typeface="Calibri"/>
              </a:rPr>
              <a:t> and alk. 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r>
              <a:rPr lang="sv-SE" sz="2400" noProof="0" dirty="0">
                <a:solidFill>
                  <a:srgbClr val="FFFFFF"/>
                </a:solidFill>
                <a:latin typeface="Calibri"/>
                <a:ea typeface="Calibri" panose="020F0502020204030204" pitchFamily="34" charset="0"/>
                <a:cs typeface="Calibri" panose="020F0502020204030204" pitchFamily="34" charset="0"/>
                <a:sym typeface="Calibri"/>
              </a:rPr>
              <a:t>O</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O</a:t>
            </a:r>
            <a:r>
              <a:rPr lang="sv-SE" sz="2400" baseline="-25000" dirty="0">
                <a:solidFill>
                  <a:srgbClr val="FFFFFF"/>
                </a:solidFill>
                <a:latin typeface="Calibri"/>
                <a:ea typeface="Calibri"/>
                <a:cs typeface="Calibri"/>
                <a:sym typeface="Calibri"/>
              </a:rPr>
              <a:t>3</a:t>
            </a:r>
            <a:r>
              <a:rPr lang="sv-SE" sz="2400" dirty="0">
                <a:solidFill>
                  <a:srgbClr val="FFFFFF"/>
                </a:solidFill>
                <a:latin typeface="Calibri"/>
                <a:ea typeface="Calibri"/>
                <a:cs typeface="Calibri"/>
                <a:sym typeface="Calibri"/>
              </a:rPr>
              <a:t>/Zn</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21006960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H</a:t>
            </a:r>
            <a:r>
              <a:rPr lang="en-US" sz="2400" baseline="-25000" dirty="0" smtClean="0">
                <a:solidFill>
                  <a:srgbClr val="FFC000"/>
                </a:solidFill>
                <a:latin typeface="Poppins Medium" pitchFamily="2" charset="0"/>
                <a:cs typeface="Poppins Medium" pitchFamily="2" charset="0"/>
              </a:rPr>
              <a:t>2</a:t>
            </a:r>
            <a:r>
              <a:rPr lang="en-US" sz="2400" dirty="0" smtClean="0">
                <a:solidFill>
                  <a:srgbClr val="FFC000"/>
                </a:solidFill>
                <a:latin typeface="Poppins Medium" pitchFamily="2" charset="0"/>
                <a:cs typeface="Poppins Medium" pitchFamily="2" charset="0"/>
              </a:rPr>
              <a:t>COH.CH</a:t>
            </a:r>
            <a:r>
              <a:rPr lang="en-US" sz="2400" baseline="-25000" dirty="0" smtClean="0">
                <a:solidFill>
                  <a:srgbClr val="FFC000"/>
                </a:solidFill>
                <a:latin typeface="Poppins Medium" pitchFamily="2" charset="0"/>
                <a:cs typeface="Poppins Medium" pitchFamily="2" charset="0"/>
              </a:rPr>
              <a:t>2</a:t>
            </a:r>
            <a:r>
              <a:rPr lang="en-US" sz="2400" dirty="0" smtClean="0">
                <a:solidFill>
                  <a:srgbClr val="FFC000"/>
                </a:solidFill>
                <a:latin typeface="Poppins Medium" pitchFamily="2" charset="0"/>
                <a:cs typeface="Poppins Medium" pitchFamily="2" charset="0"/>
              </a:rPr>
              <a:t>OH </a:t>
            </a:r>
            <a:r>
              <a:rPr lang="en-US" sz="2400" dirty="0">
                <a:solidFill>
                  <a:srgbClr val="FFC000"/>
                </a:solidFill>
                <a:latin typeface="Poppins Medium" pitchFamily="2" charset="0"/>
                <a:cs typeface="Poppins Medium" pitchFamily="2" charset="0"/>
              </a:rPr>
              <a:t>on heating with periodic acid gives: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[2009]</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2HCOOH</a:t>
            </a:r>
            <a:endParaRPr lang="en-US" sz="2400" baseline="-25000" dirty="0">
              <a:solidFill>
                <a:srgbClr val="FFFFFF"/>
              </a:solidFill>
              <a:latin typeface="Calibri"/>
              <a:ea typeface="Calibri"/>
              <a:cs typeface="Calibri"/>
              <a:sym typeface="Calibri"/>
            </a:endParaRPr>
          </a:p>
          <a:p>
            <a:pPr>
              <a:spcAft>
                <a:spcPts val="3500"/>
              </a:spcAft>
            </a:pPr>
            <a:endParaRPr lang="en-US" sz="24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 2             C = O</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2CO</a:t>
            </a:r>
            <a:r>
              <a:rPr lang="sv-SE" sz="2400" baseline="-250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grpSp>
        <p:nvGrpSpPr>
          <p:cNvPr id="15" name="Group 14"/>
          <p:cNvGrpSpPr/>
          <p:nvPr/>
        </p:nvGrpSpPr>
        <p:grpSpPr>
          <a:xfrm>
            <a:off x="1822116" y="4827637"/>
            <a:ext cx="731905" cy="1105662"/>
            <a:chOff x="1822116" y="4827637"/>
            <a:chExt cx="731905" cy="1105662"/>
          </a:xfrm>
        </p:grpSpPr>
        <p:cxnSp>
          <p:nvCxnSpPr>
            <p:cNvPr id="4" name="Straight Connector 3"/>
            <p:cNvCxnSpPr/>
            <p:nvPr/>
          </p:nvCxnSpPr>
          <p:spPr>
            <a:xfrm flipH="1" flipV="1">
              <a:off x="2175647" y="5127773"/>
              <a:ext cx="378374" cy="2304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2175647" y="5472602"/>
              <a:ext cx="378374" cy="1745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1822116" y="4827637"/>
              <a:ext cx="417367" cy="1105662"/>
              <a:chOff x="1822116" y="4827637"/>
              <a:chExt cx="417367" cy="1105662"/>
            </a:xfrm>
          </p:grpSpPr>
          <p:sp>
            <p:nvSpPr>
              <p:cNvPr id="26" name="Rectangle 25"/>
              <p:cNvSpPr/>
              <p:nvPr/>
            </p:nvSpPr>
            <p:spPr>
              <a:xfrm>
                <a:off x="1862457" y="4827637"/>
                <a:ext cx="377026" cy="461665"/>
              </a:xfrm>
              <a:prstGeom prst="rect">
                <a:avLst/>
              </a:prstGeom>
            </p:spPr>
            <p:txBody>
              <a:bodyPr wrap="none">
                <a:spAutoFit/>
              </a:bodyPr>
              <a:lstStyle/>
              <a:p>
                <a:r>
                  <a:rPr lang="en-US" sz="2400" dirty="0">
                    <a:solidFill>
                      <a:srgbClr val="FFFFFF"/>
                    </a:solidFill>
                    <a:latin typeface="Calibri"/>
                    <a:ea typeface="Calibri"/>
                    <a:cs typeface="Calibri"/>
                    <a:sym typeface="Calibri"/>
                  </a:rPr>
                  <a:t>H</a:t>
                </a:r>
                <a:endParaRPr lang="en-IN" sz="2400" dirty="0"/>
              </a:p>
            </p:txBody>
          </p:sp>
          <p:sp>
            <p:nvSpPr>
              <p:cNvPr id="33" name="Rectangle 32"/>
              <p:cNvSpPr/>
              <p:nvPr/>
            </p:nvSpPr>
            <p:spPr>
              <a:xfrm>
                <a:off x="1822116" y="5471634"/>
                <a:ext cx="377026" cy="461665"/>
              </a:xfrm>
              <a:prstGeom prst="rect">
                <a:avLst/>
              </a:prstGeom>
            </p:spPr>
            <p:txBody>
              <a:bodyPr wrap="none">
                <a:spAutoFit/>
              </a:bodyPr>
              <a:lstStyle/>
              <a:p>
                <a:r>
                  <a:rPr lang="en-US" sz="2400" dirty="0">
                    <a:solidFill>
                      <a:srgbClr val="FFFFFF"/>
                    </a:solidFill>
                    <a:latin typeface="Calibri"/>
                    <a:ea typeface="Calibri"/>
                    <a:cs typeface="Calibri"/>
                    <a:sym typeface="Calibri"/>
                  </a:rPr>
                  <a:t>H</a:t>
                </a:r>
                <a:endParaRPr lang="en-IN" sz="2400" dirty="0"/>
              </a:p>
            </p:txBody>
          </p:sp>
        </p:grpSp>
      </p:grpSp>
      <p:grpSp>
        <p:nvGrpSpPr>
          <p:cNvPr id="14" name="Group 13"/>
          <p:cNvGrpSpPr/>
          <p:nvPr/>
        </p:nvGrpSpPr>
        <p:grpSpPr>
          <a:xfrm>
            <a:off x="1490400" y="3970164"/>
            <a:ext cx="756040" cy="1025241"/>
            <a:chOff x="1490400" y="3970164"/>
            <a:chExt cx="756040" cy="1025241"/>
          </a:xfrm>
        </p:grpSpPr>
        <p:sp>
          <p:nvSpPr>
            <p:cNvPr id="2" name="Rectangle 1"/>
            <p:cNvSpPr/>
            <p:nvPr/>
          </p:nvSpPr>
          <p:spPr>
            <a:xfrm>
              <a:off x="1502326" y="3970164"/>
              <a:ext cx="744114" cy="461665"/>
            </a:xfrm>
            <a:prstGeom prst="rect">
              <a:avLst/>
            </a:prstGeom>
          </p:spPr>
          <p:txBody>
            <a:bodyPr wrap="none">
              <a:spAutoFit/>
            </a:bodyPr>
            <a:lstStyle/>
            <a:p>
              <a:r>
                <a:rPr lang="en-US" sz="2400" dirty="0">
                  <a:solidFill>
                    <a:srgbClr val="FFFFFF"/>
                  </a:solidFill>
                  <a:latin typeface="Calibri"/>
                  <a:ea typeface="Calibri"/>
                  <a:cs typeface="Calibri"/>
                  <a:sym typeface="Calibri"/>
                </a:rPr>
                <a:t>CHO</a:t>
              </a:r>
              <a:endParaRPr lang="en-IN" sz="2400" dirty="0"/>
            </a:p>
          </p:txBody>
        </p:sp>
        <p:cxnSp>
          <p:nvCxnSpPr>
            <p:cNvPr id="35" name="Straight Connector 34"/>
            <p:cNvCxnSpPr/>
            <p:nvPr/>
          </p:nvCxnSpPr>
          <p:spPr>
            <a:xfrm flipV="1">
              <a:off x="1671151" y="4370631"/>
              <a:ext cx="0" cy="2688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490400" y="4533740"/>
              <a:ext cx="744114" cy="461665"/>
            </a:xfrm>
            <a:prstGeom prst="rect">
              <a:avLst/>
            </a:prstGeom>
          </p:spPr>
          <p:txBody>
            <a:bodyPr wrap="none">
              <a:spAutoFit/>
            </a:bodyPr>
            <a:lstStyle/>
            <a:p>
              <a:r>
                <a:rPr lang="en-US" sz="2400" dirty="0">
                  <a:solidFill>
                    <a:srgbClr val="FFFFFF"/>
                  </a:solidFill>
                  <a:latin typeface="Calibri"/>
                  <a:ea typeface="Calibri"/>
                  <a:cs typeface="Calibri"/>
                  <a:sym typeface="Calibri"/>
                </a:rPr>
                <a:t>CHO</a:t>
              </a:r>
              <a:endParaRPr lang="en-IN" sz="2400" dirty="0"/>
            </a:p>
          </p:txBody>
        </p:sp>
      </p:grpSp>
    </p:spTree>
    <p:extLst>
      <p:ext uri="{BB962C8B-B14F-4D97-AF65-F5344CB8AC3E}">
        <p14:creationId xmlns:p14="http://schemas.microsoft.com/office/powerpoint/2010/main" val="14052438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2548390"/>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Consider </a:t>
            </a:r>
            <a:r>
              <a:rPr lang="en-US" sz="2400" dirty="0">
                <a:solidFill>
                  <a:srgbClr val="FFC000"/>
                </a:solidFill>
                <a:latin typeface="Poppins Medium" pitchFamily="2" charset="0"/>
                <a:cs typeface="Poppins Medium" pitchFamily="2" charset="0"/>
              </a:rPr>
              <a:t>the following reaction,</a:t>
            </a: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ethanol                       </a:t>
            </a:r>
            <a:r>
              <a:rPr lang="en-US" sz="2400" dirty="0">
                <a:solidFill>
                  <a:srgbClr val="FFC000"/>
                </a:solidFill>
                <a:latin typeface="Poppins Medium" pitchFamily="2" charset="0"/>
                <a:ea typeface="Poppins Medium"/>
                <a:cs typeface="Poppins Medium" pitchFamily="2" charset="0"/>
                <a:sym typeface="Poppins Medium"/>
              </a:rPr>
              <a:t>X                       Y                                                Z;</a:t>
            </a: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smtClean="0">
                <a:solidFill>
                  <a:srgbClr val="FFC000"/>
                </a:solidFill>
                <a:latin typeface="Poppins Medium" pitchFamily="2" charset="0"/>
                <a:ea typeface="Poppins Medium"/>
                <a:cs typeface="Poppins Medium" pitchFamily="2" charset="0"/>
                <a:sym typeface="Poppins Medium"/>
              </a:rPr>
              <a:t>	the </a:t>
            </a:r>
            <a:r>
              <a:rPr lang="en-US" sz="2400" dirty="0">
                <a:solidFill>
                  <a:srgbClr val="FFC000"/>
                </a:solidFill>
                <a:latin typeface="Poppins Medium" pitchFamily="2" charset="0"/>
                <a:ea typeface="Poppins Medium"/>
                <a:cs typeface="Poppins Medium" pitchFamily="2" charset="0"/>
                <a:sym typeface="Poppins Medium"/>
              </a:rPr>
              <a:t>product Z is:</a:t>
            </a: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[2009]</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CH—O—CH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p>
          <a:p>
            <a:pPr>
              <a:spcAft>
                <a:spcPts val="3500"/>
              </a:spcAft>
            </a:pP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—CH</a:t>
            </a:r>
            <a:r>
              <a:rPr lang="en-US" sz="2400" baseline="-25000" dirty="0">
                <a:solidFill>
                  <a:srgbClr val="FFFFFF"/>
                </a:solidFill>
                <a:latin typeface="Calibri"/>
                <a:ea typeface="Calibri"/>
                <a:cs typeface="Calibri"/>
                <a:sym typeface="Calibri"/>
              </a:rPr>
              <a:t>2</a:t>
            </a:r>
            <a:r>
              <a:rPr lang="en-US" sz="2400" dirty="0">
                <a:solidFill>
                  <a:srgbClr val="FFFFFF"/>
                </a:solidFill>
                <a:latin typeface="Calibri"/>
                <a:ea typeface="Calibri"/>
                <a:cs typeface="Calibri"/>
                <a:sym typeface="Calibri"/>
              </a:rPr>
              <a:t>—O—SO</a:t>
            </a:r>
            <a:r>
              <a:rPr lang="en-US" sz="2400" baseline="-25000" dirty="0">
                <a:solidFill>
                  <a:srgbClr val="FFFFFF"/>
                </a:solidFill>
                <a:latin typeface="Calibri"/>
                <a:ea typeface="Calibri"/>
                <a:cs typeface="Calibri"/>
                <a:sym typeface="Calibri"/>
              </a:rPr>
              <a:t>3</a:t>
            </a:r>
            <a:r>
              <a:rPr lang="en-US" sz="2400" dirty="0">
                <a:solidFill>
                  <a:srgbClr val="FFFFFF"/>
                </a:solidFill>
                <a:latin typeface="Calibri"/>
                <a:ea typeface="Calibri"/>
                <a:cs typeface="Calibri"/>
                <a:sym typeface="Calibri"/>
              </a:rPr>
              <a:t>H</a:t>
            </a: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CH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3</a:t>
            </a:r>
            <a:r>
              <a:rPr lang="sv-SE" sz="2400" noProof="0" dirty="0">
                <a:solidFill>
                  <a:srgbClr val="FFFFFF"/>
                </a:solidFill>
                <a:latin typeface="Calibri"/>
                <a:ea typeface="Calibri" panose="020F0502020204030204" pitchFamily="34" charset="0"/>
                <a:cs typeface="Calibri" panose="020F0502020204030204" pitchFamily="34" charset="0"/>
                <a:sym typeface="Calibri"/>
              </a:rPr>
              <a:t>CH</a:t>
            </a:r>
            <a:r>
              <a:rPr lang="sv-SE" sz="2400" baseline="-25000" noProof="0" dirty="0">
                <a:solidFill>
                  <a:srgbClr val="FFFFFF"/>
                </a:solidFill>
                <a:latin typeface="Calibri"/>
                <a:ea typeface="Calibri" panose="020F0502020204030204" pitchFamily="34" charset="0"/>
                <a:cs typeface="Calibri" panose="020F0502020204030204" pitchFamily="34" charset="0"/>
                <a:sym typeface="Calibri"/>
              </a:rPr>
              <a:t>2</a:t>
            </a:r>
            <a:r>
              <a:rPr lang="sv-SE" sz="2400" noProof="0" dirty="0">
                <a:solidFill>
                  <a:srgbClr val="FFFFFF"/>
                </a:solidFill>
                <a:latin typeface="Calibri"/>
                <a:ea typeface="Calibri" panose="020F0502020204030204" pitchFamily="34" charset="0"/>
                <a:cs typeface="Calibri" panose="020F0502020204030204" pitchFamily="34" charset="0"/>
                <a:sym typeface="Calibri"/>
              </a:rPr>
              <a:t>OH</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=CH</a:t>
            </a:r>
            <a:r>
              <a:rPr lang="sv-SE" sz="2400" baseline="-25000" dirty="0">
                <a:solidFill>
                  <a:srgbClr val="FFFFFF"/>
                </a:solidFill>
                <a:latin typeface="Calibri"/>
                <a:ea typeface="Calibri"/>
                <a:cs typeface="Calibri"/>
                <a:sym typeface="Calibri"/>
              </a:rPr>
              <a:t>2</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grpSp>
        <p:nvGrpSpPr>
          <p:cNvPr id="9" name="Group 8"/>
          <p:cNvGrpSpPr/>
          <p:nvPr/>
        </p:nvGrpSpPr>
        <p:grpSpPr>
          <a:xfrm>
            <a:off x="2816095" y="1806308"/>
            <a:ext cx="7726817" cy="810768"/>
            <a:chOff x="1874383" y="1806308"/>
            <a:chExt cx="7726817" cy="810768"/>
          </a:xfrm>
        </p:grpSpPr>
        <p:sp>
          <p:nvSpPr>
            <p:cNvPr id="2" name="Rectangle 1"/>
            <p:cNvSpPr/>
            <p:nvPr/>
          </p:nvSpPr>
          <p:spPr>
            <a:xfrm>
              <a:off x="2364834" y="1806308"/>
              <a:ext cx="587020" cy="369332"/>
            </a:xfrm>
            <a:prstGeom prst="rect">
              <a:avLst/>
            </a:prstGeom>
          </p:spPr>
          <p:txBody>
            <a:bodyPr wrap="none">
              <a:spAutoFit/>
            </a:bodyPr>
            <a:lstStyle/>
            <a:p>
              <a:r>
                <a:rPr lang="en-US" sz="1800" dirty="0">
                  <a:solidFill>
                    <a:srgbClr val="FFC000"/>
                  </a:solidFill>
                  <a:latin typeface="Calibri"/>
                  <a:ea typeface="Calibri"/>
                  <a:cs typeface="Calibri"/>
                  <a:sym typeface="Calibri"/>
                </a:rPr>
                <a:t>PBr</a:t>
              </a:r>
              <a:r>
                <a:rPr lang="en-US" sz="1800" baseline="-25000" dirty="0">
                  <a:solidFill>
                    <a:srgbClr val="FFC000"/>
                  </a:solidFill>
                  <a:latin typeface="Calibri"/>
                  <a:ea typeface="Calibri"/>
                  <a:cs typeface="Calibri"/>
                  <a:sym typeface="Calibri"/>
                </a:rPr>
                <a:t>3</a:t>
              </a:r>
              <a:endParaRPr lang="en-IN" sz="1800" baseline="-25000" dirty="0">
                <a:solidFill>
                  <a:srgbClr val="FFC000"/>
                </a:solidFill>
              </a:endParaRPr>
            </a:p>
          </p:txBody>
        </p:sp>
        <p:cxnSp>
          <p:nvCxnSpPr>
            <p:cNvPr id="5" name="Straight Arrow Connector 4"/>
            <p:cNvCxnSpPr/>
            <p:nvPr/>
          </p:nvCxnSpPr>
          <p:spPr>
            <a:xfrm>
              <a:off x="1874383" y="2207172"/>
              <a:ext cx="1704389" cy="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4272458" y="1806308"/>
              <a:ext cx="973343" cy="369332"/>
            </a:xfrm>
            <a:prstGeom prst="rect">
              <a:avLst/>
            </a:prstGeom>
          </p:spPr>
          <p:txBody>
            <a:bodyPr wrap="none">
              <a:spAutoFit/>
            </a:bodyPr>
            <a:lstStyle/>
            <a:p>
              <a:r>
                <a:rPr lang="en-US" sz="1800" dirty="0">
                  <a:solidFill>
                    <a:srgbClr val="FFC000"/>
                  </a:solidFill>
                  <a:latin typeface="Calibri"/>
                  <a:ea typeface="Calibri"/>
                  <a:cs typeface="Calibri"/>
                  <a:sym typeface="Calibri"/>
                </a:rPr>
                <a:t>alc. KOH</a:t>
              </a:r>
              <a:endParaRPr lang="en-IN" sz="1800" baseline="-25000" dirty="0">
                <a:solidFill>
                  <a:srgbClr val="FFC000"/>
                </a:solidFill>
              </a:endParaRPr>
            </a:p>
          </p:txBody>
        </p:sp>
        <p:cxnSp>
          <p:nvCxnSpPr>
            <p:cNvPr id="39" name="Straight Arrow Connector 38"/>
            <p:cNvCxnSpPr/>
            <p:nvPr/>
          </p:nvCxnSpPr>
          <p:spPr>
            <a:xfrm>
              <a:off x="3908135" y="2207172"/>
              <a:ext cx="1704389" cy="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359541" y="1837840"/>
              <a:ext cx="2880917" cy="369332"/>
            </a:xfrm>
            <a:prstGeom prst="rect">
              <a:avLst/>
            </a:prstGeom>
          </p:spPr>
          <p:txBody>
            <a:bodyPr wrap="none">
              <a:spAutoFit/>
            </a:bodyPr>
            <a:lstStyle/>
            <a:p>
              <a:r>
                <a:rPr lang="en-US" sz="1800" dirty="0">
                  <a:solidFill>
                    <a:srgbClr val="FFC000"/>
                  </a:solidFill>
                  <a:latin typeface="Calibri"/>
                  <a:ea typeface="Calibri"/>
                  <a:cs typeface="Calibri"/>
                  <a:sym typeface="Calibri"/>
                </a:rPr>
                <a:t>(i) H</a:t>
              </a:r>
              <a:r>
                <a:rPr lang="en-US" sz="1800" baseline="-25000" dirty="0">
                  <a:solidFill>
                    <a:srgbClr val="FFC000"/>
                  </a:solidFill>
                  <a:latin typeface="Calibri"/>
                  <a:ea typeface="Calibri"/>
                  <a:cs typeface="Calibri"/>
                  <a:sym typeface="Calibri"/>
                </a:rPr>
                <a:t>2</a:t>
              </a:r>
              <a:r>
                <a:rPr lang="en-US" sz="1800" dirty="0">
                  <a:solidFill>
                    <a:srgbClr val="FFC000"/>
                  </a:solidFill>
                  <a:latin typeface="Calibri"/>
                  <a:ea typeface="Calibri"/>
                  <a:cs typeface="Calibri"/>
                  <a:sym typeface="Calibri"/>
                </a:rPr>
                <a:t>SO</a:t>
              </a:r>
              <a:r>
                <a:rPr lang="en-US" sz="1800" baseline="-25000" dirty="0">
                  <a:solidFill>
                    <a:srgbClr val="FFC000"/>
                  </a:solidFill>
                  <a:latin typeface="Calibri"/>
                  <a:ea typeface="Calibri"/>
                  <a:cs typeface="Calibri"/>
                  <a:sym typeface="Calibri"/>
                </a:rPr>
                <a:t>4</a:t>
              </a:r>
              <a:r>
                <a:rPr lang="en-US" sz="1800" dirty="0">
                  <a:solidFill>
                    <a:srgbClr val="FFC000"/>
                  </a:solidFill>
                  <a:latin typeface="Calibri"/>
                  <a:ea typeface="Calibri"/>
                  <a:cs typeface="Calibri"/>
                  <a:sym typeface="Calibri"/>
                </a:rPr>
                <a:t> room temperature</a:t>
              </a:r>
              <a:endParaRPr lang="en-IN" sz="1800" baseline="-25000" dirty="0">
                <a:solidFill>
                  <a:srgbClr val="FFC000"/>
                </a:solidFill>
              </a:endParaRPr>
            </a:p>
          </p:txBody>
        </p:sp>
        <p:cxnSp>
          <p:nvCxnSpPr>
            <p:cNvPr id="47" name="Straight Arrow Connector 46"/>
            <p:cNvCxnSpPr/>
            <p:nvPr/>
          </p:nvCxnSpPr>
          <p:spPr>
            <a:xfrm>
              <a:off x="5916388" y="2238704"/>
              <a:ext cx="3684812" cy="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7173304" y="2247744"/>
              <a:ext cx="1433406" cy="369332"/>
            </a:xfrm>
            <a:prstGeom prst="rect">
              <a:avLst/>
            </a:prstGeom>
          </p:spPr>
          <p:txBody>
            <a:bodyPr wrap="none">
              <a:spAutoFit/>
            </a:bodyPr>
            <a:lstStyle/>
            <a:p>
              <a:r>
                <a:rPr lang="en-US" sz="1800" dirty="0">
                  <a:solidFill>
                    <a:srgbClr val="FFC000"/>
                  </a:solidFill>
                  <a:latin typeface="Calibri"/>
                  <a:ea typeface="Calibri"/>
                  <a:cs typeface="Calibri"/>
                  <a:sym typeface="Calibri"/>
                </a:rPr>
                <a:t>(ii) H</a:t>
              </a:r>
              <a:r>
                <a:rPr lang="en-US" sz="1800" baseline="-25000" dirty="0">
                  <a:solidFill>
                    <a:srgbClr val="FFC000"/>
                  </a:solidFill>
                  <a:latin typeface="Calibri"/>
                  <a:ea typeface="Calibri"/>
                  <a:cs typeface="Calibri"/>
                  <a:sym typeface="Calibri"/>
                </a:rPr>
                <a:t>2</a:t>
              </a:r>
              <a:r>
                <a:rPr lang="en-US" sz="1800" dirty="0">
                  <a:solidFill>
                    <a:srgbClr val="FFC000"/>
                  </a:solidFill>
                  <a:latin typeface="Calibri"/>
                  <a:ea typeface="Calibri"/>
                  <a:cs typeface="Calibri"/>
                  <a:sym typeface="Calibri"/>
                </a:rPr>
                <a:t>O, heat</a:t>
              </a:r>
              <a:endParaRPr lang="en-IN" sz="1800" baseline="-25000" dirty="0">
                <a:solidFill>
                  <a:srgbClr val="FFC000"/>
                </a:solidFill>
              </a:endParaRPr>
            </a:p>
          </p:txBody>
        </p:sp>
      </p:grpSp>
    </p:spTree>
    <p:extLst>
      <p:ext uri="{BB962C8B-B14F-4D97-AF65-F5344CB8AC3E}">
        <p14:creationId xmlns:p14="http://schemas.microsoft.com/office/powerpoint/2010/main" val="29445383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127419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The </a:t>
            </a:r>
            <a:r>
              <a:rPr lang="en-US" sz="2400" dirty="0">
                <a:solidFill>
                  <a:srgbClr val="FFC000"/>
                </a:solidFill>
                <a:latin typeface="Poppins Medium" pitchFamily="2" charset="0"/>
                <a:cs typeface="Poppins Medium" pitchFamily="2" charset="0"/>
              </a:rPr>
              <a:t>process of converting alkyl halides into alcohols involves </a:t>
            </a:r>
            <a:r>
              <a:rPr lang="en-US" sz="2400" dirty="0" smtClean="0">
                <a:solidFill>
                  <a:srgbClr val="FFC000"/>
                </a:solidFill>
                <a:latin typeface="Poppins Medium" pitchFamily="2" charset="0"/>
                <a:cs typeface="Poppins Medium" pitchFamily="2" charset="0"/>
              </a:rPr>
              <a:t>	________.</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[NCERT Exemplar]</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Addition reaction</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Substitution reaction</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Dehydrohalogenation reaction</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Rearrangement reaction</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1303823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4699448" cy="745588"/>
            <a:chOff x="712695" y="1882588"/>
            <a:chExt cx="2127121"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2127121"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355109" y="1962993"/>
              <a:ext cx="1484707" cy="584775"/>
            </a:xfrm>
            <a:prstGeom prst="rect">
              <a:avLst/>
            </a:prstGeom>
            <a:noFill/>
          </p:spPr>
          <p:txBody>
            <a:bodyPr wrap="square" rtlCol="0">
              <a:spAutoFit/>
            </a:bodyPr>
            <a:lstStyle/>
            <a:p>
              <a:r>
                <a:rPr lang="en-IN" sz="3200" b="1" dirty="0">
                  <a:latin typeface="Calibri" panose="020F0502020204030204" pitchFamily="34" charset="0"/>
                </a:rPr>
                <a:t>Topic : Methanol</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4247317"/>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1.	From Water Gas</a:t>
            </a:r>
          </a:p>
          <a:p>
            <a:pPr algn="just" defTabSz="536575">
              <a:spcBef>
                <a:spcPts val="400"/>
              </a:spcBef>
              <a:spcAft>
                <a:spcPts val="400"/>
              </a:spcAft>
              <a:buClr>
                <a:schemeClr val="tx1"/>
              </a:buClr>
              <a:defRPr/>
            </a:pPr>
            <a:endParaRPr lang="en-US" sz="2400" baseline="300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baseline="300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baseline="300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Methanol is a colourless liquid, boils at 337 K and highly poisonous in nature. </a:t>
            </a: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	Methanol is used as a solvent in paints, varnishes.</a:t>
            </a: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2.	From destructive distillation of wood</a:t>
            </a:r>
            <a:endParaRPr lang="en-US" sz="2400" dirty="0">
              <a:solidFill>
                <a:schemeClr val="tx1"/>
              </a:solidFill>
              <a:latin typeface="Calibri" panose="020F0502020204030204" pitchFamily="34" charset="0"/>
              <a:cs typeface="Calibri" panose="020F0502020204030204" pitchFamily="34" charset="0"/>
            </a:endParaRPr>
          </a:p>
        </p:txBody>
      </p:sp>
      <p:grpSp>
        <p:nvGrpSpPr>
          <p:cNvPr id="10" name="Group 9"/>
          <p:cNvGrpSpPr/>
          <p:nvPr/>
        </p:nvGrpSpPr>
        <p:grpSpPr>
          <a:xfrm>
            <a:off x="1946182" y="2298715"/>
            <a:ext cx="5952335" cy="1449075"/>
            <a:chOff x="1887558" y="2505152"/>
            <a:chExt cx="4504023" cy="1449075"/>
          </a:xfrm>
        </p:grpSpPr>
        <p:sp>
          <p:nvSpPr>
            <p:cNvPr id="11" name="TextBox 10"/>
            <p:cNvSpPr txBox="1"/>
            <p:nvPr/>
          </p:nvSpPr>
          <p:spPr>
            <a:xfrm>
              <a:off x="1887558" y="2813396"/>
              <a:ext cx="1072722" cy="461665"/>
            </a:xfrm>
            <a:prstGeom prst="rect">
              <a:avLst/>
            </a:prstGeom>
            <a:noFill/>
          </p:spPr>
          <p:txBody>
            <a:bodyPr wrap="square" rtlCol="0">
              <a:spAutoFit/>
            </a:bodyPr>
            <a:lstStyle/>
            <a:p>
              <a:r>
                <a:rPr lang="en-US" sz="2400" dirty="0">
                  <a:solidFill>
                    <a:schemeClr val="tx1"/>
                  </a:solidFill>
                  <a:latin typeface="Calibri" pitchFamily="34" charset="0"/>
                </a:rPr>
                <a:t>CO + 2H</a:t>
              </a:r>
              <a:r>
                <a:rPr lang="en-US" sz="2400" baseline="-25000" dirty="0">
                  <a:solidFill>
                    <a:schemeClr val="tx1"/>
                  </a:solidFill>
                  <a:latin typeface="Calibri" pitchFamily="34" charset="0"/>
                </a:rPr>
                <a:t>2</a:t>
              </a:r>
            </a:p>
          </p:txBody>
        </p:sp>
        <p:cxnSp>
          <p:nvCxnSpPr>
            <p:cNvPr id="12" name="Straight Arrow Connector 11"/>
            <p:cNvCxnSpPr/>
            <p:nvPr/>
          </p:nvCxnSpPr>
          <p:spPr>
            <a:xfrm flipV="1">
              <a:off x="3101355" y="3044229"/>
              <a:ext cx="1707712" cy="67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60280" y="2505152"/>
              <a:ext cx="1762124" cy="461665"/>
            </a:xfrm>
            <a:prstGeom prst="rect">
              <a:avLst/>
            </a:prstGeom>
            <a:noFill/>
          </p:spPr>
          <p:txBody>
            <a:bodyPr wrap="square" rtlCol="0">
              <a:spAutoFit/>
            </a:bodyPr>
            <a:lstStyle/>
            <a:p>
              <a:pPr algn="ctr"/>
              <a:r>
                <a:rPr lang="en-US" sz="2400" dirty="0">
                  <a:solidFill>
                    <a:schemeClr val="tx1"/>
                  </a:solidFill>
                  <a:latin typeface="Calibri" pitchFamily="34" charset="0"/>
                  <a:sym typeface="Symbol"/>
                </a:rPr>
                <a:t>Cr</a:t>
              </a:r>
              <a:r>
                <a:rPr lang="en-US" sz="2400" baseline="-25000" dirty="0">
                  <a:solidFill>
                    <a:schemeClr val="tx1"/>
                  </a:solidFill>
                  <a:latin typeface="Calibri" pitchFamily="34" charset="0"/>
                  <a:sym typeface="Symbol"/>
                </a:rPr>
                <a:t>2</a:t>
              </a:r>
              <a:r>
                <a:rPr lang="en-US" sz="2400" dirty="0">
                  <a:solidFill>
                    <a:schemeClr val="tx1"/>
                  </a:solidFill>
                  <a:latin typeface="Calibri" pitchFamily="34" charset="0"/>
                  <a:sym typeface="Symbol"/>
                </a:rPr>
                <a:t>O</a:t>
              </a:r>
              <a:r>
                <a:rPr lang="en-US" sz="2400" baseline="-25000" dirty="0">
                  <a:solidFill>
                    <a:schemeClr val="tx1"/>
                  </a:solidFill>
                  <a:latin typeface="Calibri" pitchFamily="34" charset="0"/>
                  <a:sym typeface="Symbol"/>
                </a:rPr>
                <a:t>3</a:t>
              </a:r>
              <a:r>
                <a:rPr lang="en-US" sz="2400" dirty="0">
                  <a:solidFill>
                    <a:schemeClr val="tx1"/>
                  </a:solidFill>
                  <a:latin typeface="Calibri" pitchFamily="34" charset="0"/>
                  <a:sym typeface="Symbol"/>
                </a:rPr>
                <a:t> – ZnO</a:t>
              </a:r>
              <a:endParaRPr lang="en-US" sz="2400" baseline="30000" dirty="0">
                <a:solidFill>
                  <a:schemeClr val="tx1"/>
                </a:solidFill>
                <a:latin typeface="Calibri" pitchFamily="34" charset="0"/>
              </a:endParaRPr>
            </a:p>
          </p:txBody>
        </p:sp>
        <p:sp>
          <p:nvSpPr>
            <p:cNvPr id="15" name="TextBox 14"/>
            <p:cNvSpPr txBox="1"/>
            <p:nvPr/>
          </p:nvSpPr>
          <p:spPr>
            <a:xfrm>
              <a:off x="5149617" y="2790029"/>
              <a:ext cx="1018854" cy="461665"/>
            </a:xfrm>
            <a:prstGeom prst="rect">
              <a:avLst/>
            </a:prstGeom>
            <a:noFill/>
          </p:spPr>
          <p:txBody>
            <a:bodyPr wrap="square" rtlCol="0">
              <a:spAutoFit/>
            </a:bodyPr>
            <a:lstStyle/>
            <a:p>
              <a:r>
                <a:rPr lang="en-US" sz="2400" dirty="0">
                  <a:solidFill>
                    <a:schemeClr val="tx1"/>
                  </a:solidFill>
                  <a:latin typeface="Calibri" pitchFamily="34" charset="0"/>
                  <a:sym typeface="Symbol"/>
                </a:rPr>
                <a:t>H</a:t>
              </a:r>
              <a:r>
                <a:rPr lang="en-US" sz="2400" baseline="-25000" dirty="0">
                  <a:solidFill>
                    <a:schemeClr val="tx1"/>
                  </a:solidFill>
                  <a:latin typeface="Calibri" pitchFamily="34" charset="0"/>
                  <a:sym typeface="Symbol"/>
                </a:rPr>
                <a:t>3</a:t>
              </a:r>
              <a:r>
                <a:rPr lang="en-US" sz="2400" dirty="0">
                  <a:solidFill>
                    <a:schemeClr val="tx1"/>
                  </a:solidFill>
                  <a:latin typeface="Calibri" pitchFamily="34" charset="0"/>
                  <a:sym typeface="Symbol"/>
                </a:rPr>
                <a:t>C – OH</a:t>
              </a:r>
              <a:endParaRPr lang="en-US" sz="2400" baseline="-25000" dirty="0">
                <a:solidFill>
                  <a:schemeClr val="tx1"/>
                </a:solidFill>
                <a:latin typeface="Calibri" pitchFamily="34" charset="0"/>
              </a:endParaRPr>
            </a:p>
          </p:txBody>
        </p:sp>
        <p:sp>
          <p:nvSpPr>
            <p:cNvPr id="16" name="TextBox 15"/>
            <p:cNvSpPr txBox="1"/>
            <p:nvPr/>
          </p:nvSpPr>
          <p:spPr>
            <a:xfrm>
              <a:off x="2752246" y="3123230"/>
              <a:ext cx="2471688" cy="830997"/>
            </a:xfrm>
            <a:prstGeom prst="rect">
              <a:avLst/>
            </a:prstGeom>
            <a:noFill/>
          </p:spPr>
          <p:txBody>
            <a:bodyPr wrap="square" rtlCol="0">
              <a:spAutoFit/>
            </a:bodyPr>
            <a:lstStyle/>
            <a:p>
              <a:pPr algn="ctr"/>
              <a:r>
                <a:rPr lang="en-US" sz="2400" dirty="0">
                  <a:solidFill>
                    <a:schemeClr val="tx1"/>
                  </a:solidFill>
                  <a:latin typeface="Calibri" pitchFamily="34" charset="0"/>
                  <a:sym typeface="Symbol"/>
                </a:rPr>
                <a:t>573673K, 200300 Pressure</a:t>
              </a:r>
              <a:endParaRPr lang="en-US" sz="2400" baseline="-25000" dirty="0">
                <a:solidFill>
                  <a:schemeClr val="tx1"/>
                </a:solidFill>
                <a:latin typeface="Calibri" pitchFamily="34" charset="0"/>
              </a:endParaRPr>
            </a:p>
          </p:txBody>
        </p:sp>
        <p:sp>
          <p:nvSpPr>
            <p:cNvPr id="17" name="TextBox 16"/>
            <p:cNvSpPr txBox="1"/>
            <p:nvPr/>
          </p:nvSpPr>
          <p:spPr>
            <a:xfrm>
              <a:off x="4943266" y="3155785"/>
              <a:ext cx="1448315" cy="461665"/>
            </a:xfrm>
            <a:prstGeom prst="rect">
              <a:avLst/>
            </a:prstGeom>
            <a:noFill/>
          </p:spPr>
          <p:txBody>
            <a:bodyPr wrap="square" rtlCol="0">
              <a:spAutoFit/>
            </a:bodyPr>
            <a:lstStyle/>
            <a:p>
              <a:pPr algn="ctr"/>
              <a:r>
                <a:rPr lang="en-US" sz="2400" dirty="0">
                  <a:solidFill>
                    <a:schemeClr val="tx1"/>
                  </a:solidFill>
                  <a:latin typeface="Calibri" pitchFamily="34" charset="0"/>
                  <a:sym typeface="Symbol"/>
                </a:rPr>
                <a:t>(Methanol)</a:t>
              </a:r>
              <a:endParaRPr lang="en-US" sz="2400" baseline="-25000" dirty="0">
                <a:solidFill>
                  <a:schemeClr val="tx1"/>
                </a:solidFill>
                <a:latin typeface="Calibri" pitchFamily="34" charset="0"/>
              </a:endParaRPr>
            </a:p>
          </p:txBody>
        </p:sp>
      </p:grpSp>
    </p:spTree>
    <p:extLst>
      <p:ext uri="{BB962C8B-B14F-4D97-AF65-F5344CB8AC3E}">
        <p14:creationId xmlns:p14="http://schemas.microsoft.com/office/powerpoint/2010/main" val="26678531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5067934" cy="745588"/>
            <a:chOff x="712695" y="1882588"/>
            <a:chExt cx="291343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291343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547065" y="1962993"/>
              <a:ext cx="1898613" cy="584775"/>
            </a:xfrm>
            <a:prstGeom prst="rect">
              <a:avLst/>
            </a:prstGeom>
            <a:noFill/>
          </p:spPr>
          <p:txBody>
            <a:bodyPr wrap="square" rtlCol="0">
              <a:spAutoFit/>
            </a:bodyPr>
            <a:lstStyle/>
            <a:p>
              <a:r>
                <a:rPr lang="en-US" sz="3200" b="1" dirty="0">
                  <a:latin typeface="Calibri" panose="020F0502020204030204" pitchFamily="34" charset="0"/>
                </a:rPr>
                <a:t>Uses of Methanol</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313180"/>
          </a:xfrm>
          <a:prstGeom prst="rect">
            <a:avLst/>
          </a:prstGeom>
          <a:noFill/>
        </p:spPr>
        <p:txBody>
          <a:bodyPr wrap="square" lIns="0" tIns="0" rIns="0" bIns="0" rtlCol="0">
            <a:spAutoFit/>
          </a:bodyPr>
          <a:lstStyle/>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Industrial solvent for oils , fats, gums etc.</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For dry cleaning &amp; preparation of perfumes.</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To prepare chloromethane, dimethyl sulphate and formaldehyde etc.</a:t>
            </a:r>
          </a:p>
        </p:txBody>
      </p:sp>
    </p:spTree>
    <p:extLst>
      <p:ext uri="{BB962C8B-B14F-4D97-AF65-F5344CB8AC3E}">
        <p14:creationId xmlns:p14="http://schemas.microsoft.com/office/powerpoint/2010/main" val="16440923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4588642" cy="745588"/>
            <a:chOff x="712695" y="1882588"/>
            <a:chExt cx="2334807"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233480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451196" y="1962993"/>
              <a:ext cx="1596306" cy="584775"/>
            </a:xfrm>
            <a:prstGeom prst="rect">
              <a:avLst/>
            </a:prstGeom>
            <a:noFill/>
          </p:spPr>
          <p:txBody>
            <a:bodyPr wrap="square" rtlCol="0">
              <a:spAutoFit/>
            </a:bodyPr>
            <a:lstStyle/>
            <a:p>
              <a:r>
                <a:rPr lang="en-IN" sz="3200" b="1" dirty="0">
                  <a:latin typeface="Calibri" panose="020F0502020204030204" pitchFamily="34" charset="0"/>
                </a:rPr>
                <a:t>Topic : Ethanol</a:t>
              </a:r>
              <a:endParaRPr lang="en-US" sz="3200" b="1" dirty="0">
                <a:latin typeface="Calibri" panose="020F0502020204030204" pitchFamily="34" charset="0"/>
              </a:endParaRP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4985980"/>
          </a:xfrm>
          <a:prstGeom prst="rect">
            <a:avLst/>
          </a:prstGeom>
          <a:noFill/>
        </p:spPr>
        <p:txBody>
          <a:bodyPr wrap="square" lIns="0" tIns="0" rIns="0" bIns="0" rtlCol="0">
            <a:spAutoFit/>
          </a:bodyPr>
          <a:lstStyle/>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Ethanol, C</a:t>
            </a:r>
            <a:r>
              <a:rPr lang="en-IN" sz="2400" baseline="-25000" dirty="0">
                <a:solidFill>
                  <a:schemeClr val="tx1"/>
                </a:solidFill>
                <a:latin typeface="Calibri" panose="020F0502020204030204" pitchFamily="34" charset="0"/>
                <a:cs typeface="Calibri" panose="020F0502020204030204" pitchFamily="34" charset="0"/>
              </a:rPr>
              <a:t>2</a:t>
            </a:r>
            <a:r>
              <a:rPr lang="en-IN" sz="2400" dirty="0">
                <a:solidFill>
                  <a:schemeClr val="tx1"/>
                </a:solidFill>
                <a:latin typeface="Calibri" panose="020F0502020204030204" pitchFamily="34" charset="0"/>
                <a:cs typeface="Calibri" panose="020F0502020204030204" pitchFamily="34" charset="0"/>
              </a:rPr>
              <a:t>H</a:t>
            </a:r>
            <a:r>
              <a:rPr lang="en-IN" sz="2400" baseline="-25000" dirty="0">
                <a:solidFill>
                  <a:schemeClr val="tx1"/>
                </a:solidFill>
                <a:latin typeface="Calibri" panose="020F0502020204030204" pitchFamily="34" charset="0"/>
                <a:cs typeface="Calibri" panose="020F0502020204030204" pitchFamily="34" charset="0"/>
              </a:rPr>
              <a:t>5</a:t>
            </a:r>
            <a:r>
              <a:rPr lang="en-IN" sz="2400" dirty="0">
                <a:solidFill>
                  <a:schemeClr val="tx1"/>
                </a:solidFill>
                <a:latin typeface="Calibri" panose="020F0502020204030204" pitchFamily="34" charset="0"/>
                <a:cs typeface="Calibri" panose="020F0502020204030204" pitchFamily="34" charset="0"/>
              </a:rPr>
              <a:t>OH, is obtained commercially by fermentation.</a:t>
            </a: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endParaRPr lang="en-US"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Ethanol is a colourless liquid with boiling point 351 K.</a:t>
            </a:r>
          </a:p>
          <a:p>
            <a:pPr algn="just" defTabSz="536575">
              <a:spcBef>
                <a:spcPts val="400"/>
              </a:spcBef>
              <a:spcAft>
                <a:spcPts val="400"/>
              </a:spcAft>
              <a:buClr>
                <a:schemeClr val="tx1"/>
              </a:buClr>
              <a:defRPr/>
            </a:pPr>
            <a:endParaRPr lang="en-IN" sz="2400" dirty="0">
              <a:solidFill>
                <a:schemeClr val="tx1"/>
              </a:solidFill>
              <a:latin typeface="Calibri" panose="020F0502020204030204" pitchFamily="34" charset="0"/>
              <a:cs typeface="Calibri" panose="020F0502020204030204" pitchFamily="34" charset="0"/>
            </a:endParaRPr>
          </a:p>
          <a:p>
            <a:pPr algn="just" defTabSz="536575">
              <a:spcBef>
                <a:spcPts val="400"/>
              </a:spcBef>
              <a:spcAft>
                <a:spcPts val="400"/>
              </a:spcAft>
              <a:buClr>
                <a:schemeClr val="tx1"/>
              </a:buClr>
              <a:defRPr/>
            </a:pPr>
            <a:r>
              <a:rPr lang="en-IN" sz="2400" dirty="0">
                <a:solidFill>
                  <a:schemeClr val="tx1"/>
                </a:solidFill>
                <a:latin typeface="Calibri" panose="020F0502020204030204" pitchFamily="34" charset="0"/>
                <a:cs typeface="Calibri" panose="020F0502020204030204" pitchFamily="34" charset="0"/>
              </a:rPr>
              <a:t>Ethanol is used as a solvent in paint industry and in the preparation of a number of carbon compounds.</a:t>
            </a:r>
            <a:endParaRPr lang="en-US" sz="2400" dirty="0">
              <a:solidFill>
                <a:schemeClr val="tx1"/>
              </a:solidFill>
              <a:latin typeface="Calibri" panose="020F0502020204030204" pitchFamily="34" charset="0"/>
              <a:cs typeface="Calibri" panose="020F0502020204030204" pitchFamily="34" charset="0"/>
            </a:endParaRPr>
          </a:p>
        </p:txBody>
      </p:sp>
      <p:grpSp>
        <p:nvGrpSpPr>
          <p:cNvPr id="18" name="Group 17"/>
          <p:cNvGrpSpPr/>
          <p:nvPr/>
        </p:nvGrpSpPr>
        <p:grpSpPr>
          <a:xfrm>
            <a:off x="1998134" y="2496523"/>
            <a:ext cx="7346996" cy="1601250"/>
            <a:chOff x="1998134" y="2496523"/>
            <a:chExt cx="7346996" cy="1601250"/>
          </a:xfrm>
        </p:grpSpPr>
        <p:sp>
          <p:nvSpPr>
            <p:cNvPr id="19" name="TextBox 18"/>
            <p:cNvSpPr txBox="1"/>
            <p:nvPr/>
          </p:nvSpPr>
          <p:spPr>
            <a:xfrm>
              <a:off x="1998134" y="2496523"/>
              <a:ext cx="7315199" cy="461665"/>
            </a:xfrm>
            <a:prstGeom prst="rect">
              <a:avLst/>
            </a:prstGeom>
            <a:noFill/>
          </p:spPr>
          <p:txBody>
            <a:bodyPr wrap="square" rtlCol="0">
              <a:spAutoFit/>
            </a:bodyPr>
            <a:lstStyle/>
            <a:p>
              <a:r>
                <a:rPr lang="en-US" sz="2400" dirty="0">
                  <a:solidFill>
                    <a:schemeClr val="tx1"/>
                  </a:solidFill>
                  <a:latin typeface="Calibri" pitchFamily="34" charset="0"/>
                  <a:cs typeface="Times New Roman" pitchFamily="18" charset="0"/>
                </a:rPr>
                <a:t>C</a:t>
              </a:r>
              <a:r>
                <a:rPr lang="en-US" sz="2400" baseline="-25000" dirty="0">
                  <a:solidFill>
                    <a:schemeClr val="tx1"/>
                  </a:solidFill>
                  <a:latin typeface="Calibri" pitchFamily="34" charset="0"/>
                  <a:cs typeface="Times New Roman" pitchFamily="18" charset="0"/>
                </a:rPr>
                <a:t>12</a:t>
              </a:r>
              <a:r>
                <a:rPr lang="en-US" sz="2400" dirty="0">
                  <a:solidFill>
                    <a:schemeClr val="tx1"/>
                  </a:solidFill>
                  <a:latin typeface="Calibri" pitchFamily="34" charset="0"/>
                  <a:cs typeface="Times New Roman" pitchFamily="18" charset="0"/>
                </a:rPr>
                <a:t>H</a:t>
              </a:r>
              <a:r>
                <a:rPr lang="en-US" sz="2400" baseline="-25000" dirty="0">
                  <a:solidFill>
                    <a:schemeClr val="tx1"/>
                  </a:solidFill>
                  <a:latin typeface="Calibri" pitchFamily="34" charset="0"/>
                  <a:cs typeface="Times New Roman" pitchFamily="18" charset="0"/>
                </a:rPr>
                <a:t>22</a:t>
              </a:r>
              <a:r>
                <a:rPr lang="en-US" sz="2400" dirty="0">
                  <a:solidFill>
                    <a:schemeClr val="tx1"/>
                  </a:solidFill>
                  <a:latin typeface="Calibri" pitchFamily="34" charset="0"/>
                  <a:cs typeface="Times New Roman" pitchFamily="18" charset="0"/>
                </a:rPr>
                <a:t>O</a:t>
              </a:r>
              <a:r>
                <a:rPr lang="en-US" sz="2400" baseline="-25000" dirty="0">
                  <a:solidFill>
                    <a:schemeClr val="tx1"/>
                  </a:solidFill>
                  <a:latin typeface="Calibri" pitchFamily="34" charset="0"/>
                  <a:cs typeface="Times New Roman" pitchFamily="18" charset="0"/>
                </a:rPr>
                <a:t>11</a:t>
              </a:r>
              <a:r>
                <a:rPr lang="en-US" sz="2400" dirty="0">
                  <a:solidFill>
                    <a:schemeClr val="tx1"/>
                  </a:solidFill>
                  <a:latin typeface="Calibri" pitchFamily="34" charset="0"/>
                  <a:cs typeface="Times New Roman" pitchFamily="18" charset="0"/>
                </a:rPr>
                <a:t> + H</a:t>
              </a:r>
              <a:r>
                <a:rPr lang="en-US" sz="2400" baseline="-25000" dirty="0">
                  <a:solidFill>
                    <a:schemeClr val="tx1"/>
                  </a:solidFill>
                  <a:latin typeface="Calibri" pitchFamily="34" charset="0"/>
                  <a:cs typeface="Times New Roman" pitchFamily="18" charset="0"/>
                </a:rPr>
                <a:t>2</a:t>
              </a:r>
              <a:r>
                <a:rPr lang="en-US" sz="2400" dirty="0">
                  <a:solidFill>
                    <a:schemeClr val="tx1"/>
                  </a:solidFill>
                  <a:latin typeface="Calibri" pitchFamily="34" charset="0"/>
                  <a:cs typeface="Times New Roman" pitchFamily="18" charset="0"/>
                </a:rPr>
                <a:t>O		C</a:t>
              </a:r>
              <a:r>
                <a:rPr lang="en-US" sz="2400" baseline="-25000" dirty="0">
                  <a:solidFill>
                    <a:schemeClr val="tx1"/>
                  </a:solidFill>
                  <a:latin typeface="Calibri" pitchFamily="34" charset="0"/>
                  <a:cs typeface="Times New Roman" pitchFamily="18" charset="0"/>
                </a:rPr>
                <a:t>6</a:t>
              </a:r>
              <a:r>
                <a:rPr lang="en-US" sz="2400" dirty="0">
                  <a:solidFill>
                    <a:schemeClr val="tx1"/>
                  </a:solidFill>
                  <a:latin typeface="Calibri" pitchFamily="34" charset="0"/>
                  <a:cs typeface="Times New Roman" pitchFamily="18" charset="0"/>
                </a:rPr>
                <a:t>H</a:t>
              </a:r>
              <a:r>
                <a:rPr lang="en-US" sz="2400" baseline="-25000" dirty="0">
                  <a:solidFill>
                    <a:schemeClr val="tx1"/>
                  </a:solidFill>
                  <a:latin typeface="Calibri" pitchFamily="34" charset="0"/>
                  <a:cs typeface="Times New Roman" pitchFamily="18" charset="0"/>
                </a:rPr>
                <a:t>12</a:t>
              </a:r>
              <a:r>
                <a:rPr lang="en-US" sz="2400" dirty="0">
                  <a:solidFill>
                    <a:schemeClr val="tx1"/>
                  </a:solidFill>
                  <a:latin typeface="Calibri" pitchFamily="34" charset="0"/>
                  <a:cs typeface="Times New Roman" pitchFamily="18" charset="0"/>
                </a:rPr>
                <a:t>O</a:t>
              </a:r>
              <a:r>
                <a:rPr lang="en-US" sz="2400" baseline="-25000" dirty="0">
                  <a:solidFill>
                    <a:schemeClr val="tx1"/>
                  </a:solidFill>
                  <a:latin typeface="Calibri" pitchFamily="34" charset="0"/>
                  <a:cs typeface="Times New Roman" pitchFamily="18" charset="0"/>
                </a:rPr>
                <a:t>6</a:t>
              </a:r>
              <a:r>
                <a:rPr lang="en-US" sz="2400" dirty="0">
                  <a:solidFill>
                    <a:schemeClr val="tx1"/>
                  </a:solidFill>
                  <a:latin typeface="Calibri" pitchFamily="34" charset="0"/>
                  <a:cs typeface="Times New Roman" pitchFamily="18" charset="0"/>
                </a:rPr>
                <a:t> + C</a:t>
              </a:r>
              <a:r>
                <a:rPr lang="en-US" sz="2400" baseline="-25000" dirty="0">
                  <a:solidFill>
                    <a:schemeClr val="tx1"/>
                  </a:solidFill>
                  <a:latin typeface="Calibri" pitchFamily="34" charset="0"/>
                  <a:cs typeface="Times New Roman" pitchFamily="18" charset="0"/>
                </a:rPr>
                <a:t>6</a:t>
              </a:r>
              <a:r>
                <a:rPr lang="en-US" sz="2400" dirty="0">
                  <a:solidFill>
                    <a:schemeClr val="tx1"/>
                  </a:solidFill>
                  <a:latin typeface="Calibri" pitchFamily="34" charset="0"/>
                  <a:cs typeface="Times New Roman" pitchFamily="18" charset="0"/>
                </a:rPr>
                <a:t>H</a:t>
              </a:r>
              <a:r>
                <a:rPr lang="en-US" sz="2400" baseline="-25000" dirty="0">
                  <a:solidFill>
                    <a:schemeClr val="tx1"/>
                  </a:solidFill>
                  <a:latin typeface="Calibri" pitchFamily="34" charset="0"/>
                  <a:cs typeface="Times New Roman" pitchFamily="18" charset="0"/>
                </a:rPr>
                <a:t>12</a:t>
              </a:r>
              <a:r>
                <a:rPr lang="en-US" sz="2400" dirty="0">
                  <a:solidFill>
                    <a:schemeClr val="tx1"/>
                  </a:solidFill>
                  <a:latin typeface="Calibri" pitchFamily="34" charset="0"/>
                  <a:cs typeface="Times New Roman" pitchFamily="18" charset="0"/>
                </a:rPr>
                <a:t>O</a:t>
              </a:r>
              <a:r>
                <a:rPr lang="en-US" sz="2400" baseline="-25000" dirty="0">
                  <a:solidFill>
                    <a:schemeClr val="tx1"/>
                  </a:solidFill>
                  <a:latin typeface="Calibri" pitchFamily="34" charset="0"/>
                  <a:cs typeface="Times New Roman" pitchFamily="18" charset="0"/>
                </a:rPr>
                <a:t>6</a:t>
              </a:r>
            </a:p>
          </p:txBody>
        </p:sp>
        <p:sp>
          <p:nvSpPr>
            <p:cNvPr id="20" name="TextBox 19"/>
            <p:cNvSpPr txBox="1"/>
            <p:nvPr/>
          </p:nvSpPr>
          <p:spPr>
            <a:xfrm>
              <a:off x="5687531" y="2943306"/>
              <a:ext cx="1192955" cy="461665"/>
            </a:xfrm>
            <a:prstGeom prst="rect">
              <a:avLst/>
            </a:prstGeom>
            <a:noFill/>
          </p:spPr>
          <p:txBody>
            <a:bodyPr wrap="none" rtlCol="0">
              <a:spAutoFit/>
            </a:bodyPr>
            <a:lstStyle/>
            <a:p>
              <a:r>
                <a:rPr lang="en-US" sz="2400" dirty="0">
                  <a:solidFill>
                    <a:schemeClr val="tx1"/>
                  </a:solidFill>
                  <a:latin typeface="Calibri" pitchFamily="34" charset="0"/>
                  <a:cs typeface="Times New Roman" pitchFamily="18" charset="0"/>
                </a:rPr>
                <a:t>Glucose</a:t>
              </a:r>
            </a:p>
          </p:txBody>
        </p:sp>
        <p:sp>
          <p:nvSpPr>
            <p:cNvPr id="21" name="TextBox 20"/>
            <p:cNvSpPr txBox="1"/>
            <p:nvPr/>
          </p:nvSpPr>
          <p:spPr>
            <a:xfrm>
              <a:off x="6879011" y="2958188"/>
              <a:ext cx="1279517" cy="461665"/>
            </a:xfrm>
            <a:prstGeom prst="rect">
              <a:avLst/>
            </a:prstGeom>
            <a:noFill/>
          </p:spPr>
          <p:txBody>
            <a:bodyPr wrap="none" rtlCol="0">
              <a:spAutoFit/>
            </a:bodyPr>
            <a:lstStyle/>
            <a:p>
              <a:r>
                <a:rPr lang="en-US" sz="2400" dirty="0">
                  <a:solidFill>
                    <a:schemeClr val="tx1"/>
                  </a:solidFill>
                  <a:latin typeface="Calibri" pitchFamily="34" charset="0"/>
                  <a:cs typeface="Times New Roman" pitchFamily="18" charset="0"/>
                </a:rPr>
                <a:t>Fructose</a:t>
              </a:r>
            </a:p>
          </p:txBody>
        </p:sp>
        <p:sp>
          <p:nvSpPr>
            <p:cNvPr id="22" name="TextBox 21"/>
            <p:cNvSpPr txBox="1"/>
            <p:nvPr/>
          </p:nvSpPr>
          <p:spPr>
            <a:xfrm>
              <a:off x="3392538" y="3489562"/>
              <a:ext cx="978153" cy="400110"/>
            </a:xfrm>
            <a:prstGeom prst="rect">
              <a:avLst/>
            </a:prstGeom>
            <a:noFill/>
          </p:spPr>
          <p:txBody>
            <a:bodyPr wrap="none" rtlCol="0">
              <a:spAutoFit/>
            </a:bodyPr>
            <a:lstStyle/>
            <a:p>
              <a:r>
                <a:rPr lang="en-US" sz="2000" dirty="0">
                  <a:solidFill>
                    <a:schemeClr val="tx1"/>
                  </a:solidFill>
                  <a:latin typeface="Calibri" pitchFamily="34" charset="0"/>
                  <a:cs typeface="Times New Roman" pitchFamily="18" charset="0"/>
                </a:rPr>
                <a:t>Zymase</a:t>
              </a:r>
            </a:p>
          </p:txBody>
        </p:sp>
        <p:cxnSp>
          <p:nvCxnSpPr>
            <p:cNvPr id="23" name="Straight Arrow Connector 22"/>
            <p:cNvCxnSpPr/>
            <p:nvPr/>
          </p:nvCxnSpPr>
          <p:spPr>
            <a:xfrm>
              <a:off x="4265028" y="2732945"/>
              <a:ext cx="13335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029931" y="3636108"/>
              <a:ext cx="7315199" cy="461665"/>
            </a:xfrm>
            <a:prstGeom prst="rect">
              <a:avLst/>
            </a:prstGeom>
            <a:noFill/>
          </p:spPr>
          <p:txBody>
            <a:bodyPr wrap="square" rtlCol="0">
              <a:spAutoFit/>
            </a:bodyPr>
            <a:lstStyle/>
            <a:p>
              <a:r>
                <a:rPr lang="en-US" sz="2400" dirty="0">
                  <a:solidFill>
                    <a:schemeClr val="tx1"/>
                  </a:solidFill>
                  <a:latin typeface="Calibri" pitchFamily="34" charset="0"/>
                  <a:cs typeface="Times New Roman" pitchFamily="18" charset="0"/>
                </a:rPr>
                <a:t>C</a:t>
              </a:r>
              <a:r>
                <a:rPr lang="en-US" sz="2400" baseline="-25000" dirty="0">
                  <a:solidFill>
                    <a:schemeClr val="tx1"/>
                  </a:solidFill>
                  <a:latin typeface="Calibri" pitchFamily="34" charset="0"/>
                  <a:cs typeface="Times New Roman" pitchFamily="18" charset="0"/>
                </a:rPr>
                <a:t>6</a:t>
              </a:r>
              <a:r>
                <a:rPr lang="en-US" sz="2400" dirty="0">
                  <a:solidFill>
                    <a:schemeClr val="tx1"/>
                  </a:solidFill>
                  <a:latin typeface="Calibri" pitchFamily="34" charset="0"/>
                  <a:cs typeface="Times New Roman" pitchFamily="18" charset="0"/>
                </a:rPr>
                <a:t>H</a:t>
              </a:r>
              <a:r>
                <a:rPr lang="en-US" sz="2400" baseline="-25000" dirty="0">
                  <a:solidFill>
                    <a:schemeClr val="tx1"/>
                  </a:solidFill>
                  <a:latin typeface="Calibri" pitchFamily="34" charset="0"/>
                  <a:cs typeface="Times New Roman" pitchFamily="18" charset="0"/>
                </a:rPr>
                <a:t>12</a:t>
              </a:r>
              <a:r>
                <a:rPr lang="en-US" sz="2400" dirty="0">
                  <a:solidFill>
                    <a:schemeClr val="tx1"/>
                  </a:solidFill>
                  <a:latin typeface="Calibri" pitchFamily="34" charset="0"/>
                  <a:cs typeface="Times New Roman" pitchFamily="18" charset="0"/>
                </a:rPr>
                <a:t>O</a:t>
              </a:r>
              <a:r>
                <a:rPr lang="en-US" sz="2400" baseline="-25000" dirty="0">
                  <a:solidFill>
                    <a:schemeClr val="tx1"/>
                  </a:solidFill>
                  <a:latin typeface="Calibri" pitchFamily="34" charset="0"/>
                  <a:cs typeface="Times New Roman" pitchFamily="18" charset="0"/>
                </a:rPr>
                <a:t>6</a:t>
              </a:r>
              <a:r>
                <a:rPr lang="en-US" sz="2400" dirty="0">
                  <a:solidFill>
                    <a:schemeClr val="tx1"/>
                  </a:solidFill>
                  <a:latin typeface="Calibri" pitchFamily="34" charset="0"/>
                  <a:cs typeface="Times New Roman" pitchFamily="18" charset="0"/>
                </a:rPr>
                <a:t>		2C</a:t>
              </a:r>
              <a:r>
                <a:rPr lang="en-US" sz="2400" baseline="-25000" dirty="0">
                  <a:solidFill>
                    <a:schemeClr val="tx1"/>
                  </a:solidFill>
                  <a:latin typeface="Calibri" pitchFamily="34" charset="0"/>
                  <a:cs typeface="Times New Roman" pitchFamily="18" charset="0"/>
                </a:rPr>
                <a:t>2</a:t>
              </a:r>
              <a:r>
                <a:rPr lang="en-US" sz="2400" dirty="0">
                  <a:solidFill>
                    <a:schemeClr val="tx1"/>
                  </a:solidFill>
                  <a:latin typeface="Calibri" pitchFamily="34" charset="0"/>
                  <a:cs typeface="Times New Roman" pitchFamily="18" charset="0"/>
                </a:rPr>
                <a:t>H</a:t>
              </a:r>
              <a:r>
                <a:rPr lang="en-US" sz="2400" baseline="-25000" dirty="0">
                  <a:solidFill>
                    <a:schemeClr val="tx1"/>
                  </a:solidFill>
                  <a:latin typeface="Calibri" pitchFamily="34" charset="0"/>
                  <a:cs typeface="Times New Roman" pitchFamily="18" charset="0"/>
                </a:rPr>
                <a:t>5</a:t>
              </a:r>
              <a:r>
                <a:rPr lang="en-US" sz="2400" dirty="0">
                  <a:solidFill>
                    <a:schemeClr val="tx1"/>
                  </a:solidFill>
                  <a:latin typeface="Calibri" pitchFamily="34" charset="0"/>
                  <a:cs typeface="Times New Roman" pitchFamily="18" charset="0"/>
                </a:rPr>
                <a:t>OH + 2CO</a:t>
              </a:r>
              <a:r>
                <a:rPr lang="en-US" sz="2400" baseline="-25000" dirty="0">
                  <a:solidFill>
                    <a:schemeClr val="tx1"/>
                  </a:solidFill>
                  <a:latin typeface="Calibri" pitchFamily="34" charset="0"/>
                  <a:cs typeface="Times New Roman" pitchFamily="18" charset="0"/>
                </a:rPr>
                <a:t>2</a:t>
              </a:r>
            </a:p>
          </p:txBody>
        </p:sp>
        <p:cxnSp>
          <p:nvCxnSpPr>
            <p:cNvPr id="25" name="Straight Arrow Connector 24"/>
            <p:cNvCxnSpPr/>
            <p:nvPr/>
          </p:nvCxnSpPr>
          <p:spPr>
            <a:xfrm>
              <a:off x="3331625" y="3928778"/>
              <a:ext cx="13335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4356130" y="2336829"/>
            <a:ext cx="1056700" cy="369332"/>
          </a:xfrm>
          <a:prstGeom prst="rect">
            <a:avLst/>
          </a:prstGeom>
          <a:noFill/>
        </p:spPr>
        <p:txBody>
          <a:bodyPr wrap="none" rtlCol="0">
            <a:spAutoFit/>
          </a:bodyPr>
          <a:lstStyle/>
          <a:p>
            <a:r>
              <a:rPr lang="en-US" sz="1800" dirty="0">
                <a:solidFill>
                  <a:schemeClr val="tx1"/>
                </a:solidFill>
                <a:latin typeface="Calibri" pitchFamily="34" charset="0"/>
                <a:cs typeface="Times New Roman" pitchFamily="18" charset="0"/>
              </a:rPr>
              <a:t>Invertase</a:t>
            </a:r>
          </a:p>
        </p:txBody>
      </p:sp>
    </p:spTree>
    <p:extLst>
      <p:ext uri="{BB962C8B-B14F-4D97-AF65-F5344CB8AC3E}">
        <p14:creationId xmlns:p14="http://schemas.microsoft.com/office/powerpoint/2010/main" val="11961461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5919501" cy="745588"/>
            <a:chOff x="712695" y="1882588"/>
            <a:chExt cx="4870416"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4870416"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1880444" y="1962993"/>
              <a:ext cx="3702667" cy="584775"/>
            </a:xfrm>
            <a:prstGeom prst="rect">
              <a:avLst/>
            </a:prstGeom>
            <a:noFill/>
          </p:spPr>
          <p:txBody>
            <a:bodyPr wrap="square" rtlCol="0">
              <a:spAutoFit/>
            </a:bodyPr>
            <a:lstStyle/>
            <a:p>
              <a:r>
                <a:rPr lang="en-US" sz="3200" b="1" dirty="0">
                  <a:latin typeface="Calibri" panose="020F0502020204030204" pitchFamily="34" charset="0"/>
                </a:rPr>
                <a:t>Topic : Uses of Ethanol</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2257028"/>
          </a:xfrm>
          <a:prstGeom prst="rect">
            <a:avLst/>
          </a:prstGeom>
          <a:noFill/>
        </p:spPr>
        <p:txBody>
          <a:bodyPr wrap="square" lIns="0" tIns="0" rIns="0" bIns="0" rtlCol="0">
            <a:spAutoFit/>
          </a:bodyPr>
          <a:lstStyle/>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As a solvent for dyes, oils, perfumes, cosmetics and drugs.</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Mixture of 10 – 20% Ethanol with petrol is used as motor fuel.</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As an alcoholic beverages.</a:t>
            </a:r>
          </a:p>
          <a:p>
            <a:pPr marL="342900" indent="-342900" algn="just" defTabSz="536575">
              <a:spcBef>
                <a:spcPts val="400"/>
              </a:spcBef>
              <a:spcAft>
                <a:spcPts val="400"/>
              </a:spcAft>
              <a:buClr>
                <a:schemeClr val="tx1"/>
              </a:buClr>
              <a:buFont typeface="Wingdings" pitchFamily="2" charset="2"/>
              <a:buChar char="Ø"/>
              <a:defRPr/>
            </a:pPr>
            <a:r>
              <a:rPr lang="en-US" sz="2400" dirty="0">
                <a:solidFill>
                  <a:schemeClr val="tx1"/>
                </a:solidFill>
                <a:latin typeface="Calibri" panose="020F0502020204030204" pitchFamily="34" charset="0"/>
                <a:cs typeface="Calibri" panose="020F0502020204030204" pitchFamily="34" charset="0"/>
              </a:rPr>
              <a:t>Effective topical antiseptic.</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Used to prepare chloroform, iodoform, acetic acid etc.</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82201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57E1F77-07D0-19D5-A764-A95E8F28F0DF}"/>
              </a:ext>
            </a:extLst>
          </p:cNvPr>
          <p:cNvGrpSpPr/>
          <p:nvPr/>
        </p:nvGrpSpPr>
        <p:grpSpPr>
          <a:xfrm>
            <a:off x="309283" y="457200"/>
            <a:ext cx="3894227" cy="745588"/>
            <a:chOff x="712695" y="1882588"/>
            <a:chExt cx="4259418" cy="745588"/>
          </a:xfrm>
        </p:grpSpPr>
        <p:sp>
          <p:nvSpPr>
            <p:cNvPr id="3" name="Rectangle: Rounded Corners 2">
              <a:extLst>
                <a:ext uri="{FF2B5EF4-FFF2-40B4-BE49-F238E27FC236}">
                  <a16:creationId xmlns="" xmlns:a16="http://schemas.microsoft.com/office/drawing/2014/main" id="{7D78CA0C-F74D-CDB1-1F15-E0514D4087A4}"/>
                </a:ext>
              </a:extLst>
            </p:cNvPr>
            <p:cNvSpPr/>
            <p:nvPr/>
          </p:nvSpPr>
          <p:spPr>
            <a:xfrm>
              <a:off x="712695" y="1882588"/>
              <a:ext cx="425941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 xmlns:a16="http://schemas.microsoft.com/office/drawing/2014/main" id="{64DC5FA1-D861-4FE1-86C9-685F5947BEF1}"/>
                </a:ext>
              </a:extLst>
            </p:cNvPr>
            <p:cNvSpPr txBox="1"/>
            <p:nvPr/>
          </p:nvSpPr>
          <p:spPr>
            <a:xfrm>
              <a:off x="2265074" y="1962993"/>
              <a:ext cx="2707039" cy="584775"/>
            </a:xfrm>
            <a:prstGeom prst="rect">
              <a:avLst/>
            </a:prstGeom>
            <a:noFill/>
          </p:spPr>
          <p:txBody>
            <a:bodyPr wrap="square" rtlCol="0">
              <a:spAutoFit/>
            </a:bodyPr>
            <a:lstStyle/>
            <a:p>
              <a:r>
                <a:rPr lang="en-US" sz="3200" b="1" dirty="0">
                  <a:latin typeface="Calibri" panose="020F0502020204030204" pitchFamily="34" charset="0"/>
                </a:rPr>
                <a:t>Topic : Note</a:t>
              </a:r>
            </a:p>
          </p:txBody>
        </p:sp>
      </p:grpSp>
      <p:grpSp>
        <p:nvGrpSpPr>
          <p:cNvPr id="5" name="Group 4">
            <a:extLst>
              <a:ext uri="{FF2B5EF4-FFF2-40B4-BE49-F238E27FC236}">
                <a16:creationId xmlns="" xmlns:a16="http://schemas.microsoft.com/office/drawing/2014/main" id="{C6BD6A59-53C6-AAB0-A09C-731A429D5351}"/>
              </a:ext>
            </a:extLst>
          </p:cNvPr>
          <p:cNvGrpSpPr/>
          <p:nvPr/>
        </p:nvGrpSpPr>
        <p:grpSpPr>
          <a:xfrm>
            <a:off x="599014" y="265216"/>
            <a:ext cx="1129551" cy="1129551"/>
            <a:chOff x="599014" y="273838"/>
            <a:chExt cx="1129551" cy="1129551"/>
          </a:xfrm>
        </p:grpSpPr>
        <p:sp>
          <p:nvSpPr>
            <p:cNvPr id="6" name="Oval 5">
              <a:extLst>
                <a:ext uri="{FF2B5EF4-FFF2-40B4-BE49-F238E27FC236}">
                  <a16:creationId xmlns="" xmlns:a16="http://schemas.microsoft.com/office/drawing/2014/main" id="{EC137A64-223D-B02F-ECBE-7A1EAB82EE7B}"/>
                </a:ext>
              </a:extLst>
            </p:cNvPr>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 xmlns:a16="http://schemas.microsoft.com/office/drawing/2014/main" id="{78F259FE-8ACE-24E6-B039-9D39A4C999E2}"/>
                </a:ext>
              </a:extLst>
            </p:cNvPr>
            <p:cNvPicPr>
              <a:picLocks noChangeAspect="1"/>
            </p:cNvPicPr>
            <p:nvPr/>
          </p:nvPicPr>
          <p:blipFill rotWithShape="1">
            <a:blip r:embed="rId2">
              <a:extLst>
                <a:ext uri="{28A0092B-C50C-407E-A947-70E740481C1C}">
                  <a14:useLocalDpi xmlns:a14="http://schemas.microsoft.com/office/drawing/2010/main" val="0"/>
                </a:ext>
              </a:extLst>
            </a:blip>
            <a:srcRect l="64999" t="4204" r="10457" b="66197"/>
            <a:stretch/>
          </p:blipFill>
          <p:spPr>
            <a:xfrm>
              <a:off x="631122" y="325634"/>
              <a:ext cx="1048402" cy="1034423"/>
            </a:xfrm>
            <a:prstGeom prst="rect">
              <a:avLst/>
            </a:prstGeom>
          </p:spPr>
        </p:pic>
      </p:grpSp>
      <p:sp>
        <p:nvSpPr>
          <p:cNvPr id="13" name="TextBox 12">
            <a:extLst>
              <a:ext uri="{FF2B5EF4-FFF2-40B4-BE49-F238E27FC236}">
                <a16:creationId xmlns="" xmlns:a16="http://schemas.microsoft.com/office/drawing/2014/main" id="{894FA78A-C714-477E-B4E0-6DE42F92AB31}"/>
              </a:ext>
            </a:extLst>
          </p:cNvPr>
          <p:cNvSpPr txBox="1"/>
          <p:nvPr/>
        </p:nvSpPr>
        <p:spPr>
          <a:xfrm>
            <a:off x="614362" y="1605474"/>
            <a:ext cx="10834687" cy="1682512"/>
          </a:xfrm>
          <a:prstGeom prst="rect">
            <a:avLst/>
          </a:prstGeom>
          <a:noFill/>
        </p:spPr>
        <p:txBody>
          <a:bodyPr wrap="square" lIns="0" tIns="0" rIns="0" bIns="0" rtlCol="0">
            <a:spAutoFit/>
          </a:bodyPr>
          <a:lstStyle/>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Rectified spirit = 95.6% ethyl alcohol + 4.4% water ( azeotropic mixture).</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Power alcohol = 20% Absolute alcohol + 80% petrol.</a:t>
            </a:r>
          </a:p>
          <a:p>
            <a:pPr marL="342900" indent="-342900" algn="just" defTabSz="536575">
              <a:spcBef>
                <a:spcPts val="400"/>
              </a:spcBef>
              <a:spcAft>
                <a:spcPts val="400"/>
              </a:spcAft>
              <a:buClr>
                <a:schemeClr val="tx1"/>
              </a:buClr>
              <a:buFont typeface="Wingdings" pitchFamily="2" charset="2"/>
              <a:buChar char="Ø"/>
              <a:defRPr/>
            </a:pPr>
            <a:r>
              <a:rPr lang="en-IN" sz="2400" dirty="0">
                <a:solidFill>
                  <a:schemeClr val="tx1"/>
                </a:solidFill>
                <a:latin typeface="Calibri" panose="020F0502020204030204" pitchFamily="34" charset="0"/>
                <a:cs typeface="Calibri" panose="020F0502020204030204" pitchFamily="34" charset="0"/>
              </a:rPr>
              <a:t>Absolute alcohol = ethyl alcohol containing not more than 1% water </a:t>
            </a:r>
            <a:br>
              <a:rPr lang="en-IN" sz="2400" dirty="0">
                <a:solidFill>
                  <a:schemeClr val="tx1"/>
                </a:solidFill>
                <a:latin typeface="Calibri" panose="020F0502020204030204" pitchFamily="34" charset="0"/>
                <a:cs typeface="Calibri" panose="020F0502020204030204" pitchFamily="34" charset="0"/>
              </a:rPr>
            </a:br>
            <a:r>
              <a:rPr lang="en-IN" sz="2400" dirty="0">
                <a:solidFill>
                  <a:schemeClr val="tx1"/>
                </a:solidFill>
                <a:latin typeface="Calibri" panose="020F0502020204030204" pitchFamily="34" charset="0"/>
                <a:cs typeface="Calibri" panose="020F0502020204030204" pitchFamily="34" charset="0"/>
              </a:rPr>
              <a:t>(99% Pure ethyl alcohol )</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34707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Methanol</a:t>
            </a:r>
            <a:endParaRPr lang="en-US" sz="2400" baseline="30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Glycol</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Propanol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None of these</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Following </a:t>
            </a:r>
            <a:r>
              <a:rPr lang="en-IN" sz="2400" dirty="0">
                <a:solidFill>
                  <a:srgbClr val="FFC000"/>
                </a:solidFill>
                <a:latin typeface="Poppins Medium" pitchFamily="2" charset="0"/>
                <a:cs typeface="Poppins Medium" pitchFamily="2" charset="0"/>
              </a:rPr>
              <a:t>is used as an “antifreezing agent”.</a:t>
            </a:r>
            <a:endParaRPr lang="en-US" sz="2400" baseline="-250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1279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2500048"/>
            <a:ext cx="6090744" cy="2823850"/>
          </a:xfrm>
          <a:prstGeom prst="rect">
            <a:avLst/>
          </a:prstGeom>
          <a:noFill/>
        </p:spPr>
        <p:txBody>
          <a:bodyPr wrap="square" lIns="0" tIns="0" rIns="0" bIns="0" rtlCol="0">
            <a:spAutoFit/>
          </a:bodyPr>
          <a:lstStyle/>
          <a:p>
            <a:pPr lvl="0">
              <a:spcAft>
                <a:spcPts val="3500"/>
              </a:spcAft>
            </a:pPr>
            <a:r>
              <a:rPr lang="it-IT" sz="2400" dirty="0">
                <a:solidFill>
                  <a:srgbClr val="FFFFFF"/>
                </a:solidFill>
                <a:latin typeface="Calibri"/>
                <a:ea typeface="Calibri"/>
                <a:cs typeface="Calibri"/>
                <a:sym typeface="Calibri"/>
              </a:rPr>
              <a:t>Power alcohol</a:t>
            </a:r>
          </a:p>
          <a:p>
            <a:pPr lvl="0">
              <a:spcAft>
                <a:spcPts val="3500"/>
              </a:spcAft>
            </a:pPr>
            <a:r>
              <a:rPr lang="it-IT" sz="2400" dirty="0">
                <a:solidFill>
                  <a:srgbClr val="FFFFFF"/>
                </a:solidFill>
                <a:latin typeface="Calibri"/>
                <a:ea typeface="Calibri"/>
                <a:cs typeface="Calibri"/>
                <a:sym typeface="Calibri"/>
              </a:rPr>
              <a:t>Rectified spirit</a:t>
            </a:r>
            <a:endParaRPr lang="en-US" sz="2400" baseline="-25000" dirty="0">
              <a:solidFill>
                <a:srgbClr val="FFFFFF"/>
              </a:solidFill>
              <a:latin typeface="Calibri"/>
              <a:ea typeface="Calibri"/>
              <a:cs typeface="Calibri"/>
              <a:sym typeface="Calibri"/>
            </a:endParaRPr>
          </a:p>
          <a:p>
            <a:pPr>
              <a:spcAft>
                <a:spcPts val="3500"/>
              </a:spcAft>
            </a:pPr>
            <a:r>
              <a:rPr lang="it-IT" sz="2400" dirty="0">
                <a:solidFill>
                  <a:srgbClr val="FFFFFF"/>
                </a:solidFill>
                <a:latin typeface="Calibri"/>
                <a:ea typeface="Calibri"/>
                <a:cs typeface="Calibri"/>
                <a:sym typeface="Calibri"/>
              </a:rPr>
              <a:t>Absolute alcohol</a:t>
            </a:r>
            <a:endParaRPr kumimoji="0" lang="pt-BR" sz="2400" b="0" u="none" strike="noStrike" kern="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en-US" sz="2400" dirty="0">
                <a:solidFill>
                  <a:srgbClr val="FFFFFF"/>
                </a:solidFill>
                <a:latin typeface="Calibri"/>
                <a:ea typeface="Calibri"/>
                <a:cs typeface="Calibri"/>
                <a:sym typeface="Calibri"/>
              </a:rPr>
              <a:t>None of these</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2482507"/>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3254711"/>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33" name="Group 32">
            <a:extLst>
              <a:ext uri="{FF2B5EF4-FFF2-40B4-BE49-F238E27FC236}">
                <a16:creationId xmlns="" xmlns:a16="http://schemas.microsoft.com/office/drawing/2014/main" id="{29578536-38B4-A146-C6F3-FFD46A78FBEE}"/>
              </a:ext>
            </a:extLst>
          </p:cNvPr>
          <p:cNvGrpSpPr/>
          <p:nvPr/>
        </p:nvGrpSpPr>
        <p:grpSpPr>
          <a:xfrm>
            <a:off x="609600" y="4026915"/>
            <a:ext cx="604955" cy="565671"/>
            <a:chOff x="3055651" y="1822568"/>
            <a:chExt cx="696055" cy="650855"/>
          </a:xfrm>
        </p:grpSpPr>
        <p:sp>
          <p:nvSpPr>
            <p:cNvPr id="34"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37" name="Group 36">
            <a:extLst>
              <a:ext uri="{FF2B5EF4-FFF2-40B4-BE49-F238E27FC236}">
                <a16:creationId xmlns="" xmlns:a16="http://schemas.microsoft.com/office/drawing/2014/main" id="{D3F3314D-80C3-71CF-0148-71363FAD31D8}"/>
              </a:ext>
            </a:extLst>
          </p:cNvPr>
          <p:cNvGrpSpPr/>
          <p:nvPr/>
        </p:nvGrpSpPr>
        <p:grpSpPr>
          <a:xfrm>
            <a:off x="609600" y="4799119"/>
            <a:ext cx="604955" cy="565671"/>
            <a:chOff x="3055651" y="1822568"/>
            <a:chExt cx="696055" cy="650855"/>
          </a:xfrm>
        </p:grpSpPr>
        <p:sp>
          <p:nvSpPr>
            <p:cNvPr id="38"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95.6</a:t>
            </a:r>
            <a:r>
              <a:rPr lang="en-IN" sz="2400" dirty="0">
                <a:solidFill>
                  <a:srgbClr val="FFC000"/>
                </a:solidFill>
                <a:latin typeface="Poppins Medium" pitchFamily="2" charset="0"/>
                <a:cs typeface="Poppins Medium" pitchFamily="2" charset="0"/>
              </a:rPr>
              <a:t>% ethyl alcohol and 4.4% water is</a:t>
            </a:r>
            <a:endParaRPr lang="en-US" sz="2400" baseline="-250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[NEET PYQ]</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64877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1149766"/>
            <a:ext cx="10827296" cy="849463"/>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US" sz="2400" dirty="0" smtClean="0">
                <a:solidFill>
                  <a:srgbClr val="FFC000"/>
                </a:solidFill>
                <a:latin typeface="Poppins Medium" pitchFamily="2" charset="0"/>
                <a:cs typeface="Poppins Medium" pitchFamily="2" charset="0"/>
              </a:rPr>
              <a:t>Methanol </a:t>
            </a:r>
            <a:r>
              <a:rPr lang="en-US" sz="2400" dirty="0">
                <a:solidFill>
                  <a:srgbClr val="FFC000"/>
                </a:solidFill>
                <a:latin typeface="Poppins Medium" pitchFamily="2" charset="0"/>
                <a:cs typeface="Poppins Medium" pitchFamily="2" charset="0"/>
              </a:rPr>
              <a:t>is industrially prepared by</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[1992]</a:t>
            </a:r>
            <a:endParaRPr kumimoji="0" lang="pt-BR" sz="24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 xmlns:a16="http://schemas.microsoft.com/office/drawing/2014/main" id="{71463797-8859-97D0-751D-552DCD11114E}"/>
              </a:ext>
            </a:extLst>
          </p:cNvPr>
          <p:cNvSpPr txBox="1"/>
          <p:nvPr/>
        </p:nvSpPr>
        <p:spPr>
          <a:xfrm>
            <a:off x="1524000" y="3587902"/>
            <a:ext cx="9925049" cy="2823850"/>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Oxidation of CH</a:t>
            </a:r>
            <a:r>
              <a:rPr lang="en-US" sz="2400" baseline="-25000" dirty="0">
                <a:solidFill>
                  <a:srgbClr val="FFFFFF"/>
                </a:solidFill>
                <a:latin typeface="Calibri"/>
                <a:ea typeface="Calibri"/>
                <a:cs typeface="Calibri"/>
                <a:sym typeface="Calibri"/>
              </a:rPr>
              <a:t>4</a:t>
            </a:r>
            <a:r>
              <a:rPr lang="en-US" sz="2400" dirty="0">
                <a:solidFill>
                  <a:srgbClr val="FFFFFF"/>
                </a:solidFill>
                <a:latin typeface="Calibri"/>
                <a:ea typeface="Calibri"/>
                <a:cs typeface="Calibri"/>
                <a:sym typeface="Calibri"/>
              </a:rPr>
              <a:t> by steam at 900°C</a:t>
            </a:r>
            <a:endParaRPr lang="en-US" sz="2400" baseline="-25000" dirty="0">
              <a:solidFill>
                <a:srgbClr val="FFFFFF"/>
              </a:solidFill>
              <a:latin typeface="Calibri"/>
              <a:ea typeface="Calibri"/>
              <a:cs typeface="Calibri"/>
              <a:sym typeface="Calibri"/>
            </a:endParaRPr>
          </a:p>
          <a:p>
            <a:pPr>
              <a:spcAft>
                <a:spcPts val="3500"/>
              </a:spcAft>
            </a:pPr>
            <a:r>
              <a:rPr lang="fi-FI" sz="2400" dirty="0">
                <a:solidFill>
                  <a:srgbClr val="FFFFFF"/>
                </a:solidFill>
                <a:latin typeface="Calibri"/>
                <a:ea typeface="Calibri"/>
                <a:cs typeface="Calibri"/>
                <a:sym typeface="Calibri"/>
              </a:rPr>
              <a:t>Reduction of HCHO using LiAIH</a:t>
            </a:r>
            <a:r>
              <a:rPr lang="fi-FI" sz="2400" baseline="-25000" dirty="0">
                <a:solidFill>
                  <a:srgbClr val="FFFFFF"/>
                </a:solidFill>
                <a:latin typeface="Calibri"/>
                <a:ea typeface="Calibri"/>
                <a:cs typeface="Calibri"/>
                <a:sym typeface="Calibri"/>
              </a:rPr>
              <a:t>4</a:t>
            </a:r>
            <a:endParaRPr lang="en-US" sz="2400" baseline="-25000" dirty="0">
              <a:solidFill>
                <a:srgbClr val="FFFFFF"/>
              </a:solidFill>
              <a:latin typeface="Calibri"/>
              <a:ea typeface="Calibri"/>
              <a:cs typeface="Calibri"/>
              <a:sym typeface="Calibri"/>
            </a:endParaRPr>
          </a:p>
          <a:p>
            <a:pPr>
              <a:spcAft>
                <a:spcPts val="3500"/>
              </a:spcAft>
            </a:pPr>
            <a:r>
              <a:rPr lang="sv-SE" sz="2400" noProof="0" dirty="0">
                <a:solidFill>
                  <a:srgbClr val="FFFFFF"/>
                </a:solidFill>
                <a:latin typeface="Calibri"/>
                <a:ea typeface="Calibri" panose="020F0502020204030204" pitchFamily="34" charset="0"/>
                <a:cs typeface="Calibri" panose="020F0502020204030204" pitchFamily="34" charset="0"/>
                <a:sym typeface="Calibri"/>
              </a:rPr>
              <a:t>Reaction HCHO with a solution of NaOH</a:t>
            </a:r>
            <a:endParaRPr kumimoji="0" lang="pt-BR" sz="2400" b="0" u="none" strike="noStrike" kern="0" cap="none" spc="0" normalizeH="0" baseline="-25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a:spcAft>
                <a:spcPts val="3500"/>
              </a:spcAft>
            </a:pPr>
            <a:r>
              <a:rPr lang="sv-SE" sz="2400" dirty="0">
                <a:solidFill>
                  <a:srgbClr val="FFFFFF"/>
                </a:solidFill>
                <a:latin typeface="Calibri"/>
                <a:ea typeface="Calibri"/>
                <a:cs typeface="Calibri"/>
                <a:sym typeface="Calibri"/>
              </a:rPr>
              <a:t>Reduction of CO using H</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 and ZnO—Cr</a:t>
            </a:r>
            <a:r>
              <a:rPr lang="sv-SE" sz="2400" baseline="-25000" dirty="0">
                <a:solidFill>
                  <a:srgbClr val="FFFFFF"/>
                </a:solidFill>
                <a:latin typeface="Calibri"/>
                <a:ea typeface="Calibri"/>
                <a:cs typeface="Calibri"/>
                <a:sym typeface="Calibri"/>
              </a:rPr>
              <a:t>2</a:t>
            </a:r>
            <a:r>
              <a:rPr lang="sv-SE" sz="2400" dirty="0">
                <a:solidFill>
                  <a:srgbClr val="FFFFFF"/>
                </a:solidFill>
                <a:latin typeface="Calibri"/>
                <a:ea typeface="Calibri"/>
                <a:cs typeface="Calibri"/>
                <a:sym typeface="Calibri"/>
              </a:rPr>
              <a:t>O</a:t>
            </a:r>
            <a:r>
              <a:rPr lang="sv-SE" sz="2400" baseline="-25000" dirty="0">
                <a:solidFill>
                  <a:srgbClr val="FFFFFF"/>
                </a:solidFill>
                <a:latin typeface="Calibri"/>
                <a:ea typeface="Calibri"/>
                <a:cs typeface="Calibri"/>
                <a:sym typeface="Calibri"/>
              </a:rPr>
              <a:t>3</a:t>
            </a:r>
            <a:endParaRPr lang="en-US" sz="2400" baseline="-25000" dirty="0">
              <a:solidFill>
                <a:srgbClr val="FFFFFF"/>
              </a:solidFill>
              <a:latin typeface="Calibri"/>
              <a:ea typeface="Calibri"/>
              <a:cs typeface="Calibri"/>
              <a:sym typeface="Calibri"/>
            </a:endParaRPr>
          </a:p>
        </p:txBody>
      </p:sp>
      <p:grpSp>
        <p:nvGrpSpPr>
          <p:cNvPr id="44" name="Group 43">
            <a:extLst>
              <a:ext uri="{FF2B5EF4-FFF2-40B4-BE49-F238E27FC236}">
                <a16:creationId xmlns="" xmlns:a16="http://schemas.microsoft.com/office/drawing/2014/main" id="{A8B0E9E8-9796-9DB8-3066-650A95BA303F}"/>
              </a:ext>
            </a:extLst>
          </p:cNvPr>
          <p:cNvGrpSpPr/>
          <p:nvPr/>
        </p:nvGrpSpPr>
        <p:grpSpPr>
          <a:xfrm>
            <a:off x="609600" y="3570361"/>
            <a:ext cx="604955" cy="565671"/>
            <a:chOff x="3055651" y="1822568"/>
            <a:chExt cx="696055" cy="650855"/>
          </a:xfrm>
        </p:grpSpPr>
        <p:sp>
          <p:nvSpPr>
            <p:cNvPr id="45"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56" name="Group 55">
            <a:extLst>
              <a:ext uri="{FF2B5EF4-FFF2-40B4-BE49-F238E27FC236}">
                <a16:creationId xmlns="" xmlns:a16="http://schemas.microsoft.com/office/drawing/2014/main" id="{DD195AF1-A3F2-0606-ED7A-9BDE5CF8CFD1}"/>
              </a:ext>
            </a:extLst>
          </p:cNvPr>
          <p:cNvGrpSpPr/>
          <p:nvPr/>
        </p:nvGrpSpPr>
        <p:grpSpPr>
          <a:xfrm>
            <a:off x="609600" y="4342565"/>
            <a:ext cx="604955" cy="565671"/>
            <a:chOff x="3055651" y="1822568"/>
            <a:chExt cx="696055" cy="650855"/>
          </a:xfrm>
        </p:grpSpPr>
        <p:sp>
          <p:nvSpPr>
            <p:cNvPr id="57"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8"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B</a:t>
              </a:r>
            </a:p>
          </p:txBody>
        </p:sp>
      </p:grpSp>
      <p:grpSp>
        <p:nvGrpSpPr>
          <p:cNvPr id="60" name="Group 59">
            <a:extLst>
              <a:ext uri="{FF2B5EF4-FFF2-40B4-BE49-F238E27FC236}">
                <a16:creationId xmlns="" xmlns:a16="http://schemas.microsoft.com/office/drawing/2014/main" id="{29578536-38B4-A146-C6F3-FFD46A78FBEE}"/>
              </a:ext>
            </a:extLst>
          </p:cNvPr>
          <p:cNvGrpSpPr/>
          <p:nvPr/>
        </p:nvGrpSpPr>
        <p:grpSpPr>
          <a:xfrm>
            <a:off x="609600" y="5114769"/>
            <a:ext cx="604955" cy="565671"/>
            <a:chOff x="3055651" y="1822568"/>
            <a:chExt cx="696055" cy="650855"/>
          </a:xfrm>
        </p:grpSpPr>
        <p:sp>
          <p:nvSpPr>
            <p:cNvPr id="61" name="Rectangle: Rounded Corners 33">
              <a:extLst>
                <a:ext uri="{FF2B5EF4-FFF2-40B4-BE49-F238E27FC236}">
                  <a16:creationId xmlns="" xmlns:a16="http://schemas.microsoft.com/office/drawing/2014/main" id="{E0FFD40A-F54F-B340-1FA8-6EF736C0758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Speech Bubble: Rectangle with Corners Rounded 34">
              <a:extLst>
                <a:ext uri="{FF2B5EF4-FFF2-40B4-BE49-F238E27FC236}">
                  <a16:creationId xmlns="" xmlns:a16="http://schemas.microsoft.com/office/drawing/2014/main" id="{4CB36DAE-E2FA-607E-47AE-F7C024CFA0FD}"/>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 xmlns:a16="http://schemas.microsoft.com/office/drawing/2014/main" id="{53BEAF80-EB51-2999-3341-0EB35A8D1252}"/>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C</a:t>
              </a:r>
            </a:p>
          </p:txBody>
        </p:sp>
      </p:grpSp>
      <p:grpSp>
        <p:nvGrpSpPr>
          <p:cNvPr id="64" name="Group 63">
            <a:extLst>
              <a:ext uri="{FF2B5EF4-FFF2-40B4-BE49-F238E27FC236}">
                <a16:creationId xmlns="" xmlns:a16="http://schemas.microsoft.com/office/drawing/2014/main" id="{D3F3314D-80C3-71CF-0148-71363FAD31D8}"/>
              </a:ext>
            </a:extLst>
          </p:cNvPr>
          <p:cNvGrpSpPr/>
          <p:nvPr/>
        </p:nvGrpSpPr>
        <p:grpSpPr>
          <a:xfrm>
            <a:off x="609600" y="5886973"/>
            <a:ext cx="604955" cy="565671"/>
            <a:chOff x="3055651" y="1822568"/>
            <a:chExt cx="696055" cy="650855"/>
          </a:xfrm>
        </p:grpSpPr>
        <p:sp>
          <p:nvSpPr>
            <p:cNvPr id="65" name="Rectangle: Rounded Corners 37">
              <a:extLst>
                <a:ext uri="{FF2B5EF4-FFF2-40B4-BE49-F238E27FC236}">
                  <a16:creationId xmlns="" xmlns:a16="http://schemas.microsoft.com/office/drawing/2014/main" id="{57FAABBD-F76F-1297-364E-1748EF20DCEA}"/>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Speech Bubble: Rectangle with Corners Rounded 38">
              <a:extLst>
                <a:ext uri="{FF2B5EF4-FFF2-40B4-BE49-F238E27FC236}">
                  <a16:creationId xmlns="" xmlns:a16="http://schemas.microsoft.com/office/drawing/2014/main" id="{CD906DD4-36EC-F08D-8CB3-DEC7FEFA663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 xmlns:a16="http://schemas.microsoft.com/office/drawing/2014/main" id="{C6DF08D7-F69E-E8A1-E989-8DCA6DEA106E}"/>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D</a:t>
              </a:r>
            </a:p>
          </p:txBody>
        </p:sp>
      </p:grpSp>
    </p:spTree>
    <p:extLst>
      <p:ext uri="{BB962C8B-B14F-4D97-AF65-F5344CB8AC3E}">
        <p14:creationId xmlns:p14="http://schemas.microsoft.com/office/powerpoint/2010/main" val="34859453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 xmlns:a16="http://schemas.microsoft.com/office/drawing/2014/main" id="{1B7FE5A6-AF1B-E9BC-8D5F-ED47A3AC92FA}"/>
              </a:ext>
            </a:extLst>
          </p:cNvPr>
          <p:cNvGrpSpPr/>
          <p:nvPr/>
        </p:nvGrpSpPr>
        <p:grpSpPr>
          <a:xfrm>
            <a:off x="334306" y="188251"/>
            <a:ext cx="2153400" cy="495435"/>
            <a:chOff x="334306" y="188251"/>
            <a:chExt cx="2153400" cy="495435"/>
          </a:xfrm>
        </p:grpSpPr>
        <p:sp>
          <p:nvSpPr>
            <p:cNvPr id="49" name="Rectangle: Rounded Corners 48">
              <a:extLst>
                <a:ext uri="{FF2B5EF4-FFF2-40B4-BE49-F238E27FC236}">
                  <a16:creationId xmlns="" xmlns:a16="http://schemas.microsoft.com/office/drawing/2014/main" id="{6D4FC033-E056-5BCC-2F03-BD5A73417E1E}"/>
                </a:ext>
              </a:extLst>
            </p:cNvPr>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a:extLst>
                <a:ext uri="{FF2B5EF4-FFF2-40B4-BE49-F238E27FC236}">
                  <a16:creationId xmlns="" xmlns:a16="http://schemas.microsoft.com/office/drawing/2014/main" id="{1FF352D1-E2D6-F3F5-8AF4-6B32875FC42F}"/>
                </a:ext>
              </a:extLst>
            </p:cNvPr>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a:extLst>
                <a:ext uri="{FF2B5EF4-FFF2-40B4-BE49-F238E27FC236}">
                  <a16:creationId xmlns="" xmlns:a16="http://schemas.microsoft.com/office/drawing/2014/main" id="{26921654-A704-EC7A-0483-9B26334CE19B}"/>
                </a:ext>
              </a:extLst>
            </p:cNvPr>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anose="00000A00000000000000" pitchFamily="2" charset="0"/>
                  <a:cs typeface="Poppins Black" panose="00000A00000000000000" pitchFamily="2" charset="0"/>
                </a:rPr>
                <a:t>Question</a:t>
              </a:r>
            </a:p>
          </p:txBody>
        </p:sp>
      </p:grpSp>
      <p:sp>
        <p:nvSpPr>
          <p:cNvPr id="11" name="TextBox 10">
            <a:extLst>
              <a:ext uri="{FF2B5EF4-FFF2-40B4-BE49-F238E27FC236}">
                <a16:creationId xmlns="" xmlns:a16="http://schemas.microsoft.com/office/drawing/2014/main" id="{71463797-8859-97D0-751D-552DCD11114E}"/>
              </a:ext>
            </a:extLst>
          </p:cNvPr>
          <p:cNvSpPr txBox="1"/>
          <p:nvPr/>
        </p:nvSpPr>
        <p:spPr>
          <a:xfrm>
            <a:off x="1524001" y="4771732"/>
            <a:ext cx="4572000" cy="369332"/>
          </a:xfrm>
          <a:prstGeom prst="rect">
            <a:avLst/>
          </a:prstGeom>
          <a:noFill/>
        </p:spPr>
        <p:txBody>
          <a:bodyPr wrap="square" lIns="0" tIns="0" rIns="0" bIns="0" rtlCol="0">
            <a:spAutoFit/>
          </a:bodyPr>
          <a:lstStyle/>
          <a:p>
            <a:pPr lvl="0">
              <a:spcAft>
                <a:spcPts val="3500"/>
              </a:spcAft>
            </a:pPr>
            <a:r>
              <a:rPr lang="en-US" sz="2400" dirty="0">
                <a:solidFill>
                  <a:srgbClr val="FFFFFF"/>
                </a:solidFill>
                <a:latin typeface="Calibri"/>
                <a:ea typeface="Calibri"/>
                <a:cs typeface="Calibri"/>
                <a:sym typeface="Calibri"/>
              </a:rPr>
              <a:t>IV   	III   	II    	I</a:t>
            </a:r>
          </a:p>
        </p:txBody>
      </p:sp>
      <p:grpSp>
        <p:nvGrpSpPr>
          <p:cNvPr id="21" name="Group 20">
            <a:extLst>
              <a:ext uri="{FF2B5EF4-FFF2-40B4-BE49-F238E27FC236}">
                <a16:creationId xmlns="" xmlns:a16="http://schemas.microsoft.com/office/drawing/2014/main" id="{A8B0E9E8-9796-9DB8-3066-650A95BA303F}"/>
              </a:ext>
            </a:extLst>
          </p:cNvPr>
          <p:cNvGrpSpPr/>
          <p:nvPr/>
        </p:nvGrpSpPr>
        <p:grpSpPr>
          <a:xfrm>
            <a:off x="609600" y="4754191"/>
            <a:ext cx="604955" cy="565671"/>
            <a:chOff x="3055651" y="1822568"/>
            <a:chExt cx="696055" cy="650855"/>
          </a:xfrm>
        </p:grpSpPr>
        <p:sp>
          <p:nvSpPr>
            <p:cNvPr id="23"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 xmlns:a16="http://schemas.microsoft.com/office/drawing/2014/main" id="{57A54DF3-CF86-46D9-DC4C-BD3A8BBA6AEC}"/>
                </a:ext>
              </a:extLst>
            </p:cNvPr>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rPr>
                <a:t>A</a:t>
              </a:r>
            </a:p>
          </p:txBody>
        </p:sp>
      </p:grpSp>
      <p:grpSp>
        <p:nvGrpSpPr>
          <p:cNvPr id="28" name="Group 27">
            <a:extLst>
              <a:ext uri="{FF2B5EF4-FFF2-40B4-BE49-F238E27FC236}">
                <a16:creationId xmlns="" xmlns:a16="http://schemas.microsoft.com/office/drawing/2014/main" id="{DD195AF1-A3F2-0606-ED7A-9BDE5CF8CFD1}"/>
              </a:ext>
            </a:extLst>
          </p:cNvPr>
          <p:cNvGrpSpPr/>
          <p:nvPr/>
        </p:nvGrpSpPr>
        <p:grpSpPr>
          <a:xfrm>
            <a:off x="609600" y="5526395"/>
            <a:ext cx="604955" cy="565671"/>
            <a:chOff x="3055651" y="1822568"/>
            <a:chExt cx="696055" cy="650855"/>
          </a:xfrm>
        </p:grpSpPr>
        <p:sp>
          <p:nvSpPr>
            <p:cNvPr id="30"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C</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sp>
        <p:nvSpPr>
          <p:cNvPr id="43" name="Google Shape;117;p15">
            <a:extLst>
              <a:ext uri="{FF2B5EF4-FFF2-40B4-BE49-F238E27FC236}">
                <a16:creationId xmlns="" xmlns:a16="http://schemas.microsoft.com/office/drawing/2014/main" id="{ED638A6E-9995-4BF5-9821-BA77EA8DECD2}"/>
              </a:ext>
            </a:extLst>
          </p:cNvPr>
          <p:cNvSpPr txBox="1"/>
          <p:nvPr/>
        </p:nvSpPr>
        <p:spPr>
          <a:xfrm>
            <a:off x="621754" y="835862"/>
            <a:ext cx="10827296" cy="3822585"/>
          </a:xfrm>
          <a:prstGeom prst="rect">
            <a:avLst/>
          </a:prstGeom>
          <a:noFill/>
          <a:ln>
            <a:noFill/>
          </a:ln>
        </p:spPr>
        <p:txBody>
          <a:bodyPr spcFirstLastPara="1" wrap="square" lIns="0" tIns="0" rIns="0" bIns="0" anchor="t" anchorCtr="0">
            <a:spAutoFit/>
          </a:bodyPr>
          <a:lstStyle/>
          <a:p>
            <a:pPr algn="just">
              <a:lnSpc>
                <a:spcPct val="115000"/>
              </a:lnSpc>
              <a:defRPr/>
            </a:pPr>
            <a:r>
              <a:rPr lang="en-US" sz="2400" dirty="0">
                <a:solidFill>
                  <a:srgbClr val="FFC000"/>
                </a:solidFill>
                <a:latin typeface="Poppins Medium"/>
                <a:ea typeface="Poppins Medium"/>
                <a:cs typeface="Poppins Medium"/>
                <a:sym typeface="Poppins Medium"/>
              </a:rPr>
              <a:t>#</a:t>
            </a:r>
            <a:r>
              <a:rPr lang="en-US" sz="2400" dirty="0" smtClean="0">
                <a:solidFill>
                  <a:srgbClr val="FFC000"/>
                </a:solidFill>
                <a:latin typeface="Poppins Medium"/>
                <a:ea typeface="Poppins Medium"/>
                <a:cs typeface="Poppins Medium"/>
                <a:sym typeface="Poppins Medium"/>
              </a:rPr>
              <a:t>Q.	</a:t>
            </a:r>
            <a:r>
              <a:rPr lang="en-IN" sz="2400" dirty="0" smtClean="0">
                <a:solidFill>
                  <a:srgbClr val="FFC000"/>
                </a:solidFill>
                <a:latin typeface="Poppins Medium" pitchFamily="2" charset="0"/>
                <a:cs typeface="Poppins Medium" pitchFamily="2" charset="0"/>
              </a:rPr>
              <a:t>Match </a:t>
            </a:r>
            <a:r>
              <a:rPr lang="en-IN" sz="2400" dirty="0">
                <a:solidFill>
                  <a:srgbClr val="FFC000"/>
                </a:solidFill>
                <a:latin typeface="Poppins Medium" pitchFamily="2" charset="0"/>
                <a:cs typeface="Poppins Medium" pitchFamily="2" charset="0"/>
              </a:rPr>
              <a:t>the following</a:t>
            </a:r>
            <a:r>
              <a:rPr lang="pt-BR" sz="2400" dirty="0">
                <a:solidFill>
                  <a:schemeClr val="tx1"/>
                </a:solidFill>
                <a:latin typeface="Poppins Medium" panose="00000600000000000000" pitchFamily="2" charset="0"/>
                <a:ea typeface="Calibri" panose="020F0502020204030204" pitchFamily="34" charset="0"/>
                <a:cs typeface="Calibri" panose="020F0502020204030204" pitchFamily="34" charset="0"/>
              </a:rPr>
              <a:t> 					 </a:t>
            </a:r>
            <a:endParaRPr lang="en-IN" sz="2400" dirty="0">
              <a:solidFill>
                <a:srgbClr val="FFC000"/>
              </a:solidFill>
              <a:latin typeface="Poppins Medium" pitchFamily="2" charset="0"/>
              <a:cs typeface="Poppins Medium" pitchFamily="2" charset="0"/>
            </a:endParaRPr>
          </a:p>
          <a:p>
            <a:pPr algn="just">
              <a:lnSpc>
                <a:spcPct val="115000"/>
              </a:lnSpc>
              <a:defRPr/>
            </a:pPr>
            <a:endParaRPr lang="en-IN" sz="2400" dirty="0">
              <a:solidFill>
                <a:srgbClr val="FFC000"/>
              </a:solidFill>
              <a:latin typeface="Poppins Medium" pitchFamily="2" charset="0"/>
              <a:cs typeface="Poppins Medium" pitchFamily="2" charset="0"/>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endParaRPr lang="en-US" sz="2400" dirty="0">
              <a:solidFill>
                <a:srgbClr val="FFC000"/>
              </a:solidFill>
              <a:latin typeface="Poppins Medium" pitchFamily="2" charset="0"/>
              <a:ea typeface="Poppins Medium"/>
              <a:cs typeface="Poppins Medium" pitchFamily="2" charset="0"/>
              <a:sym typeface="Poppins Medium"/>
            </a:endParaRPr>
          </a:p>
          <a:p>
            <a:pPr algn="just">
              <a:lnSpc>
                <a:spcPct val="115000"/>
              </a:lnSpc>
              <a:defRPr/>
            </a:pPr>
            <a:r>
              <a:rPr lang="en-US" sz="2400" dirty="0">
                <a:solidFill>
                  <a:srgbClr val="FFC000"/>
                </a:solidFill>
                <a:latin typeface="Poppins Medium" pitchFamily="2" charset="0"/>
                <a:ea typeface="Poppins Medium"/>
                <a:cs typeface="Poppins Medium" pitchFamily="2" charset="0"/>
                <a:sym typeface="Poppins Medium"/>
              </a:rPr>
              <a:t>The correct match is</a:t>
            </a:r>
          </a:p>
          <a:p>
            <a:pPr algn="just">
              <a:lnSpc>
                <a:spcPct val="115000"/>
              </a:lnSpc>
              <a:defRPr/>
            </a:pPr>
            <a:r>
              <a:rPr lang="en-US" sz="2400" dirty="0">
                <a:solidFill>
                  <a:srgbClr val="FFC000"/>
                </a:solidFill>
                <a:latin typeface="Poppins Medium" pitchFamily="2" charset="0"/>
                <a:ea typeface="Poppins Medium"/>
                <a:cs typeface="Poppins Medium" pitchFamily="2" charset="0"/>
                <a:sym typeface="Poppins Medium"/>
              </a:rPr>
              <a:t>	A	B	C	D				A	B	C	D</a:t>
            </a:r>
          </a:p>
        </p:txBody>
      </p:sp>
      <p:graphicFrame>
        <p:nvGraphicFramePr>
          <p:cNvPr id="2" name="Table 1"/>
          <p:cNvGraphicFramePr>
            <a:graphicFrameLocks noGrp="1"/>
          </p:cNvGraphicFramePr>
          <p:nvPr/>
        </p:nvGraphicFramePr>
        <p:xfrm>
          <a:off x="2032001" y="1388411"/>
          <a:ext cx="8749731" cy="2286000"/>
        </p:xfrm>
        <a:graphic>
          <a:graphicData uri="http://schemas.openxmlformats.org/drawingml/2006/table">
            <a:tbl>
              <a:tblPr firstRow="1" bandRow="1">
                <a:tableStyleId>{2D5ABB26-0587-4C30-8999-92F81FD0307C}</a:tableStyleId>
              </a:tblPr>
              <a:tblGrid>
                <a:gridCol w="684389">
                  <a:extLst>
                    <a:ext uri="{9D8B030D-6E8A-4147-A177-3AD203B41FA5}">
                      <a16:colId xmlns="" xmlns:a16="http://schemas.microsoft.com/office/drawing/2014/main" val="20000"/>
                    </a:ext>
                  </a:extLst>
                </a:gridCol>
                <a:gridCol w="3827598">
                  <a:extLst>
                    <a:ext uri="{9D8B030D-6E8A-4147-A177-3AD203B41FA5}">
                      <a16:colId xmlns="" xmlns:a16="http://schemas.microsoft.com/office/drawing/2014/main" val="20001"/>
                    </a:ext>
                  </a:extLst>
                </a:gridCol>
                <a:gridCol w="705203">
                  <a:extLst>
                    <a:ext uri="{9D8B030D-6E8A-4147-A177-3AD203B41FA5}">
                      <a16:colId xmlns="" xmlns:a16="http://schemas.microsoft.com/office/drawing/2014/main" val="20002"/>
                    </a:ext>
                  </a:extLst>
                </a:gridCol>
                <a:gridCol w="3532541">
                  <a:extLst>
                    <a:ext uri="{9D8B030D-6E8A-4147-A177-3AD203B41FA5}">
                      <a16:colId xmlns="" xmlns:a16="http://schemas.microsoft.com/office/drawing/2014/main" val="20003"/>
                    </a:ext>
                  </a:extLst>
                </a:gridCol>
              </a:tblGrid>
              <a:tr h="370840">
                <a:tc>
                  <a:txBody>
                    <a:bodyPr/>
                    <a:lstStyle/>
                    <a:p>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rgbClr val="FFC000"/>
                          </a:solidFill>
                          <a:latin typeface="Calibri" pitchFamily="34" charset="0"/>
                        </a:rPr>
                        <a:t>List-I</a:t>
                      </a:r>
                      <a:endParaRPr lang="en-IN" sz="2400" b="1"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rgbClr val="FFC000"/>
                          </a:solidFill>
                          <a:latin typeface="Calibri" pitchFamily="34" charset="0"/>
                        </a:rPr>
                        <a:t>List-II</a:t>
                      </a:r>
                      <a:endParaRPr lang="en-IN" sz="2400" b="1"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US" sz="2400" dirty="0">
                          <a:solidFill>
                            <a:srgbClr val="FFC000"/>
                          </a:solidFill>
                          <a:latin typeface="Calibri" pitchFamily="34" charset="0"/>
                        </a:rPr>
                        <a:t>A.</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Glycerol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rgbClr val="FFC000"/>
                          </a:solidFill>
                          <a:latin typeface="Calibri" pitchFamily="34" charset="0"/>
                        </a:rPr>
                        <a:t>I.</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Denatured alcohol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US" sz="2400" dirty="0">
                          <a:solidFill>
                            <a:srgbClr val="FFC000"/>
                          </a:solidFill>
                          <a:latin typeface="Calibri" pitchFamily="34" charset="0"/>
                        </a:rPr>
                        <a:t>B.</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Ethylene glycol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rgbClr val="FFC000"/>
                          </a:solidFill>
                          <a:latin typeface="Calibri" pitchFamily="34" charset="0"/>
                        </a:rPr>
                        <a:t>II.</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Absolute ethanol + petrol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US" sz="2400" dirty="0">
                          <a:solidFill>
                            <a:srgbClr val="FFC000"/>
                          </a:solidFill>
                          <a:latin typeface="Calibri" pitchFamily="34" charset="0"/>
                        </a:rPr>
                        <a:t>C.</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Methylated spirit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rgbClr val="FFC000"/>
                          </a:solidFill>
                          <a:latin typeface="Calibri" pitchFamily="34" charset="0"/>
                        </a:rPr>
                        <a:t>III.</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Coolant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US" sz="2400" dirty="0">
                          <a:solidFill>
                            <a:srgbClr val="FFC000"/>
                          </a:solidFill>
                          <a:latin typeface="Calibri" pitchFamily="34" charset="0"/>
                        </a:rPr>
                        <a:t>D.</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Power alcohol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rgbClr val="FFC000"/>
                          </a:solidFill>
                          <a:latin typeface="Calibri" pitchFamily="34" charset="0"/>
                        </a:rPr>
                        <a:t>IV.</a:t>
                      </a:r>
                      <a:endParaRPr lang="en-IN" sz="2400" dirty="0">
                        <a:solidFill>
                          <a:srgbClr val="FFC000"/>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solidFill>
                            <a:srgbClr val="FFC000"/>
                          </a:solidFill>
                          <a:latin typeface="Calibri" pitchFamily="34" charset="0"/>
                        </a:rPr>
                        <a:t>Moisturiser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26" name="Group 25">
            <a:extLst>
              <a:ext uri="{FF2B5EF4-FFF2-40B4-BE49-F238E27FC236}">
                <a16:creationId xmlns="" xmlns:a16="http://schemas.microsoft.com/office/drawing/2014/main" id="{A8B0E9E8-9796-9DB8-3066-650A95BA303F}"/>
              </a:ext>
            </a:extLst>
          </p:cNvPr>
          <p:cNvGrpSpPr/>
          <p:nvPr/>
        </p:nvGrpSpPr>
        <p:grpSpPr>
          <a:xfrm>
            <a:off x="6901218" y="4782255"/>
            <a:ext cx="604955" cy="565671"/>
            <a:chOff x="3055651" y="1822568"/>
            <a:chExt cx="696055" cy="650855"/>
          </a:xfrm>
        </p:grpSpPr>
        <p:sp>
          <p:nvSpPr>
            <p:cNvPr id="27" name="Rectangle: Rounded Corners 22">
              <a:extLst>
                <a:ext uri="{FF2B5EF4-FFF2-40B4-BE49-F238E27FC236}">
                  <a16:creationId xmlns="" xmlns:a16="http://schemas.microsoft.com/office/drawing/2014/main" id="{FFE7215F-2F15-CA5E-8EDC-EA956108FC59}"/>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Speech Bubble: Rectangle with Corners Rounded 23">
              <a:extLst>
                <a:ext uri="{FF2B5EF4-FFF2-40B4-BE49-F238E27FC236}">
                  <a16:creationId xmlns="" xmlns:a16="http://schemas.microsoft.com/office/drawing/2014/main" id="{47AC2376-A33A-5DE9-05A3-CE7F8B2A1EB3}"/>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 xmlns:a16="http://schemas.microsoft.com/office/drawing/2014/main" id="{57A54DF3-CF86-46D9-DC4C-BD3A8BBA6AEC}"/>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B</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sp>
        <p:nvSpPr>
          <p:cNvPr id="3" name="Rectangle 2"/>
          <p:cNvSpPr/>
          <p:nvPr/>
        </p:nvSpPr>
        <p:spPr>
          <a:xfrm>
            <a:off x="7793882" y="4844199"/>
            <a:ext cx="3108543" cy="461665"/>
          </a:xfrm>
          <a:prstGeom prst="rect">
            <a:avLst/>
          </a:prstGeom>
        </p:spPr>
        <p:txBody>
          <a:bodyPr wrap="none">
            <a:spAutoFit/>
          </a:bodyPr>
          <a:lstStyle/>
          <a:p>
            <a:r>
              <a:rPr lang="en-US" sz="2400" dirty="0">
                <a:solidFill>
                  <a:srgbClr val="FFFFFF"/>
                </a:solidFill>
                <a:latin typeface="Calibri"/>
                <a:ea typeface="Calibri"/>
                <a:cs typeface="Calibri"/>
                <a:sym typeface="Calibri"/>
              </a:rPr>
              <a:t>IV   	III   	I    	II</a:t>
            </a:r>
          </a:p>
        </p:txBody>
      </p:sp>
      <p:grpSp>
        <p:nvGrpSpPr>
          <p:cNvPr id="47" name="Group 46">
            <a:extLst>
              <a:ext uri="{FF2B5EF4-FFF2-40B4-BE49-F238E27FC236}">
                <a16:creationId xmlns="" xmlns:a16="http://schemas.microsoft.com/office/drawing/2014/main" id="{DD195AF1-A3F2-0606-ED7A-9BDE5CF8CFD1}"/>
              </a:ext>
            </a:extLst>
          </p:cNvPr>
          <p:cNvGrpSpPr/>
          <p:nvPr/>
        </p:nvGrpSpPr>
        <p:grpSpPr>
          <a:xfrm>
            <a:off x="6882346" y="5534713"/>
            <a:ext cx="604955" cy="565671"/>
            <a:chOff x="3055651" y="1822568"/>
            <a:chExt cx="696055" cy="650855"/>
          </a:xfrm>
        </p:grpSpPr>
        <p:sp>
          <p:nvSpPr>
            <p:cNvPr id="52" name="Rectangle: Rounded Corners 29">
              <a:extLst>
                <a:ext uri="{FF2B5EF4-FFF2-40B4-BE49-F238E27FC236}">
                  <a16:creationId xmlns="" xmlns:a16="http://schemas.microsoft.com/office/drawing/2014/main" id="{C72893F7-7CFF-7D90-798B-049131BCD806}"/>
                </a:ext>
              </a:extLst>
            </p:cNvPr>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3" name="Speech Bubble: Rectangle with Corners Rounded 30">
              <a:extLst>
                <a:ext uri="{FF2B5EF4-FFF2-40B4-BE49-F238E27FC236}">
                  <a16:creationId xmlns="" xmlns:a16="http://schemas.microsoft.com/office/drawing/2014/main" id="{DDA76DFF-EBF8-6C81-2EA8-30E1D9A5CB9C}"/>
                </a:ext>
              </a:extLst>
            </p:cNvPr>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4" name="TextBox 53">
              <a:extLst>
                <a:ext uri="{FF2B5EF4-FFF2-40B4-BE49-F238E27FC236}">
                  <a16:creationId xmlns="" xmlns:a16="http://schemas.microsoft.com/office/drawing/2014/main" id="{0465EC3A-04CC-79D0-1B9B-53B112B907B7}"/>
                </a:ext>
              </a:extLst>
            </p:cNvPr>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Poppins Black" panose="00000A00000000000000" pitchFamily="2" charset="0"/>
                  <a:cs typeface="Poppins Black" panose="00000A00000000000000" pitchFamily="2" charset="0"/>
                </a:rPr>
                <a:t>D</a:t>
              </a:r>
              <a:endParaRPr kumimoji="0" lang="en-IN" sz="2400" b="0" i="0" u="none" strike="noStrike" kern="0" cap="none" spc="0" normalizeH="0" baseline="0" noProof="0" dirty="0">
                <a:ln>
                  <a:noFill/>
                </a:ln>
                <a:solidFill>
                  <a:prstClr val="black"/>
                </a:solidFill>
                <a:effectLst/>
                <a:uLnTx/>
                <a:uFillTx/>
                <a:latin typeface="Poppins Black" panose="00000A00000000000000" pitchFamily="2" charset="0"/>
                <a:cs typeface="Poppins Black" panose="00000A00000000000000" pitchFamily="2" charset="0"/>
              </a:endParaRPr>
            </a:p>
          </p:txBody>
        </p:sp>
      </p:grpSp>
      <p:sp>
        <p:nvSpPr>
          <p:cNvPr id="55" name="Rectangle 54"/>
          <p:cNvSpPr/>
          <p:nvPr/>
        </p:nvSpPr>
        <p:spPr>
          <a:xfrm>
            <a:off x="7793882" y="5609898"/>
            <a:ext cx="3031599" cy="461665"/>
          </a:xfrm>
          <a:prstGeom prst="rect">
            <a:avLst/>
          </a:prstGeom>
        </p:spPr>
        <p:txBody>
          <a:bodyPr wrap="none">
            <a:spAutoFit/>
          </a:bodyPr>
          <a:lstStyle/>
          <a:p>
            <a:pPr lvl="0"/>
            <a:r>
              <a:rPr lang="en-US" sz="2400" dirty="0">
                <a:solidFill>
                  <a:srgbClr val="FFFFFF"/>
                </a:solidFill>
                <a:latin typeface="Calibri"/>
                <a:ea typeface="Calibri"/>
                <a:cs typeface="Calibri"/>
                <a:sym typeface="Calibri"/>
              </a:rPr>
              <a:t>II   	III   	IV    	I</a:t>
            </a:r>
          </a:p>
        </p:txBody>
      </p:sp>
      <p:sp>
        <p:nvSpPr>
          <p:cNvPr id="56" name="Rectangle 55"/>
          <p:cNvSpPr/>
          <p:nvPr/>
        </p:nvSpPr>
        <p:spPr>
          <a:xfrm>
            <a:off x="1524001" y="5599967"/>
            <a:ext cx="3031599" cy="461665"/>
          </a:xfrm>
          <a:prstGeom prst="rect">
            <a:avLst/>
          </a:prstGeom>
        </p:spPr>
        <p:txBody>
          <a:bodyPr wrap="none">
            <a:spAutoFit/>
          </a:bodyPr>
          <a:lstStyle/>
          <a:p>
            <a:r>
              <a:rPr lang="en-US" sz="2400" dirty="0">
                <a:solidFill>
                  <a:srgbClr val="FFFFFF"/>
                </a:solidFill>
                <a:latin typeface="Calibri"/>
                <a:ea typeface="Calibri"/>
                <a:cs typeface="Calibri"/>
                <a:sym typeface="Calibri"/>
              </a:rPr>
              <a:t>III   	IV   	II    	I</a:t>
            </a:r>
          </a:p>
        </p:txBody>
      </p:sp>
    </p:spTree>
    <p:extLst>
      <p:ext uri="{BB962C8B-B14F-4D97-AF65-F5344CB8AC3E}">
        <p14:creationId xmlns:p14="http://schemas.microsoft.com/office/powerpoint/2010/main" val="633733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 name="Picture 6" descr="Picture 6">
            <a:extLst>
              <a:ext uri="{FF2B5EF4-FFF2-40B4-BE49-F238E27FC236}">
                <a16:creationId xmlns="" xmlns:a16="http://schemas.microsoft.com/office/drawing/2014/main" id="{76E0001F-ADAA-6BEC-8678-E26E9D718385}"/>
              </a:ext>
            </a:extLst>
          </p:cNvPr>
          <p:cNvPicPr>
            <a:picLocks noChangeAspect="1"/>
          </p:cNvPicPr>
          <p:nvPr/>
        </p:nvPicPr>
        <p:blipFill>
          <a:blip r:embed="rId3"/>
          <a:stretch>
            <a:fillRect/>
          </a:stretch>
        </p:blipFill>
        <p:spPr>
          <a:xfrm>
            <a:off x="3523629" y="1077407"/>
            <a:ext cx="4767486" cy="4700424"/>
          </a:xfrm>
          <a:prstGeom prst="rect">
            <a:avLst/>
          </a:prstGeom>
          <a:ln w="12700">
            <a:miter lim="400000"/>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a:spAutoFit/>
      </a:bodyPr>
      <a:lstStyle>
        <a:defPPr algn="r">
          <a:lnSpc>
            <a:spcPct val="115000"/>
          </a:lnSpc>
          <a:defRPr kumimoji="0" sz="2000" b="0" u="none" strike="noStrike" kern="0" cap="none" spc="0" normalizeH="0" noProof="0" dirty="0">
            <a:ln>
              <a:noFill/>
            </a:ln>
            <a:solidFill>
              <a:schemeClr val="tx1"/>
            </a:solidFill>
            <a:effectLst/>
            <a:uLnTx/>
            <a:uFillTx/>
            <a:latin typeface="Poppins Medium" panose="00000600000000000000" pitchFamily="2" charset="0"/>
            <a:ea typeface="Calibri" panose="020F0502020204030204" pitchFamily="34" charset="0"/>
            <a:cs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3220</TotalTime>
  <Words>2850</Words>
  <Application>Microsoft Office PowerPoint</Application>
  <PresentationFormat>Widescreen</PresentationFormat>
  <Paragraphs>959</Paragraphs>
  <Slides>90</Slides>
  <Notes>48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90</vt:i4>
      </vt:variant>
    </vt:vector>
  </HeadingPairs>
  <TitlesOfParts>
    <vt:vector size="102" baseType="lpstr">
      <vt:lpstr>Arial</vt:lpstr>
      <vt:lpstr>Wingdings</vt:lpstr>
      <vt:lpstr>Cambria</vt:lpstr>
      <vt:lpstr>Poppins SemiBold</vt:lpstr>
      <vt:lpstr>Calibri</vt:lpstr>
      <vt:lpstr>Symbol</vt:lpstr>
      <vt:lpstr>Cambria Math</vt:lpstr>
      <vt:lpstr>Poppins Medium</vt:lpstr>
      <vt:lpstr>Poppins Black</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Venkatesh Mahesh</dc:creator>
  <cp:lastModifiedBy>Ashok</cp:lastModifiedBy>
  <cp:revision>1225</cp:revision>
  <dcterms:created xsi:type="dcterms:W3CDTF">2023-04-02T19:00:27Z</dcterms:created>
  <dcterms:modified xsi:type="dcterms:W3CDTF">2024-09-18T23:27:28Z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091efa59f3a249339a4a81f9ffdea5e0</vt:lpwstr>
  </property>
</Properties>
</file>