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dp" ContentType="image/vnd.ms-photo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2" r:id="rId3"/>
  </p:sldMasterIdLst>
  <p:notesMasterIdLst>
    <p:notesMasterId r:id="rId16"/>
  </p:notesMasterIdLst>
  <p:handoutMasterIdLst>
    <p:handoutMasterId r:id="rId89"/>
  </p:handoutMasterIdLst>
  <p:sldIdLst>
    <p:sldId id="323" r:id="rId4"/>
    <p:sldId id="329" r:id="rId5"/>
    <p:sldId id="718" r:id="rId6"/>
    <p:sldId id="331" r:id="rId7"/>
    <p:sldId id="769" r:id="rId8"/>
    <p:sldId id="770" r:id="rId9"/>
    <p:sldId id="771" r:id="rId10"/>
    <p:sldId id="772" r:id="rId11"/>
    <p:sldId id="773" r:id="rId12"/>
    <p:sldId id="774" r:id="rId13"/>
    <p:sldId id="775" r:id="rId14"/>
    <p:sldId id="680" r:id="rId15"/>
    <p:sldId id="785" r:id="rId17"/>
    <p:sldId id="767" r:id="rId18"/>
    <p:sldId id="787" r:id="rId19"/>
    <p:sldId id="802" r:id="rId20"/>
    <p:sldId id="803" r:id="rId21"/>
    <p:sldId id="872" r:id="rId22"/>
    <p:sldId id="873" r:id="rId23"/>
    <p:sldId id="805" r:id="rId24"/>
    <p:sldId id="810" r:id="rId25"/>
    <p:sldId id="874" r:id="rId26"/>
    <p:sldId id="976" r:id="rId27"/>
    <p:sldId id="977" r:id="rId28"/>
    <p:sldId id="876" r:id="rId29"/>
    <p:sldId id="806" r:id="rId30"/>
    <p:sldId id="807" r:id="rId31"/>
    <p:sldId id="808" r:id="rId32"/>
    <p:sldId id="809" r:id="rId33"/>
    <p:sldId id="877" r:id="rId34"/>
    <p:sldId id="878" r:id="rId35"/>
    <p:sldId id="795" r:id="rId36"/>
    <p:sldId id="826" r:id="rId37"/>
    <p:sldId id="827" r:id="rId38"/>
    <p:sldId id="879" r:id="rId39"/>
    <p:sldId id="796" r:id="rId40"/>
    <p:sldId id="797" r:id="rId41"/>
    <p:sldId id="799" r:id="rId42"/>
    <p:sldId id="841" r:id="rId43"/>
    <p:sldId id="849" r:id="rId44"/>
    <p:sldId id="844" r:id="rId45"/>
    <p:sldId id="845" r:id="rId46"/>
    <p:sldId id="880" r:id="rId47"/>
    <p:sldId id="851" r:id="rId48"/>
    <p:sldId id="881" r:id="rId49"/>
    <p:sldId id="882" r:id="rId50"/>
    <p:sldId id="852" r:id="rId51"/>
    <p:sldId id="883" r:id="rId52"/>
    <p:sldId id="800" r:id="rId53"/>
    <p:sldId id="855" r:id="rId54"/>
    <p:sldId id="856" r:id="rId55"/>
    <p:sldId id="857" r:id="rId56"/>
    <p:sldId id="801" r:id="rId57"/>
    <p:sldId id="859" r:id="rId58"/>
    <p:sldId id="861" r:id="rId59"/>
    <p:sldId id="884" r:id="rId60"/>
    <p:sldId id="906" r:id="rId61"/>
    <p:sldId id="907" r:id="rId62"/>
    <p:sldId id="908" r:id="rId63"/>
    <p:sldId id="889" r:id="rId64"/>
    <p:sldId id="909" r:id="rId65"/>
    <p:sldId id="910" r:id="rId66"/>
    <p:sldId id="890" r:id="rId67"/>
    <p:sldId id="892" r:id="rId68"/>
    <p:sldId id="893" r:id="rId69"/>
    <p:sldId id="894" r:id="rId70"/>
    <p:sldId id="895" r:id="rId71"/>
    <p:sldId id="912" r:id="rId72"/>
    <p:sldId id="896" r:id="rId73"/>
    <p:sldId id="897" r:id="rId74"/>
    <p:sldId id="969" r:id="rId75"/>
    <p:sldId id="972" r:id="rId76"/>
    <p:sldId id="973" r:id="rId77"/>
    <p:sldId id="970" r:id="rId78"/>
    <p:sldId id="898" r:id="rId79"/>
    <p:sldId id="914" r:id="rId80"/>
    <p:sldId id="915" r:id="rId81"/>
    <p:sldId id="916" r:id="rId82"/>
    <p:sldId id="917" r:id="rId83"/>
    <p:sldId id="905" r:id="rId84"/>
    <p:sldId id="918" r:id="rId85"/>
    <p:sldId id="957" r:id="rId86"/>
    <p:sldId id="958" r:id="rId87"/>
    <p:sldId id="292" r:id="rId88"/>
  </p:sldIdLst>
  <p:sldSz cx="12192000" cy="6858000"/>
  <p:notesSz cx="6858000" cy="9144000"/>
  <p:embeddedFontLst>
    <p:embeddedFont>
      <p:font typeface="Poppins Medium" pitchFamily="2" charset="0"/>
      <p:regular r:id="rId93"/>
    </p:embeddedFont>
    <p:embeddedFont>
      <p:font typeface="Calibri" panose="020F0502020204030204" pitchFamily="34" charset="0"/>
      <p:regular r:id="rId94"/>
    </p:embeddedFont>
    <p:embeddedFont>
      <p:font typeface="Calibri" panose="020F0502020204030204"/>
      <p:regular r:id="rId95"/>
    </p:embeddedFont>
    <p:embeddedFont>
      <p:font typeface="Cambria" panose="02040503050406030204"/>
      <p:regular r:id="rId96"/>
    </p:embeddedFont>
    <p:embeddedFont>
      <p:font typeface="Poppins Black" pitchFamily="2" charset="0"/>
      <p:regular r:id="rId97"/>
    </p:embeddedFont>
    <p:embeddedFont>
      <p:font typeface="Poppins SemiBold" pitchFamily="2" charset="0"/>
      <p:regular r:id="rId98"/>
    </p:embeddedFont>
    <p:embeddedFont>
      <p:font typeface="Poppins Medium"/>
      <p:regular r:id="rId99"/>
    </p:embeddedFont>
    <p:embeddedFont>
      <p:font typeface="Noto Sans Symbols"/>
      <p:regular r:id="rId10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defaultTextStyle>
  <p:extLst>
    <p:ext uri="{EFAFB233-063F-42B5-8137-9DF3F51BA10A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pos="7174" userDrawn="1">
          <p15:clr>
            <a:srgbClr val="A4A3A4"/>
          </p15:clr>
        </p15:guide>
        <p15:guide id="3" pos="336" userDrawn="1">
          <p15:clr>
            <a:srgbClr val="A4A3A4"/>
          </p15:clr>
        </p15:guide>
        <p15:guide id="4" orient="horz" pos="4176" userDrawn="1">
          <p15:clr>
            <a:srgbClr val="A4A3A4"/>
          </p15:clr>
        </p15:guide>
        <p15:guide id="5" orient="horz" pos="1368" userDrawn="1">
          <p15:clr>
            <a:srgbClr val="A4A3A4"/>
          </p15:clr>
        </p15:guide>
        <p15:guide id="6" orient="horz" pos="624" userDrawn="1">
          <p15:clr>
            <a:srgbClr val="A4A3A4"/>
          </p15:clr>
        </p15:guide>
        <p15:guide id="7" orient="horz" pos="312" userDrawn="1">
          <p15:clr>
            <a:srgbClr val="A4A3A4"/>
          </p15:clr>
        </p15:guide>
        <p15:guide id="8" pos="672" userDrawn="1">
          <p15:clr>
            <a:srgbClr val="A4A3A4"/>
          </p15:clr>
        </p15:guide>
        <p15:guide id="10" pos="9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1A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19" autoAdjust="0"/>
    <p:restoredTop sz="96323" autoAdjust="0"/>
  </p:normalViewPr>
  <p:slideViewPr>
    <p:cSldViewPr snapToGrid="0" showGuides="1">
      <p:cViewPr varScale="1">
        <p:scale>
          <a:sx n="45" d="100"/>
          <a:sy n="45" d="100"/>
        </p:scale>
        <p:origin x="915" y="17"/>
      </p:cViewPr>
      <p:guideLst>
        <p:guide orient="horz" pos="1008"/>
        <p:guide pos="7174"/>
        <p:guide pos="336"/>
        <p:guide orient="horz" pos="4176"/>
        <p:guide orient="horz" pos="1368"/>
        <p:guide orient="horz" pos="624"/>
        <p:guide orient="horz" pos="312"/>
        <p:guide pos="672"/>
        <p:guide pos="9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0" d="100"/>
          <a:sy n="50" d="100"/>
        </p:scale>
        <p:origin x="2886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font" Target="fonts/font7.fntdata"/><Relationship Id="rId98" Type="http://schemas.openxmlformats.org/officeDocument/2006/relationships/font" Target="fonts/font6.fntdata"/><Relationship Id="rId97" Type="http://schemas.openxmlformats.org/officeDocument/2006/relationships/font" Target="fonts/font5.fntdata"/><Relationship Id="rId96" Type="http://schemas.openxmlformats.org/officeDocument/2006/relationships/font" Target="fonts/font4.fntdata"/><Relationship Id="rId95" Type="http://schemas.openxmlformats.org/officeDocument/2006/relationships/font" Target="fonts/font3.fntdata"/><Relationship Id="rId94" Type="http://schemas.openxmlformats.org/officeDocument/2006/relationships/font" Target="fonts/font2.fntdata"/><Relationship Id="rId93" Type="http://schemas.openxmlformats.org/officeDocument/2006/relationships/font" Target="fonts/font1.fntdata"/><Relationship Id="rId92" Type="http://schemas.openxmlformats.org/officeDocument/2006/relationships/tableStyles" Target="tableStyles.xml"/><Relationship Id="rId91" Type="http://schemas.openxmlformats.org/officeDocument/2006/relationships/viewProps" Target="viewProps.xml"/><Relationship Id="rId90" Type="http://schemas.openxmlformats.org/officeDocument/2006/relationships/presProps" Target="presProps.xml"/><Relationship Id="rId9" Type="http://schemas.openxmlformats.org/officeDocument/2006/relationships/slide" Target="slides/slide6.xml"/><Relationship Id="rId89" Type="http://schemas.openxmlformats.org/officeDocument/2006/relationships/handoutMaster" Target="handoutMasters/handoutMaster1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80" Type="http://schemas.openxmlformats.org/officeDocument/2006/relationships/slide" Target="slides/slide76.xml"/><Relationship Id="rId8" Type="http://schemas.openxmlformats.org/officeDocument/2006/relationships/slide" Target="slides/slide5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4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3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0" Type="http://schemas.openxmlformats.org/officeDocument/2006/relationships/font" Target="fonts/font8.fntdata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C5647A-B1B5-412F-A7D4-D3B8A26CE1A3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EE005-EFC4-4135-B7FB-75D1A343F47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9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048870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048871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872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048873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048874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(C)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(B)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(B)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(A)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(B)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(D)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(A)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(C)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(C)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(C) 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 (B)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 (C)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(A)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(B)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(D)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(D)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(B)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(D)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(A)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(D)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(B)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(D)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(A)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(A)</a:t>
            </a:r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(D)</a:t>
            </a:r>
            <a:endParaRPr lang="en-US" sz="1200" b="1" i="0" u="none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(B)</a:t>
            </a:r>
            <a:endParaRPr lang="en-US" sz="1200" b="1" i="0" u="none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(A)</a:t>
            </a:r>
            <a:endParaRPr lang="en-US" sz="1200" b="1" i="0" u="none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none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none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 (C)</a:t>
            </a:r>
            <a:endParaRPr lang="en-US" sz="1200" b="1" i="0" u="none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endParaRPr lang="en-US" sz="1200" b="1" i="0" u="sng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</a:t>
            </a:r>
            <a:r>
              <a:rPr lang="en-US" sz="1200" b="1" i="0" u="none" strike="noStrike" baseline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(B)</a:t>
            </a:r>
            <a:endParaRPr lang="en-US" sz="1200" b="1" i="0" u="none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(D)</a:t>
            </a:r>
            <a:endParaRPr lang="en-US" sz="1200" b="1" i="0" u="none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(D)</a:t>
            </a:r>
            <a:endParaRPr lang="en-US" sz="1200" b="1" i="0" u="none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rtl="0"/>
            <a:r>
              <a:rPr lang="en-US" sz="12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Ans. (A)</a:t>
            </a:r>
            <a:endParaRPr lang="en-US" sz="1200" b="1" i="0" u="none" strike="noStrike" baseline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7" name="Google Shape;277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868" name="Google Shape;27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Slide">
  <p:cSld name="Blank Slid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F3DA93-107A-5D49-9888-DA596CB7AD3A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6CF53-0129-0449-A062-80C6C378E3BF}" type="slidenum">
              <a:rPr lang="en-US" smtClean="0"/>
            </a:fld>
            <a:endParaRPr lang="en-US"/>
          </a:p>
        </p:txBody>
      </p:sp>
      <p:pic>
        <p:nvPicPr>
          <p:cNvPr id="7" name="Picture 6" descr="Circle&#10;&#10;Description automatically generated"/>
          <p:cNvPicPr>
            <a:picLocks noChangeAspect="1"/>
          </p:cNvPicPr>
          <p:nvPr userDrawn="1"/>
        </p:nvPicPr>
        <p:blipFill rotWithShape="1">
          <a:blip r:embed="rId2"/>
          <a:srcRect t="2470" r="2108"/>
          <a:stretch>
            <a:fillRect/>
          </a:stretch>
        </p:blipFill>
        <p:spPr>
          <a:xfrm flipV="1">
            <a:off x="0" y="-1"/>
            <a:ext cx="1902100" cy="18950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Slide">
  <p:cSld name="Blank Slid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F3DA93-107A-5D49-9888-DA596CB7AD3A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6CF53-0129-0449-A062-80C6C378E3BF}" type="slidenum">
              <a:rPr lang="en-US" smtClean="0"/>
            </a:fld>
            <a:endParaRPr lang="en-US"/>
          </a:p>
        </p:txBody>
      </p:sp>
      <p:pic>
        <p:nvPicPr>
          <p:cNvPr id="7" name="Picture 6" descr="Circle&#10;&#10;Description automatically generated"/>
          <p:cNvPicPr>
            <a:picLocks noChangeAspect="1"/>
          </p:cNvPicPr>
          <p:nvPr userDrawn="1"/>
        </p:nvPicPr>
        <p:blipFill rotWithShape="1">
          <a:blip r:embed="rId2"/>
          <a:srcRect t="2470" r="2108"/>
          <a:stretch>
            <a:fillRect/>
          </a:stretch>
        </p:blipFill>
        <p:spPr>
          <a:xfrm flipV="1">
            <a:off x="0" y="-1"/>
            <a:ext cx="1902100" cy="18950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2598272" y="188251"/>
            <a:ext cx="768160" cy="4970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15000"/>
              </a:lnSpc>
            </a:pPr>
            <a:r>
              <a:rPr kumimoji="0" lang="en-US" sz="2400" b="0" u="none" strike="noStrike" kern="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Poppins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#Q.</a:t>
            </a:r>
            <a:endParaRPr kumimoji="0" lang="en-US" sz="2400" b="0" u="none" strike="noStrike" kern="0" cap="none" spc="0" normalizeH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Poppins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2569700" y="188251"/>
            <a:ext cx="1377301" cy="4970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15000"/>
              </a:lnSpc>
            </a:pPr>
            <a:r>
              <a:rPr kumimoji="0" lang="en-US" sz="2400" b="0" u="none" strike="noStrike" kern="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Poppins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#ImpQ.</a:t>
            </a:r>
            <a:endParaRPr kumimoji="0" lang="en-US" sz="2400" b="0" u="none" strike="noStrike" kern="0" cap="none" spc="0" normalizeH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Poppins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png"/><Relationship Id="rId7" Type="http://schemas.openxmlformats.org/officeDocument/2006/relationships/image" Target="../media/image3.png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Google Shape;10;p2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1347290" y="0"/>
            <a:ext cx="766572" cy="792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53" name="Google Shape;11;p29" descr="Nerve with solid fill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 rot="-2573736">
            <a:off x="-242412" y="3856002"/>
            <a:ext cx="2419667" cy="2419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54" name="Google Shape;12;p29" descr="Mitochondria with solid fill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 rot="825481">
            <a:off x="1612884" y="4225156"/>
            <a:ext cx="2778519" cy="2778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55" name="Google Shape;13;p29" descr="Germ with solid fill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 rot="-6953518">
            <a:off x="1374462" y="2178264"/>
            <a:ext cx="2420746" cy="2420746"/>
          </a:xfrm>
          <a:prstGeom prst="rect">
            <a:avLst/>
          </a:prstGeom>
          <a:noFill/>
          <a:ln>
            <a:noFill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Google Shape;10;p29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1347290" y="0"/>
            <a:ext cx="766572" cy="792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53" name="Google Shape;11;p29" descr="Nerve with solid fill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 rot="-2573736">
            <a:off x="-242412" y="3856002"/>
            <a:ext cx="2419667" cy="2419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54" name="Google Shape;12;p29" descr="Mitochondria with solid fill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 rot="825481">
            <a:off x="1612884" y="4225156"/>
            <a:ext cx="2778519" cy="2778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55" name="Google Shape;13;p29" descr="Germ with solid fill"/>
          <p:cNvPicPr preferRelativeResize="0"/>
          <p:nvPr/>
        </p:nvPicPr>
        <p:blipFill rotWithShape="1">
          <a:blip r:embed="rId9"/>
          <a:srcRect/>
          <a:stretch>
            <a:fillRect/>
          </a:stretch>
        </p:blipFill>
        <p:spPr>
          <a:xfrm rot="-6953518">
            <a:off x="1374462" y="2178264"/>
            <a:ext cx="2420746" cy="2420746"/>
          </a:xfrm>
          <a:prstGeom prst="rect">
            <a:avLst/>
          </a:prstGeom>
          <a:noFill/>
          <a:ln>
            <a:noFill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emf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microsoft.com/office/2007/relationships/hdphoto" Target="../media/image15.wdp"/><Relationship Id="rId1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microsoft.com/office/2007/relationships/hdphoto" Target="../media/image17.wdp"/><Relationship Id="rId1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3.xml"/><Relationship Id="rId3" Type="http://schemas.microsoft.com/office/2007/relationships/hdphoto" Target="../media/image21.wdp"/><Relationship Id="rId2" Type="http://schemas.openxmlformats.org/officeDocument/2006/relationships/image" Target="../media/image20.png"/><Relationship Id="rId1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3.xml"/><Relationship Id="rId2" Type="http://schemas.microsoft.com/office/2007/relationships/hdphoto" Target="../media/image23.wdp"/><Relationship Id="rId1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3.xml"/><Relationship Id="rId3" Type="http://schemas.microsoft.com/office/2007/relationships/hdphoto" Target="../media/image25.wdp"/><Relationship Id="rId2" Type="http://schemas.openxmlformats.org/officeDocument/2006/relationships/image" Target="../media/image24.png"/><Relationship Id="rId1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3.xml"/><Relationship Id="rId3" Type="http://schemas.microsoft.com/office/2007/relationships/hdphoto" Target="../media/image27.wdp"/><Relationship Id="rId2" Type="http://schemas.openxmlformats.org/officeDocument/2006/relationships/image" Target="../media/image26.png"/><Relationship Id="rId1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3.xml"/><Relationship Id="rId2" Type="http://schemas.microsoft.com/office/2007/relationships/hdphoto" Target="../media/image29.wdp"/><Relationship Id="rId1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9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2.xml"/><Relationship Id="rId3" Type="http://schemas.openxmlformats.org/officeDocument/2006/relationships/slideLayout" Target="../slideLayouts/slideLayout3.xml"/><Relationship Id="rId2" Type="http://schemas.microsoft.com/office/2007/relationships/hdphoto" Target="../media/image34.wdp"/><Relationship Id="rId1" Type="http://schemas.openxmlformats.org/officeDocument/2006/relationships/image" Target="../media/image3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6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4.xml"/><Relationship Id="rId3" Type="http://schemas.openxmlformats.org/officeDocument/2006/relationships/slideLayout" Target="../slideLayouts/slideLayout3.xml"/><Relationship Id="rId2" Type="http://schemas.microsoft.com/office/2007/relationships/hdphoto" Target="../media/image36.wdp"/><Relationship Id="rId1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8.xml"/><Relationship Id="rId3" Type="http://schemas.openxmlformats.org/officeDocument/2006/relationships/slideLayout" Target="../slideLayouts/slideLayout3.xml"/><Relationship Id="rId2" Type="http://schemas.microsoft.com/office/2007/relationships/hdphoto" Target="../media/image38.wdp"/><Relationship Id="rId1" Type="http://schemas.openxmlformats.org/officeDocument/2006/relationships/image" Target="../media/image3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7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2.xml"/><Relationship Id="rId3" Type="http://schemas.openxmlformats.org/officeDocument/2006/relationships/slideLayout" Target="../slideLayouts/slideLayout3.xml"/><Relationship Id="rId2" Type="http://schemas.microsoft.com/office/2007/relationships/hdphoto" Target="../media/image40.wdp"/><Relationship Id="rId1" Type="http://schemas.openxmlformats.org/officeDocument/2006/relationships/image" Target="../media/image39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6.xml"/><Relationship Id="rId3" Type="http://schemas.openxmlformats.org/officeDocument/2006/relationships/slideLayout" Target="../slideLayouts/slideLayout3.xml"/><Relationship Id="rId2" Type="http://schemas.microsoft.com/office/2007/relationships/hdphoto" Target="../media/image42.wdp"/><Relationship Id="rId1" Type="http://schemas.openxmlformats.org/officeDocument/2006/relationships/image" Target="../media/image4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7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8.xml"/><Relationship Id="rId3" Type="http://schemas.openxmlformats.org/officeDocument/2006/relationships/slideLayout" Target="../slideLayouts/slideLayout3.xml"/><Relationship Id="rId2" Type="http://schemas.microsoft.com/office/2007/relationships/hdphoto" Target="../media/image44.wdp"/><Relationship Id="rId1" Type="http://schemas.openxmlformats.org/officeDocument/2006/relationships/image" Target="../media/image4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8338518" y="2970191"/>
            <a:ext cx="3390901" cy="3390901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538122" y="5899903"/>
            <a:ext cx="4653878" cy="803467"/>
            <a:chOff x="7551569" y="5896512"/>
            <a:chExt cx="4653878" cy="803467"/>
          </a:xfrm>
        </p:grpSpPr>
        <p:sp>
          <p:nvSpPr>
            <p:cNvPr id="9" name="Parallelogram 9"/>
            <p:cNvSpPr/>
            <p:nvPr/>
          </p:nvSpPr>
          <p:spPr>
            <a:xfrm>
              <a:off x="7551569" y="5965108"/>
              <a:ext cx="4653878" cy="734871"/>
            </a:xfrm>
            <a:custGeom>
              <a:avLst/>
              <a:gdLst>
                <a:gd name="connsiteX0" fmla="*/ 0 w 5069541"/>
                <a:gd name="connsiteY0" fmla="*/ 718734 h 718734"/>
                <a:gd name="connsiteX1" fmla="*/ 186777 w 5069541"/>
                <a:gd name="connsiteY1" fmla="*/ 0 h 718734"/>
                <a:gd name="connsiteX2" fmla="*/ 5069541 w 5069541"/>
                <a:gd name="connsiteY2" fmla="*/ 0 h 718734"/>
                <a:gd name="connsiteX3" fmla="*/ 4882764 w 5069541"/>
                <a:gd name="connsiteY3" fmla="*/ 718734 h 718734"/>
                <a:gd name="connsiteX4" fmla="*/ 0 w 5069541"/>
                <a:gd name="connsiteY4" fmla="*/ 718734 h 718734"/>
                <a:gd name="connsiteX0-1" fmla="*/ 0 w 4882764"/>
                <a:gd name="connsiteY0-2" fmla="*/ 718734 h 718734"/>
                <a:gd name="connsiteX1-3" fmla="*/ 186777 w 4882764"/>
                <a:gd name="connsiteY1-4" fmla="*/ 0 h 718734"/>
                <a:gd name="connsiteX2-5" fmla="*/ 4518211 w 4882764"/>
                <a:gd name="connsiteY2-6" fmla="*/ 0 h 718734"/>
                <a:gd name="connsiteX3-7" fmla="*/ 4882764 w 4882764"/>
                <a:gd name="connsiteY3-8" fmla="*/ 718734 h 718734"/>
                <a:gd name="connsiteX4-9" fmla="*/ 0 w 4882764"/>
                <a:gd name="connsiteY4-10" fmla="*/ 718734 h 718734"/>
                <a:gd name="connsiteX0-11" fmla="*/ 0 w 4546587"/>
                <a:gd name="connsiteY0-12" fmla="*/ 718734 h 718734"/>
                <a:gd name="connsiteX1-13" fmla="*/ 186777 w 4546587"/>
                <a:gd name="connsiteY1-14" fmla="*/ 0 h 718734"/>
                <a:gd name="connsiteX2-15" fmla="*/ 4518211 w 4546587"/>
                <a:gd name="connsiteY2-16" fmla="*/ 0 h 718734"/>
                <a:gd name="connsiteX3-17" fmla="*/ 4546587 w 4546587"/>
                <a:gd name="connsiteY3-18" fmla="*/ 718734 h 718734"/>
                <a:gd name="connsiteX4-19" fmla="*/ 0 w 4546587"/>
                <a:gd name="connsiteY4-20" fmla="*/ 718734 h 718734"/>
                <a:gd name="connsiteX0-21" fmla="*/ 0 w 4519693"/>
                <a:gd name="connsiteY0-22" fmla="*/ 718734 h 734871"/>
                <a:gd name="connsiteX1-23" fmla="*/ 186777 w 4519693"/>
                <a:gd name="connsiteY1-24" fmla="*/ 0 h 734871"/>
                <a:gd name="connsiteX2-25" fmla="*/ 4518211 w 4519693"/>
                <a:gd name="connsiteY2-26" fmla="*/ 0 h 734871"/>
                <a:gd name="connsiteX3-27" fmla="*/ 4519693 w 4519693"/>
                <a:gd name="connsiteY3-28" fmla="*/ 734871 h 734871"/>
                <a:gd name="connsiteX4-29" fmla="*/ 0 w 4519693"/>
                <a:gd name="connsiteY4-30" fmla="*/ 718734 h 7348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519693" h="734871">
                  <a:moveTo>
                    <a:pt x="0" y="718734"/>
                  </a:moveTo>
                  <a:lnTo>
                    <a:pt x="186777" y="0"/>
                  </a:lnTo>
                  <a:lnTo>
                    <a:pt x="4518211" y="0"/>
                  </a:lnTo>
                  <a:lnTo>
                    <a:pt x="4519693" y="734871"/>
                  </a:lnTo>
                  <a:lnTo>
                    <a:pt x="0" y="718734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Parallelogram 9"/>
            <p:cNvSpPr/>
            <p:nvPr/>
          </p:nvSpPr>
          <p:spPr>
            <a:xfrm>
              <a:off x="7678268" y="5896512"/>
              <a:ext cx="4519693" cy="734871"/>
            </a:xfrm>
            <a:custGeom>
              <a:avLst/>
              <a:gdLst>
                <a:gd name="connsiteX0" fmla="*/ 0 w 5069541"/>
                <a:gd name="connsiteY0" fmla="*/ 718734 h 718734"/>
                <a:gd name="connsiteX1" fmla="*/ 186777 w 5069541"/>
                <a:gd name="connsiteY1" fmla="*/ 0 h 718734"/>
                <a:gd name="connsiteX2" fmla="*/ 5069541 w 5069541"/>
                <a:gd name="connsiteY2" fmla="*/ 0 h 718734"/>
                <a:gd name="connsiteX3" fmla="*/ 4882764 w 5069541"/>
                <a:gd name="connsiteY3" fmla="*/ 718734 h 718734"/>
                <a:gd name="connsiteX4" fmla="*/ 0 w 5069541"/>
                <a:gd name="connsiteY4" fmla="*/ 718734 h 718734"/>
                <a:gd name="connsiteX0-1" fmla="*/ 0 w 4882764"/>
                <a:gd name="connsiteY0-2" fmla="*/ 718734 h 718734"/>
                <a:gd name="connsiteX1-3" fmla="*/ 186777 w 4882764"/>
                <a:gd name="connsiteY1-4" fmla="*/ 0 h 718734"/>
                <a:gd name="connsiteX2-5" fmla="*/ 4518211 w 4882764"/>
                <a:gd name="connsiteY2-6" fmla="*/ 0 h 718734"/>
                <a:gd name="connsiteX3-7" fmla="*/ 4882764 w 4882764"/>
                <a:gd name="connsiteY3-8" fmla="*/ 718734 h 718734"/>
                <a:gd name="connsiteX4-9" fmla="*/ 0 w 4882764"/>
                <a:gd name="connsiteY4-10" fmla="*/ 718734 h 718734"/>
                <a:gd name="connsiteX0-11" fmla="*/ 0 w 4546587"/>
                <a:gd name="connsiteY0-12" fmla="*/ 718734 h 718734"/>
                <a:gd name="connsiteX1-13" fmla="*/ 186777 w 4546587"/>
                <a:gd name="connsiteY1-14" fmla="*/ 0 h 718734"/>
                <a:gd name="connsiteX2-15" fmla="*/ 4518211 w 4546587"/>
                <a:gd name="connsiteY2-16" fmla="*/ 0 h 718734"/>
                <a:gd name="connsiteX3-17" fmla="*/ 4546587 w 4546587"/>
                <a:gd name="connsiteY3-18" fmla="*/ 718734 h 718734"/>
                <a:gd name="connsiteX4-19" fmla="*/ 0 w 4546587"/>
                <a:gd name="connsiteY4-20" fmla="*/ 718734 h 718734"/>
                <a:gd name="connsiteX0-21" fmla="*/ 0 w 4519693"/>
                <a:gd name="connsiteY0-22" fmla="*/ 718734 h 734871"/>
                <a:gd name="connsiteX1-23" fmla="*/ 186777 w 4519693"/>
                <a:gd name="connsiteY1-24" fmla="*/ 0 h 734871"/>
                <a:gd name="connsiteX2-25" fmla="*/ 4518211 w 4519693"/>
                <a:gd name="connsiteY2-26" fmla="*/ 0 h 734871"/>
                <a:gd name="connsiteX3-27" fmla="*/ 4519693 w 4519693"/>
                <a:gd name="connsiteY3-28" fmla="*/ 734871 h 734871"/>
                <a:gd name="connsiteX4-29" fmla="*/ 0 w 4519693"/>
                <a:gd name="connsiteY4-30" fmla="*/ 718734 h 7348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519693" h="734871">
                  <a:moveTo>
                    <a:pt x="0" y="718734"/>
                  </a:moveTo>
                  <a:lnTo>
                    <a:pt x="186777" y="0"/>
                  </a:lnTo>
                  <a:lnTo>
                    <a:pt x="4518211" y="0"/>
                  </a:lnTo>
                  <a:lnTo>
                    <a:pt x="4519693" y="734871"/>
                  </a:lnTo>
                  <a:lnTo>
                    <a:pt x="0" y="718734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800" b="1" dirty="0">
                  <a:solidFill>
                    <a:schemeClr val="dk1"/>
                  </a:solidFill>
                  <a:latin typeface="Cambria" panose="02040503050406030204"/>
                  <a:ea typeface="Cambria" panose="02040503050406030204"/>
                </a:rPr>
                <a:t>By-Faculty name </a:t>
              </a:r>
              <a:endParaRPr lang="en-US" sz="2800" b="1" dirty="0">
                <a:solidFill>
                  <a:schemeClr val="dk1"/>
                </a:solidFill>
                <a:latin typeface="Cambria" panose="02040503050406030204"/>
                <a:ea typeface="Cambria" panose="02040503050406030204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09600" y="3070875"/>
            <a:ext cx="463798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rgbClr val="FFFFFF"/>
              </a:buClr>
            </a:pPr>
            <a:r>
              <a:rPr lang="en-IN" sz="2400" b="1" dirty="0">
                <a:solidFill>
                  <a:srgbClr val="FFC000"/>
                </a:solidFill>
                <a:latin typeface="Poppins Black" pitchFamily="2" charset="0"/>
                <a:cs typeface="Poppins Black" pitchFamily="2" charset="0"/>
              </a:rPr>
              <a:t>Subject Name</a:t>
            </a:r>
            <a:r>
              <a:rPr lang="en-IN" sz="2400" b="1" dirty="0">
                <a:solidFill>
                  <a:schemeClr val="tx1"/>
                </a:solidFill>
                <a:latin typeface="Poppins Black" pitchFamily="2" charset="0"/>
                <a:cs typeface="Poppins Black" pitchFamily="2" charset="0"/>
              </a:rPr>
              <a:t> </a:t>
            </a:r>
            <a:r>
              <a:rPr lang="en-IN" sz="2400" b="1" dirty="0">
                <a:solidFill>
                  <a:schemeClr val="tx1"/>
                </a:solidFill>
                <a:latin typeface="Poppins SemiBold" pitchFamily="2" charset="0"/>
                <a:cs typeface="Poppins SemiBold" pitchFamily="2" charset="0"/>
              </a:rPr>
              <a:t>- BOTANY</a:t>
            </a:r>
            <a:endParaRPr lang="en-IN" sz="2400" b="1" dirty="0">
              <a:solidFill>
                <a:schemeClr val="tx1"/>
              </a:solidFill>
              <a:latin typeface="Poppins SemiBold" pitchFamily="2" charset="0"/>
              <a:cs typeface="Poppins SemiBold" pitchFamily="2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 flipH="1">
            <a:off x="1" y="5899903"/>
            <a:ext cx="3765175" cy="803467"/>
            <a:chOff x="7551569" y="5896512"/>
            <a:chExt cx="4653878" cy="803467"/>
          </a:xfrm>
        </p:grpSpPr>
        <p:sp>
          <p:nvSpPr>
            <p:cNvPr id="24" name="Parallelogram 9"/>
            <p:cNvSpPr/>
            <p:nvPr/>
          </p:nvSpPr>
          <p:spPr>
            <a:xfrm>
              <a:off x="7551569" y="5965108"/>
              <a:ext cx="4653878" cy="734871"/>
            </a:xfrm>
            <a:custGeom>
              <a:avLst/>
              <a:gdLst>
                <a:gd name="connsiteX0" fmla="*/ 0 w 5069541"/>
                <a:gd name="connsiteY0" fmla="*/ 718734 h 718734"/>
                <a:gd name="connsiteX1" fmla="*/ 186777 w 5069541"/>
                <a:gd name="connsiteY1" fmla="*/ 0 h 718734"/>
                <a:gd name="connsiteX2" fmla="*/ 5069541 w 5069541"/>
                <a:gd name="connsiteY2" fmla="*/ 0 h 718734"/>
                <a:gd name="connsiteX3" fmla="*/ 4882764 w 5069541"/>
                <a:gd name="connsiteY3" fmla="*/ 718734 h 718734"/>
                <a:gd name="connsiteX4" fmla="*/ 0 w 5069541"/>
                <a:gd name="connsiteY4" fmla="*/ 718734 h 718734"/>
                <a:gd name="connsiteX0-1" fmla="*/ 0 w 4882764"/>
                <a:gd name="connsiteY0-2" fmla="*/ 718734 h 718734"/>
                <a:gd name="connsiteX1-3" fmla="*/ 186777 w 4882764"/>
                <a:gd name="connsiteY1-4" fmla="*/ 0 h 718734"/>
                <a:gd name="connsiteX2-5" fmla="*/ 4518211 w 4882764"/>
                <a:gd name="connsiteY2-6" fmla="*/ 0 h 718734"/>
                <a:gd name="connsiteX3-7" fmla="*/ 4882764 w 4882764"/>
                <a:gd name="connsiteY3-8" fmla="*/ 718734 h 718734"/>
                <a:gd name="connsiteX4-9" fmla="*/ 0 w 4882764"/>
                <a:gd name="connsiteY4-10" fmla="*/ 718734 h 718734"/>
                <a:gd name="connsiteX0-11" fmla="*/ 0 w 4546587"/>
                <a:gd name="connsiteY0-12" fmla="*/ 718734 h 718734"/>
                <a:gd name="connsiteX1-13" fmla="*/ 186777 w 4546587"/>
                <a:gd name="connsiteY1-14" fmla="*/ 0 h 718734"/>
                <a:gd name="connsiteX2-15" fmla="*/ 4518211 w 4546587"/>
                <a:gd name="connsiteY2-16" fmla="*/ 0 h 718734"/>
                <a:gd name="connsiteX3-17" fmla="*/ 4546587 w 4546587"/>
                <a:gd name="connsiteY3-18" fmla="*/ 718734 h 718734"/>
                <a:gd name="connsiteX4-19" fmla="*/ 0 w 4546587"/>
                <a:gd name="connsiteY4-20" fmla="*/ 718734 h 718734"/>
                <a:gd name="connsiteX0-21" fmla="*/ 0 w 4519693"/>
                <a:gd name="connsiteY0-22" fmla="*/ 718734 h 734871"/>
                <a:gd name="connsiteX1-23" fmla="*/ 186777 w 4519693"/>
                <a:gd name="connsiteY1-24" fmla="*/ 0 h 734871"/>
                <a:gd name="connsiteX2-25" fmla="*/ 4518211 w 4519693"/>
                <a:gd name="connsiteY2-26" fmla="*/ 0 h 734871"/>
                <a:gd name="connsiteX3-27" fmla="*/ 4519693 w 4519693"/>
                <a:gd name="connsiteY3-28" fmla="*/ 734871 h 734871"/>
                <a:gd name="connsiteX4-29" fmla="*/ 0 w 4519693"/>
                <a:gd name="connsiteY4-30" fmla="*/ 718734 h 7348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519693" h="734871">
                  <a:moveTo>
                    <a:pt x="0" y="718734"/>
                  </a:moveTo>
                  <a:lnTo>
                    <a:pt x="186777" y="0"/>
                  </a:lnTo>
                  <a:lnTo>
                    <a:pt x="4518211" y="0"/>
                  </a:lnTo>
                  <a:lnTo>
                    <a:pt x="4519693" y="734871"/>
                  </a:lnTo>
                  <a:lnTo>
                    <a:pt x="0" y="718734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Parallelogram 9"/>
            <p:cNvSpPr/>
            <p:nvPr/>
          </p:nvSpPr>
          <p:spPr>
            <a:xfrm>
              <a:off x="7678268" y="5896512"/>
              <a:ext cx="4519693" cy="734871"/>
            </a:xfrm>
            <a:custGeom>
              <a:avLst/>
              <a:gdLst>
                <a:gd name="connsiteX0" fmla="*/ 0 w 5069541"/>
                <a:gd name="connsiteY0" fmla="*/ 718734 h 718734"/>
                <a:gd name="connsiteX1" fmla="*/ 186777 w 5069541"/>
                <a:gd name="connsiteY1" fmla="*/ 0 h 718734"/>
                <a:gd name="connsiteX2" fmla="*/ 5069541 w 5069541"/>
                <a:gd name="connsiteY2" fmla="*/ 0 h 718734"/>
                <a:gd name="connsiteX3" fmla="*/ 4882764 w 5069541"/>
                <a:gd name="connsiteY3" fmla="*/ 718734 h 718734"/>
                <a:gd name="connsiteX4" fmla="*/ 0 w 5069541"/>
                <a:gd name="connsiteY4" fmla="*/ 718734 h 718734"/>
                <a:gd name="connsiteX0-1" fmla="*/ 0 w 4882764"/>
                <a:gd name="connsiteY0-2" fmla="*/ 718734 h 718734"/>
                <a:gd name="connsiteX1-3" fmla="*/ 186777 w 4882764"/>
                <a:gd name="connsiteY1-4" fmla="*/ 0 h 718734"/>
                <a:gd name="connsiteX2-5" fmla="*/ 4518211 w 4882764"/>
                <a:gd name="connsiteY2-6" fmla="*/ 0 h 718734"/>
                <a:gd name="connsiteX3-7" fmla="*/ 4882764 w 4882764"/>
                <a:gd name="connsiteY3-8" fmla="*/ 718734 h 718734"/>
                <a:gd name="connsiteX4-9" fmla="*/ 0 w 4882764"/>
                <a:gd name="connsiteY4-10" fmla="*/ 718734 h 718734"/>
                <a:gd name="connsiteX0-11" fmla="*/ 0 w 4546587"/>
                <a:gd name="connsiteY0-12" fmla="*/ 718734 h 718734"/>
                <a:gd name="connsiteX1-13" fmla="*/ 186777 w 4546587"/>
                <a:gd name="connsiteY1-14" fmla="*/ 0 h 718734"/>
                <a:gd name="connsiteX2-15" fmla="*/ 4518211 w 4546587"/>
                <a:gd name="connsiteY2-16" fmla="*/ 0 h 718734"/>
                <a:gd name="connsiteX3-17" fmla="*/ 4546587 w 4546587"/>
                <a:gd name="connsiteY3-18" fmla="*/ 718734 h 718734"/>
                <a:gd name="connsiteX4-19" fmla="*/ 0 w 4546587"/>
                <a:gd name="connsiteY4-20" fmla="*/ 718734 h 718734"/>
                <a:gd name="connsiteX0-21" fmla="*/ 0 w 4519693"/>
                <a:gd name="connsiteY0-22" fmla="*/ 718734 h 734871"/>
                <a:gd name="connsiteX1-23" fmla="*/ 186777 w 4519693"/>
                <a:gd name="connsiteY1-24" fmla="*/ 0 h 734871"/>
                <a:gd name="connsiteX2-25" fmla="*/ 4518211 w 4519693"/>
                <a:gd name="connsiteY2-26" fmla="*/ 0 h 734871"/>
                <a:gd name="connsiteX3-27" fmla="*/ 4519693 w 4519693"/>
                <a:gd name="connsiteY3-28" fmla="*/ 734871 h 734871"/>
                <a:gd name="connsiteX4-29" fmla="*/ 0 w 4519693"/>
                <a:gd name="connsiteY4-30" fmla="*/ 718734 h 7348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519693" h="734871">
                  <a:moveTo>
                    <a:pt x="0" y="718734"/>
                  </a:moveTo>
                  <a:lnTo>
                    <a:pt x="186777" y="0"/>
                  </a:lnTo>
                  <a:lnTo>
                    <a:pt x="4518211" y="0"/>
                  </a:lnTo>
                  <a:lnTo>
                    <a:pt x="4519693" y="734871"/>
                  </a:lnTo>
                  <a:lnTo>
                    <a:pt x="0" y="718734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083440" y="6111683"/>
              <a:ext cx="3357103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oppins SemiBold" pitchFamily="2" charset="0"/>
                  <a:ea typeface="+mn-ea"/>
                  <a:cs typeface="Poppins SemiBold" pitchFamily="2" charset="0"/>
                </a:rPr>
                <a:t>PPT No.- </a:t>
              </a:r>
              <a:r>
                <a:rPr kumimoji="0" lang="en-IN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oppins SemiBold" pitchFamily="2" charset="0"/>
                  <a:cs typeface="Poppins SemiBold" pitchFamily="2" charset="0"/>
                </a:rPr>
                <a:t>01/01</a:t>
              </a:r>
              <a:endParaRPr kumimoji="0" lang="en-I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SemiBold" pitchFamily="2" charset="0"/>
                <a:ea typeface="+mn-ea"/>
                <a:cs typeface="Poppins SemiBold" pitchFamily="2" charset="0"/>
              </a:endParaRPr>
            </a:p>
          </p:txBody>
        </p:sp>
      </p:grpSp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b="13890"/>
          <a:stretch>
            <a:fillRect/>
          </a:stretch>
        </p:blipFill>
        <p:spPr>
          <a:xfrm rot="19693255">
            <a:off x="766984" y="410482"/>
            <a:ext cx="2725610" cy="133847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8588456" y="-62505"/>
            <a:ext cx="825962" cy="13384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360961"/>
            <a:ext cx="7616734" cy="10556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  <a:buClr>
                <a:srgbClr val="FFFFFF"/>
              </a:buClr>
            </a:pPr>
            <a:r>
              <a:rPr lang="en-IN" sz="2400" dirty="0">
                <a:solidFill>
                  <a:srgbClr val="FFC000"/>
                </a:solidFill>
                <a:latin typeface="Poppins Black" pitchFamily="2" charset="0"/>
                <a:cs typeface="Poppins Black" pitchFamily="2" charset="0"/>
              </a:rPr>
              <a:t>Chapter Name </a:t>
            </a:r>
            <a:r>
              <a:rPr lang="en-IN" sz="2400" dirty="0">
                <a:solidFill>
                  <a:schemeClr val="tx1"/>
                </a:solidFill>
                <a:latin typeface="Poppins Black" pitchFamily="2" charset="0"/>
                <a:cs typeface="Poppins Black" pitchFamily="2" charset="0"/>
              </a:rPr>
              <a:t>–</a:t>
            </a:r>
            <a:endParaRPr lang="en-IN" sz="2400" dirty="0">
              <a:solidFill>
                <a:schemeClr val="tx1"/>
              </a:solidFill>
              <a:latin typeface="Poppins Black" pitchFamily="2" charset="0"/>
              <a:cs typeface="Poppins Black" pitchFamily="2" charset="0"/>
            </a:endParaRPr>
          </a:p>
          <a:p>
            <a:pPr>
              <a:lnSpc>
                <a:spcPct val="150000"/>
              </a:lnSpc>
              <a:buClr>
                <a:srgbClr val="FFFFFF"/>
              </a:buClr>
            </a:pPr>
            <a:r>
              <a:rPr lang="en-IN" sz="2400" dirty="0">
                <a:solidFill>
                  <a:schemeClr val="tx1"/>
                </a:solidFill>
                <a:latin typeface="Poppins Black" pitchFamily="2" charset="0"/>
                <a:cs typeface="Poppins Black" pitchFamily="2" charset="0"/>
              </a:rPr>
              <a:t>Anatomy of Flowering Plant</a:t>
            </a:r>
            <a:endParaRPr lang="en-IN" sz="2400" b="1" dirty="0">
              <a:solidFill>
                <a:schemeClr val="tx1"/>
              </a:solidFill>
              <a:latin typeface="Poppins SemiBold" pitchFamily="2" charset="0"/>
              <a:cs typeface="Poppins SemiBold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899296"/>
            <a:ext cx="37262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rgbClr val="FFFFFF"/>
              </a:buClr>
            </a:pPr>
            <a:r>
              <a:rPr lang="en-IN" sz="2400" b="1" dirty="0">
                <a:solidFill>
                  <a:srgbClr val="FFC000"/>
                </a:solidFill>
                <a:latin typeface="Poppins Black" pitchFamily="2" charset="0"/>
                <a:cs typeface="Poppins Black" pitchFamily="2" charset="0"/>
              </a:rPr>
              <a:t>Class</a:t>
            </a:r>
            <a:r>
              <a:rPr lang="en-IN" sz="2400" b="1" dirty="0">
                <a:solidFill>
                  <a:schemeClr val="tx1"/>
                </a:solidFill>
                <a:latin typeface="Poppins SemiBold" pitchFamily="2" charset="0"/>
                <a:cs typeface="Poppins SemiBold" pitchFamily="2" charset="0"/>
              </a:rPr>
              <a:t> - 11</a:t>
            </a:r>
            <a:r>
              <a:rPr lang="en-IN" sz="2400" b="1" baseline="30000" dirty="0">
                <a:solidFill>
                  <a:schemeClr val="tx1"/>
                </a:solidFill>
                <a:latin typeface="Poppins SemiBold" pitchFamily="2" charset="0"/>
                <a:cs typeface="Poppins SemiBold" pitchFamily="2" charset="0"/>
              </a:rPr>
              <a:t>th </a:t>
            </a:r>
            <a:r>
              <a:rPr lang="en-IN" sz="2400" b="1" dirty="0">
                <a:solidFill>
                  <a:schemeClr val="tx1"/>
                </a:solidFill>
                <a:latin typeface="Poppins SemiBold" pitchFamily="2" charset="0"/>
                <a:cs typeface="Poppins SemiBold" pitchFamily="2" charset="0"/>
              </a:rPr>
              <a:t>NEET</a:t>
            </a:r>
            <a:endParaRPr lang="en-IN" sz="2400" b="1" dirty="0">
              <a:solidFill>
                <a:schemeClr val="tx1"/>
              </a:solidFill>
              <a:latin typeface="Poppins SemiBold" pitchFamily="2" charset="0"/>
              <a:cs typeface="Poppins SemiBold" pitchFamily="2" charset="0"/>
            </a:endParaRPr>
          </a:p>
        </p:txBody>
      </p:sp>
      <p:sp>
        <p:nvSpPr>
          <p:cNvPr id="2" name="TextBox 2"/>
          <p:cNvSpPr txBox="1"/>
          <p:nvPr/>
        </p:nvSpPr>
        <p:spPr>
          <a:xfrm>
            <a:off x="2994166" y="1350267"/>
            <a:ext cx="5644326" cy="583565"/>
          </a:xfrm>
          <a:prstGeom prst="rect">
            <a:avLst/>
          </a:prstGeom>
        </p:spPr>
        <p:style>
          <a:lnRef idx="0">
            <a:srgbClr val="FFFFFF"/>
          </a:lnRef>
          <a:fillRef idx="1">
            <a:prstClr val="black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en-US" altLang="en-IN" sz="3200" b="1" dirty="0">
                <a:solidFill>
                  <a:srgbClr val="FFC000"/>
                </a:solidFill>
                <a:latin typeface="Poppins Black" pitchFamily="2" charset="0"/>
                <a:cs typeface="Poppins Black" pitchFamily="2" charset="0"/>
              </a:rPr>
              <a:t>CONTACT NO : 8881390557</a:t>
            </a:r>
            <a:endParaRPr lang="en-US" altLang="en-IN" sz="3200" b="1" dirty="0">
              <a:solidFill>
                <a:srgbClr val="FFC000"/>
              </a:solidFill>
              <a:latin typeface="Poppins Black" pitchFamily="2" charset="0"/>
              <a:cs typeface="Poppins Black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171700" y="1608609"/>
          <a:ext cx="8124825" cy="365683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64209"/>
                <a:gridCol w="6660616"/>
              </a:tblGrid>
              <a:tr h="45643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200" b="1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Sr. No.</a:t>
                      </a:r>
                      <a:endParaRPr lang="en-US" sz="2200" b="1" i="0" u="none" strike="noStrike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645" marR="68645" marT="34323" marB="34323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200" b="1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mbria" panose="02040503050406030204"/>
                        </a:rPr>
                        <a:t>TOPICS</a:t>
                      </a:r>
                      <a:endParaRPr lang="en-US" sz="2200" b="1" i="0" u="none" strike="noStrike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  <a:sym typeface="Cambria" panose="02040503050406030204"/>
                      </a:endParaRPr>
                    </a:p>
                  </a:txBody>
                  <a:tcPr marL="68645" marR="68645" marT="34323" marB="34323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2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</a:t>
                      </a:r>
                      <a:endParaRPr lang="en-US" sz="2200" b="0" i="0" u="none" strike="noStrike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645" marR="68645" marT="34323" marB="34323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90204"/>
                        </a:rPr>
                        <a:t>Introduction</a:t>
                      </a:r>
                      <a:endParaRPr lang="en-IN" sz="2200" b="0" i="0" u="none" strike="noStrike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 panose="020B0604020202090204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2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</a:t>
                      </a:r>
                      <a:endParaRPr lang="en-US" sz="2200" b="0" i="0" u="none" strike="noStrike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645" marR="68645" marT="34323" marB="34323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90204"/>
                        </a:rPr>
                        <a:t>Tissue</a:t>
                      </a:r>
                      <a:endParaRPr lang="en-IN" sz="2200" b="0" i="0" u="none" strike="noStrike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 panose="020B0604020202090204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2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</a:t>
                      </a:r>
                      <a:endParaRPr lang="en-US" sz="2200" b="0" i="0" u="none" strike="noStrike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645" marR="68645" marT="34323" marB="34323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90204"/>
                        </a:rPr>
                        <a:t>Types Of Tissue</a:t>
                      </a:r>
                      <a:endParaRPr lang="en-IN" sz="2200" b="0" i="0" u="none" strike="noStrike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 panose="020B0604020202090204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2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</a:t>
                      </a:r>
                      <a:endParaRPr lang="en-US" sz="2200" b="0" i="0" u="none" strike="noStrike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645" marR="68645" marT="34323" marB="34323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90204"/>
                        </a:rPr>
                        <a:t>Meristematic Tissue</a:t>
                      </a:r>
                      <a:endParaRPr lang="en-IN" sz="2200" b="0" i="0" u="none" strike="noStrike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 panose="020B0604020202090204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2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</a:t>
                      </a:r>
                      <a:endParaRPr lang="en-US" sz="2200" b="0" i="0" u="none" strike="noStrike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645" marR="68645" marT="34323" marB="34323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90204"/>
                        </a:rPr>
                        <a:t>Permanent Tissue</a:t>
                      </a:r>
                      <a:endParaRPr lang="en-IN" sz="2200" b="0" i="0" u="none" strike="noStrike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 panose="020B0604020202090204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2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</a:t>
                      </a:r>
                      <a:endParaRPr lang="en-US" sz="2200" b="0" i="0" u="none" strike="noStrike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645" marR="68645" marT="34323" marB="34323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90204"/>
                        </a:rPr>
                        <a:t>Tissue System</a:t>
                      </a:r>
                      <a:endParaRPr lang="en-IN" sz="2200" b="0" i="0" u="none" strike="noStrike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 panose="020B0604020202090204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2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7.</a:t>
                      </a:r>
                      <a:endParaRPr lang="en-US" sz="2200" b="0" i="0" u="none" strike="noStrike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645" marR="68645" marT="34323" marB="34323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 panose="020B0604020202090204"/>
                        </a:rPr>
                        <a:t>Anatomy Of Root, Stem And Leaf</a:t>
                      </a:r>
                      <a:endParaRPr lang="en-IN" sz="2200" b="0" i="0" u="none" strike="noStrike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 panose="020B0604020202090204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309282" y="457200"/>
            <a:ext cx="4290149" cy="745588"/>
            <a:chOff x="712694" y="1882588"/>
            <a:chExt cx="3274597" cy="745588"/>
          </a:xfrm>
        </p:grpSpPr>
        <p:sp>
          <p:nvSpPr>
            <p:cNvPr id="15" name="Rectangle: Rounded Corners 14"/>
            <p:cNvSpPr/>
            <p:nvPr/>
          </p:nvSpPr>
          <p:spPr>
            <a:xfrm>
              <a:off x="712694" y="1882588"/>
              <a:ext cx="3274597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796008" y="1962993"/>
              <a:ext cx="201679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latin typeface="Calibri" panose="020F0502020204030204" pitchFamily="34" charset="0"/>
                </a:rPr>
                <a:t>PPT CONTENT</a:t>
              </a:r>
              <a:endParaRPr lang="en-US" sz="32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99014" y="265216"/>
            <a:ext cx="1129551" cy="1129551"/>
            <a:chOff x="599014" y="273838"/>
            <a:chExt cx="1129551" cy="1129551"/>
          </a:xfrm>
        </p:grpSpPr>
        <p:sp>
          <p:nvSpPr>
            <p:cNvPr id="18" name="Oval 17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09283" y="457200"/>
            <a:ext cx="4886832" cy="745588"/>
            <a:chOff x="712694" y="1882588"/>
            <a:chExt cx="3463043" cy="745588"/>
          </a:xfrm>
        </p:grpSpPr>
        <p:sp>
          <p:nvSpPr>
            <p:cNvPr id="10" name="Rectangle: Rounded Corners 9"/>
            <p:cNvSpPr/>
            <p:nvPr/>
          </p:nvSpPr>
          <p:spPr>
            <a:xfrm>
              <a:off x="712694" y="1882588"/>
              <a:ext cx="3463043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23782" y="1992025"/>
              <a:ext cx="21444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latin typeface="Calibri" panose="020F0502020204030204" pitchFamily="34" charset="0"/>
                </a:rPr>
                <a:t>INTRODUCTION</a:t>
              </a:r>
              <a:endParaRPr lang="en-US" sz="32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99014" y="265216"/>
            <a:ext cx="1129551" cy="1129551"/>
            <a:chOff x="599014" y="273838"/>
            <a:chExt cx="1129551" cy="1129551"/>
          </a:xfrm>
        </p:grpSpPr>
        <p:sp>
          <p:nvSpPr>
            <p:cNvPr id="13" name="Oval 12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614363" y="1605474"/>
            <a:ext cx="5481638" cy="33650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63550" indent="-463550" algn="just">
              <a:spcBef>
                <a:spcPts val="40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Anatomy: 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Study of internal structure and functional organization of plants. 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3550" indent="-463550" algn="just">
              <a:spcBef>
                <a:spcPts val="40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3550" indent="-463550" algn="just">
              <a:spcBef>
                <a:spcPts val="40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N.Grew</a:t>
            </a: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(Nehemiah Grew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is known as father of plant anatomy. 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3550" indent="-463550" algn="just">
              <a:spcBef>
                <a:spcPts val="40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3550" indent="-463550" algn="just">
              <a:spcBef>
                <a:spcPts val="40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K.A. Chaudhary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known as father of Indian plant anatomy.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Google Shape;99;p8"/>
          <p:cNvPicPr preferRelativeResize="0"/>
          <p:nvPr/>
        </p:nvPicPr>
        <p:blipFill rotWithShape="1">
          <a:blip r:embed="rId2"/>
          <a:srcRect t="11260"/>
          <a:stretch>
            <a:fillRect/>
          </a:stretch>
        </p:blipFill>
        <p:spPr>
          <a:xfrm>
            <a:off x="6696147" y="1394767"/>
            <a:ext cx="4665658" cy="4140401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9284" y="457200"/>
            <a:ext cx="4518748" cy="745588"/>
            <a:chOff x="712695" y="1882588"/>
            <a:chExt cx="3009057" cy="745588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712695" y="1882588"/>
              <a:ext cx="3009057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850734" y="1962993"/>
              <a:ext cx="18029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</a:rPr>
                <a:t>Topic : Tissue</a:t>
              </a:r>
              <a:endParaRPr lang="en-US" sz="32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99014" y="265216"/>
            <a:ext cx="1129551" cy="1129551"/>
            <a:chOff x="599014" y="273838"/>
            <a:chExt cx="1129551" cy="1129551"/>
          </a:xfrm>
        </p:grpSpPr>
        <p:sp>
          <p:nvSpPr>
            <p:cNvPr id="6" name="Oval 5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43" name="TextBox 42"/>
          <p:cNvSpPr txBox="1"/>
          <p:nvPr/>
        </p:nvSpPr>
        <p:spPr>
          <a:xfrm>
            <a:off x="577786" y="1605474"/>
            <a:ext cx="10810939" cy="3672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400"/>
              </a:spcBef>
              <a:spcAft>
                <a:spcPts val="400"/>
              </a:spcAft>
              <a:defRPr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group of cells having common origin and usually performing a common function. 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Font typeface="+mj-lt"/>
              <a:buAutoNum type="arabicPeriod"/>
              <a:defRPr/>
            </a:pP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the basis of capacity to divide, tissue can be classified into two groups: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Meristematic tissue (undifferentiated)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Permanent tissue (differentiated)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Font typeface="+mj-lt"/>
              <a:buAutoNum type="arabicPeriod"/>
              <a:defRPr/>
            </a:pP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9287" y="457200"/>
            <a:ext cx="6908378" cy="745588"/>
            <a:chOff x="712696" y="1882588"/>
            <a:chExt cx="2894205" cy="745588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712696" y="1882588"/>
              <a:ext cx="2844786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50766" y="1962993"/>
              <a:ext cx="22561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</a:rPr>
                <a:t>Topic : Meristematic tissue</a:t>
              </a:r>
              <a:endParaRPr lang="en-US" sz="32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99014" y="265216"/>
            <a:ext cx="1129551" cy="1129551"/>
            <a:chOff x="599014" y="273838"/>
            <a:chExt cx="1129551" cy="1129551"/>
          </a:xfrm>
        </p:grpSpPr>
        <p:sp>
          <p:nvSpPr>
            <p:cNvPr id="6" name="Oval 5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8" name="Google Shape;121;p10"/>
          <p:cNvSpPr/>
          <p:nvPr/>
        </p:nvSpPr>
        <p:spPr>
          <a:xfrm>
            <a:off x="595884" y="1611666"/>
            <a:ext cx="10789711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Growth in plants is largely restricted to specialized regions of active cell division called meristems. </a:t>
            </a:r>
            <a:endParaRPr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953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Meristem is derived from Greek word </a:t>
            </a:r>
            <a:r>
              <a:rPr lang="en-US" sz="2400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meristos</a:t>
            </a:r>
            <a:r>
              <a:rPr lang="en-US" sz="2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: </a:t>
            </a:r>
            <a:r>
              <a:rPr lang="en-US" sz="2400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devided</a:t>
            </a:r>
            <a:r>
              <a:rPr lang="en-US" sz="2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.</a:t>
            </a:r>
            <a:endParaRPr sz="2400" i="1" dirty="0">
              <a:solidFill>
                <a:srgbClr val="9CC2E5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9286" y="457200"/>
            <a:ext cx="9590618" cy="745588"/>
            <a:chOff x="712696" y="1882588"/>
            <a:chExt cx="2844786" cy="745588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712696" y="1882588"/>
              <a:ext cx="2844786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89093" y="1962993"/>
              <a:ext cx="22322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</a:rPr>
                <a:t>Topic : Classification of Meristematic tissue</a:t>
              </a:r>
              <a:endParaRPr lang="en-US" sz="32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99014" y="265216"/>
            <a:ext cx="1129551" cy="1129551"/>
            <a:chOff x="599014" y="273838"/>
            <a:chExt cx="1129551" cy="1129551"/>
          </a:xfrm>
        </p:grpSpPr>
        <p:sp>
          <p:nvSpPr>
            <p:cNvPr id="6" name="Oval 5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cxnSp>
        <p:nvCxnSpPr>
          <p:cNvPr id="10" name="Google Shape;132;p11"/>
          <p:cNvCxnSpPr>
            <a:stCxn id="16" idx="2"/>
            <a:endCxn id="18" idx="0"/>
          </p:cNvCxnSpPr>
          <p:nvPr/>
        </p:nvCxnSpPr>
        <p:spPr>
          <a:xfrm rot="16200000" flipH="1">
            <a:off x="6999836" y="1445714"/>
            <a:ext cx="552779" cy="236035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1" name="Google Shape;135;p11"/>
          <p:cNvCxnSpPr>
            <a:stCxn id="17" idx="0"/>
            <a:endCxn id="16" idx="2"/>
          </p:cNvCxnSpPr>
          <p:nvPr/>
        </p:nvCxnSpPr>
        <p:spPr>
          <a:xfrm rot="5400000" flipH="1" flipV="1">
            <a:off x="4664836" y="1471065"/>
            <a:ext cx="552779" cy="230965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2" name="Google Shape;137;p11"/>
          <p:cNvCxnSpPr>
            <a:stCxn id="17" idx="2"/>
            <a:endCxn id="21" idx="0"/>
          </p:cNvCxnSpPr>
          <p:nvPr/>
        </p:nvCxnSpPr>
        <p:spPr>
          <a:xfrm rot="16200000" flipH="1">
            <a:off x="4080301" y="3353966"/>
            <a:ext cx="488399" cy="10762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3" name="Google Shape;139;p11"/>
          <p:cNvCxnSpPr>
            <a:stCxn id="22" idx="0"/>
            <a:endCxn id="17" idx="2"/>
          </p:cNvCxnSpPr>
          <p:nvPr/>
        </p:nvCxnSpPr>
        <p:spPr>
          <a:xfrm rot="5400000" flipH="1" flipV="1">
            <a:off x="2953301" y="3303167"/>
            <a:ext cx="488399" cy="11778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4" name="Google Shape;141;p11"/>
          <p:cNvCxnSpPr>
            <a:stCxn id="18" idx="2"/>
            <a:endCxn id="19" idx="0"/>
          </p:cNvCxnSpPr>
          <p:nvPr/>
        </p:nvCxnSpPr>
        <p:spPr>
          <a:xfrm rot="16200000" flipH="1">
            <a:off x="8650188" y="3454079"/>
            <a:ext cx="739425" cy="11270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5" name="Google Shape;143;p11"/>
          <p:cNvCxnSpPr>
            <a:stCxn id="20" idx="0"/>
            <a:endCxn id="18" idx="2"/>
          </p:cNvCxnSpPr>
          <p:nvPr/>
        </p:nvCxnSpPr>
        <p:spPr>
          <a:xfrm rot="5400000" flipH="1" flipV="1">
            <a:off x="7523187" y="3454080"/>
            <a:ext cx="739426" cy="11270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6" name="Google Shape;133;p11"/>
          <p:cNvSpPr txBox="1"/>
          <p:nvPr/>
        </p:nvSpPr>
        <p:spPr>
          <a:xfrm>
            <a:off x="5069000" y="1603912"/>
            <a:ext cx="2054100" cy="745588"/>
          </a:xfrm>
          <a:prstGeom prst="rect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Meristematic tissue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17" name="Google Shape;136;p11"/>
          <p:cNvSpPr txBox="1"/>
          <p:nvPr/>
        </p:nvSpPr>
        <p:spPr>
          <a:xfrm>
            <a:off x="2710199" y="2902279"/>
            <a:ext cx="2152401" cy="745588"/>
          </a:xfrm>
          <a:prstGeom prst="rect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Based on origin and development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18" name="Google Shape;134;p11"/>
          <p:cNvSpPr txBox="1"/>
          <p:nvPr/>
        </p:nvSpPr>
        <p:spPr>
          <a:xfrm>
            <a:off x="7430999" y="2902279"/>
            <a:ext cx="2050801" cy="745588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Based on location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19" name="Google Shape;142;p11"/>
          <p:cNvSpPr txBox="1"/>
          <p:nvPr/>
        </p:nvSpPr>
        <p:spPr>
          <a:xfrm>
            <a:off x="8558000" y="4387292"/>
            <a:ext cx="2050800" cy="657213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Intercalary meristem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20" name="Google Shape;144;p11"/>
          <p:cNvSpPr txBox="1"/>
          <p:nvPr/>
        </p:nvSpPr>
        <p:spPr>
          <a:xfrm>
            <a:off x="6304000" y="4387293"/>
            <a:ext cx="2050800" cy="657212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Apical meristem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21" name="Google Shape;138;p11"/>
          <p:cNvSpPr txBox="1"/>
          <p:nvPr/>
        </p:nvSpPr>
        <p:spPr>
          <a:xfrm>
            <a:off x="3837200" y="4136266"/>
            <a:ext cx="2050800" cy="1117821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Secondary meristematic tissue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22" name="Google Shape;140;p11"/>
          <p:cNvSpPr txBox="1"/>
          <p:nvPr/>
        </p:nvSpPr>
        <p:spPr>
          <a:xfrm>
            <a:off x="1583200" y="4136266"/>
            <a:ext cx="2050800" cy="1117821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Primary meristematic tissue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23" name="Google Shape;145;p11"/>
          <p:cNvSpPr txBox="1"/>
          <p:nvPr/>
        </p:nvSpPr>
        <p:spPr>
          <a:xfrm>
            <a:off x="7450050" y="5656742"/>
            <a:ext cx="2050800" cy="488400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Lateral meristem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cxnSp>
        <p:nvCxnSpPr>
          <p:cNvPr id="24" name="Google Shape;146;p11"/>
          <p:cNvCxnSpPr/>
          <p:nvPr/>
        </p:nvCxnSpPr>
        <p:spPr>
          <a:xfrm>
            <a:off x="8456400" y="3977492"/>
            <a:ext cx="0" cy="16602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oogle Shape;152;p12"/>
          <p:cNvGraphicFramePr/>
          <p:nvPr/>
        </p:nvGraphicFramePr>
        <p:xfrm>
          <a:off x="609599" y="612350"/>
          <a:ext cx="10779126" cy="60347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389563"/>
                <a:gridCol w="5389563"/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FFC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Primary meristem</a:t>
                      </a:r>
                      <a:endParaRPr lang="en-US"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FFC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Secondary meristem</a:t>
                      </a:r>
                      <a:endParaRPr lang="en-US"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>
                        <a:solidFill>
                          <a:srgbClr val="FFC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71488" y="4981137"/>
            <a:ext cx="4323356" cy="857786"/>
            <a:chOff x="-12" y="4981137"/>
            <a:chExt cx="4323356" cy="857786"/>
          </a:xfrm>
        </p:grpSpPr>
        <p:sp>
          <p:nvSpPr>
            <p:cNvPr id="4" name="Google Shape;158;p13"/>
            <p:cNvSpPr/>
            <p:nvPr/>
          </p:nvSpPr>
          <p:spPr>
            <a:xfrm flipH="1">
              <a:off x="1014750" y="4981146"/>
              <a:ext cx="2712404" cy="8567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2400" b="1" dirty="0"/>
            </a:p>
          </p:txBody>
        </p:sp>
        <p:sp>
          <p:nvSpPr>
            <p:cNvPr id="5" name="Google Shape;159;p13"/>
            <p:cNvSpPr/>
            <p:nvPr/>
          </p:nvSpPr>
          <p:spPr>
            <a:xfrm rot="16200000">
              <a:off x="2850940" y="4366518"/>
              <a:ext cx="857786" cy="2087023"/>
            </a:xfrm>
            <a:prstGeom prst="flowChartOffpageConnector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2400" b="1" dirty="0"/>
            </a:p>
          </p:txBody>
        </p:sp>
        <p:sp>
          <p:nvSpPr>
            <p:cNvPr id="6" name="Google Shape;160;p13"/>
            <p:cNvSpPr/>
            <p:nvPr/>
          </p:nvSpPr>
          <p:spPr>
            <a:xfrm>
              <a:off x="1014713" y="5078734"/>
              <a:ext cx="2860977" cy="6611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Roboto Medium"/>
                  <a:cs typeface="Calibri" panose="020F0502020204030204" pitchFamily="34" charset="0"/>
                  <a:sym typeface="Roboto Medium"/>
                </a:rPr>
                <a:t>Lateral meristem</a:t>
              </a:r>
              <a:endPara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endParaRPr>
            </a:p>
          </p:txBody>
        </p:sp>
        <p:sp>
          <p:nvSpPr>
            <p:cNvPr id="7" name="Google Shape;161;p13"/>
            <p:cNvSpPr/>
            <p:nvPr/>
          </p:nvSpPr>
          <p:spPr>
            <a:xfrm>
              <a:off x="-12" y="4981137"/>
              <a:ext cx="1014725" cy="8563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2400" b="1" dirty="0"/>
            </a:p>
          </p:txBody>
        </p:sp>
        <p:sp>
          <p:nvSpPr>
            <p:cNvPr id="8" name="Google Shape;162;p13"/>
            <p:cNvSpPr/>
            <p:nvPr/>
          </p:nvSpPr>
          <p:spPr>
            <a:xfrm>
              <a:off x="-12" y="4981144"/>
              <a:ext cx="1014725" cy="8567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Roboto Thin"/>
                </a:rPr>
                <a:t>03</a:t>
              </a:r>
              <a:endPara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Roboto Thin"/>
              </a:endParaRPr>
            </a:p>
          </p:txBody>
        </p:sp>
      </p:grpSp>
      <p:grpSp>
        <p:nvGrpSpPr>
          <p:cNvPr id="9" name="Google Shape;163;p13"/>
          <p:cNvGrpSpPr/>
          <p:nvPr/>
        </p:nvGrpSpPr>
        <p:grpSpPr>
          <a:xfrm>
            <a:off x="571489" y="2907096"/>
            <a:ext cx="4495650" cy="857786"/>
            <a:chOff x="1593000" y="2322568"/>
            <a:chExt cx="2939826" cy="643356"/>
          </a:xfrm>
          <a:solidFill>
            <a:srgbClr val="FFC000"/>
          </a:solidFill>
        </p:grpSpPr>
        <p:sp>
          <p:nvSpPr>
            <p:cNvPr id="10" name="Google Shape;164;p13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2400" b="1" dirty="0"/>
            </a:p>
          </p:txBody>
        </p:sp>
        <p:sp>
          <p:nvSpPr>
            <p:cNvPr id="11" name="Google Shape;165;p13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2400" b="1" dirty="0"/>
            </a:p>
          </p:txBody>
        </p:sp>
        <p:sp>
          <p:nvSpPr>
            <p:cNvPr id="12" name="Google Shape;166;p13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Roboto Medium"/>
                  <a:cs typeface="Calibri" panose="020F0502020204030204" pitchFamily="34" charset="0"/>
                  <a:sym typeface="Roboto Medium"/>
                </a:rPr>
                <a:t>Intercalary meristem</a:t>
              </a:r>
              <a:endPara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endParaRPr>
            </a:p>
          </p:txBody>
        </p:sp>
        <p:sp>
          <p:nvSpPr>
            <p:cNvPr id="13" name="Google Shape;167;p13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grpFill/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2400" b="1" dirty="0"/>
            </a:p>
          </p:txBody>
        </p:sp>
        <p:sp>
          <p:nvSpPr>
            <p:cNvPr id="14" name="Google Shape;168;p13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Roboto Thin"/>
                </a:rPr>
                <a:t>02</a:t>
              </a:r>
              <a:endPara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Roboto Thin"/>
              </a:endParaRPr>
            </a:p>
          </p:txBody>
        </p:sp>
      </p:grpSp>
      <p:grpSp>
        <p:nvGrpSpPr>
          <p:cNvPr id="15" name="Google Shape;169;p13"/>
          <p:cNvGrpSpPr/>
          <p:nvPr/>
        </p:nvGrpSpPr>
        <p:grpSpPr>
          <a:xfrm>
            <a:off x="571489" y="833068"/>
            <a:ext cx="4495650" cy="857786"/>
            <a:chOff x="1593000" y="2322568"/>
            <a:chExt cx="2939826" cy="643356"/>
          </a:xfrm>
          <a:solidFill>
            <a:srgbClr val="FFC000"/>
          </a:solidFill>
        </p:grpSpPr>
        <p:sp>
          <p:nvSpPr>
            <p:cNvPr id="16" name="Google Shape;170;p13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/>
            </a:p>
          </p:txBody>
        </p:sp>
        <p:sp>
          <p:nvSpPr>
            <p:cNvPr id="17" name="Google Shape;171;p13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/>
            </a:p>
          </p:txBody>
        </p:sp>
        <p:sp>
          <p:nvSpPr>
            <p:cNvPr id="18" name="Google Shape;172;p13"/>
            <p:cNvSpPr/>
            <p:nvPr/>
          </p:nvSpPr>
          <p:spPr>
            <a:xfrm>
              <a:off x="2342625" y="2368053"/>
              <a:ext cx="1940700" cy="495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Roboto Medium"/>
                  <a:cs typeface="Calibri" panose="020F0502020204030204" pitchFamily="34" charset="0"/>
                  <a:sym typeface="Roboto Medium"/>
                </a:rPr>
                <a:t>Apical meristem</a:t>
              </a:r>
              <a:endPara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endParaRPr>
            </a:p>
          </p:txBody>
        </p:sp>
        <p:sp>
          <p:nvSpPr>
            <p:cNvPr id="19" name="Google Shape;173;p13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grpFill/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/>
            </a:p>
          </p:txBody>
        </p:sp>
        <p:sp>
          <p:nvSpPr>
            <p:cNvPr id="20" name="Google Shape;174;p13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Roboto Thin"/>
                </a:rPr>
                <a:t>01</a:t>
              </a:r>
              <a:endParaRPr sz="2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Roboto Thin"/>
              </a:endParaRP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5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8836" y="814083"/>
            <a:ext cx="4495800" cy="55911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86;p14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407182" y="772974"/>
            <a:ext cx="6981544" cy="5627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169;p13"/>
          <p:cNvGrpSpPr/>
          <p:nvPr/>
        </p:nvGrpSpPr>
        <p:grpSpPr>
          <a:xfrm>
            <a:off x="571489" y="833068"/>
            <a:ext cx="3517911" cy="857786"/>
            <a:chOff x="1593000" y="2322568"/>
            <a:chExt cx="2939826" cy="643356"/>
          </a:xfrm>
          <a:solidFill>
            <a:srgbClr val="FFC000"/>
          </a:solidFill>
        </p:grpSpPr>
        <p:sp>
          <p:nvSpPr>
            <p:cNvPr id="10" name="Google Shape;170;p13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/>
            </a:p>
          </p:txBody>
        </p:sp>
        <p:sp>
          <p:nvSpPr>
            <p:cNvPr id="11" name="Google Shape;171;p13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/>
            </a:p>
          </p:txBody>
        </p:sp>
        <p:sp>
          <p:nvSpPr>
            <p:cNvPr id="12" name="Google Shape;172;p13"/>
            <p:cNvSpPr/>
            <p:nvPr/>
          </p:nvSpPr>
          <p:spPr>
            <a:xfrm>
              <a:off x="2342625" y="2368053"/>
              <a:ext cx="1940700" cy="495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Roboto Medium"/>
                  <a:cs typeface="Calibri" panose="020F0502020204030204" pitchFamily="34" charset="0"/>
                  <a:sym typeface="Roboto Medium"/>
                </a:rPr>
                <a:t>Apical meristem</a:t>
              </a:r>
              <a:endPara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endParaRPr>
            </a:p>
          </p:txBody>
        </p:sp>
        <p:sp>
          <p:nvSpPr>
            <p:cNvPr id="13" name="Google Shape;173;p13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grpFill/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/>
            </a:p>
          </p:txBody>
        </p:sp>
        <p:sp>
          <p:nvSpPr>
            <p:cNvPr id="14" name="Google Shape;174;p13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Roboto Thin"/>
                </a:rPr>
                <a:t>01</a:t>
              </a:r>
              <a:endParaRPr sz="2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Roboto Thin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63;p13"/>
          <p:cNvGrpSpPr/>
          <p:nvPr/>
        </p:nvGrpSpPr>
        <p:grpSpPr>
          <a:xfrm>
            <a:off x="559996" y="1028700"/>
            <a:ext cx="4495650" cy="857786"/>
            <a:chOff x="1593000" y="2322568"/>
            <a:chExt cx="2939826" cy="643356"/>
          </a:xfrm>
          <a:solidFill>
            <a:srgbClr val="FFC000"/>
          </a:solidFill>
        </p:grpSpPr>
        <p:sp>
          <p:nvSpPr>
            <p:cNvPr id="16" name="Google Shape;164;p13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2400" b="1" dirty="0"/>
            </a:p>
          </p:txBody>
        </p:sp>
        <p:sp>
          <p:nvSpPr>
            <p:cNvPr id="17" name="Google Shape;165;p13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2400" b="1" dirty="0"/>
            </a:p>
          </p:txBody>
        </p:sp>
        <p:sp>
          <p:nvSpPr>
            <p:cNvPr id="18" name="Google Shape;166;p13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Roboto Medium"/>
                  <a:cs typeface="Calibri" panose="020F0502020204030204" pitchFamily="34" charset="0"/>
                  <a:sym typeface="Roboto Medium"/>
                </a:rPr>
                <a:t>Intercalary meristem</a:t>
              </a:r>
              <a:endPara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endParaRPr>
            </a:p>
          </p:txBody>
        </p:sp>
        <p:sp>
          <p:nvSpPr>
            <p:cNvPr id="19" name="Google Shape;167;p13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grpFill/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2400" b="1" dirty="0"/>
            </a:p>
          </p:txBody>
        </p:sp>
        <p:sp>
          <p:nvSpPr>
            <p:cNvPr id="20" name="Google Shape;168;p13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Roboto Thin"/>
                </a:rPr>
                <a:t>02</a:t>
              </a:r>
              <a:endPara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Roboto Thin"/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1">
            <a:lum bright="-3000"/>
          </a:blip>
          <a:stretch>
            <a:fillRect/>
          </a:stretch>
        </p:blipFill>
        <p:spPr>
          <a:xfrm>
            <a:off x="6234758" y="1028699"/>
            <a:ext cx="5068111" cy="53261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09;p16"/>
          <p:cNvSpPr/>
          <p:nvPr/>
        </p:nvSpPr>
        <p:spPr>
          <a:xfrm rot="5400000">
            <a:off x="8754829" y="444145"/>
            <a:ext cx="750300" cy="15306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FFC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" name="Google Shape;210;p16"/>
          <p:cNvSpPr/>
          <p:nvPr/>
        </p:nvSpPr>
        <p:spPr>
          <a:xfrm rot="-5400000" flipH="1">
            <a:off x="2816751" y="422259"/>
            <a:ext cx="750300" cy="15306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FFC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" name="Google Shape;211;p16"/>
          <p:cNvSpPr txBox="1"/>
          <p:nvPr/>
        </p:nvSpPr>
        <p:spPr>
          <a:xfrm>
            <a:off x="1524000" y="1593728"/>
            <a:ext cx="2875325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Primary lateral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Google Shape;212;p16"/>
          <p:cNvSpPr txBox="1"/>
          <p:nvPr/>
        </p:nvSpPr>
        <p:spPr>
          <a:xfrm>
            <a:off x="7981380" y="1614557"/>
            <a:ext cx="3407345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Secondary lateral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934322" y="449961"/>
            <a:ext cx="4429097" cy="857786"/>
            <a:chOff x="3934322" y="449961"/>
            <a:chExt cx="4429097" cy="857786"/>
          </a:xfrm>
        </p:grpSpPr>
        <p:sp>
          <p:nvSpPr>
            <p:cNvPr id="12" name="Google Shape;158;p13"/>
            <p:cNvSpPr/>
            <p:nvPr/>
          </p:nvSpPr>
          <p:spPr>
            <a:xfrm flipH="1">
              <a:off x="4949084" y="450464"/>
              <a:ext cx="2712404" cy="8567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2400" b="1" dirty="0"/>
            </a:p>
          </p:txBody>
        </p:sp>
        <p:sp>
          <p:nvSpPr>
            <p:cNvPr id="13" name="Google Shape;159;p13"/>
            <p:cNvSpPr/>
            <p:nvPr/>
          </p:nvSpPr>
          <p:spPr>
            <a:xfrm rot="16200000">
              <a:off x="6785274" y="-164658"/>
              <a:ext cx="857786" cy="2087023"/>
            </a:xfrm>
            <a:prstGeom prst="flowChartOffpageConnector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2400" b="1" dirty="0"/>
            </a:p>
          </p:txBody>
        </p:sp>
        <p:sp>
          <p:nvSpPr>
            <p:cNvPr id="14" name="Google Shape;160;p13"/>
            <p:cNvSpPr/>
            <p:nvPr/>
          </p:nvSpPr>
          <p:spPr>
            <a:xfrm>
              <a:off x="4949047" y="548262"/>
              <a:ext cx="2860977" cy="6611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Roboto Medium"/>
                  <a:cs typeface="Calibri" panose="020F0502020204030204" pitchFamily="34" charset="0"/>
                  <a:sym typeface="Roboto Medium"/>
                </a:rPr>
                <a:t>Lateral meristem</a:t>
              </a:r>
              <a:endPara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endParaRPr>
            </a:p>
          </p:txBody>
        </p:sp>
        <p:sp>
          <p:nvSpPr>
            <p:cNvPr id="15" name="Google Shape;161;p13"/>
            <p:cNvSpPr/>
            <p:nvPr/>
          </p:nvSpPr>
          <p:spPr>
            <a:xfrm>
              <a:off x="3934322" y="450664"/>
              <a:ext cx="1014725" cy="8563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2400" b="1" dirty="0"/>
            </a:p>
          </p:txBody>
        </p:sp>
        <p:sp>
          <p:nvSpPr>
            <p:cNvPr id="16" name="Google Shape;162;p13"/>
            <p:cNvSpPr/>
            <p:nvPr/>
          </p:nvSpPr>
          <p:spPr>
            <a:xfrm>
              <a:off x="3934322" y="450464"/>
              <a:ext cx="1014725" cy="8567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Roboto Thin"/>
                </a:rPr>
                <a:t>03</a:t>
              </a:r>
              <a:endPara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Roboto Thin"/>
              </a:endParaRPr>
            </a:p>
          </p:txBody>
        </p:sp>
        <p:sp>
          <p:nvSpPr>
            <p:cNvPr id="17" name="Google Shape;161;p13"/>
            <p:cNvSpPr/>
            <p:nvPr/>
          </p:nvSpPr>
          <p:spPr>
            <a:xfrm>
              <a:off x="7348694" y="450664"/>
              <a:ext cx="1014725" cy="8563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2400" b="1" dirty="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1" y="3229890"/>
            <a:ext cx="4572000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Apical meristem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Meristem on leaf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Cork cambium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Both (B) and (C)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3212349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3984553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4756757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5528961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42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Which of the following is not primary meristem?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1" y="3229890"/>
            <a:ext cx="4572000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Large nucleus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Lignified cell wall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Cell wall primary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Dense cytoplasm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3212349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3984553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4756757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5528961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42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From following which is not feature of meristematic cell-: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2342388"/>
            <a:ext cx="8563897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Always cork cambium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For secondary growth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For both primary and secondary growth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Always form secondary xylem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2324847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3097051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3869255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4641459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42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Meristem derived from permanent cells are-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2342388"/>
            <a:ext cx="9925050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Not all secondary meristem is lateral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All primary growth occur by primary meristem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Vascular cambium is more active on the inner side in stem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Bulliform</a:t>
            </a: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cell become flaccid in night and turgid during day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2324847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3097051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3869255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4641459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42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Mark the incorrect statement-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2342388"/>
            <a:ext cx="9925050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Three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Four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Five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Two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2324847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3097051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3869255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4641459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Epidermis, Endodermis, Primary xylem, primary phloem - how many are product of differentiation-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3315785"/>
            <a:ext cx="9925050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Intrafascicular</a:t>
            </a: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cambium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Interfascicular cambium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Phellogen</a:t>
            </a: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 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Intercalary meristem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3298244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4070448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4842652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5614856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Which one of the following is not a lateral meristem?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r>
              <a:rPr lang="pt-BR" sz="2400" dirty="0">
                <a:solidFill>
                  <a:prstClr val="white"/>
                </a:solidFill>
                <a:latin typeface="Poppins Medium" pitchFamily="2" charset="0"/>
                <a:ea typeface="Calibri" panose="020F0502020204030204" pitchFamily="34" charset="0"/>
                <a:cs typeface="Poppins Medium" pitchFamily="2" charset="0"/>
              </a:rPr>
              <a:t>[2010]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just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3315785"/>
            <a:ext cx="9925050" cy="31931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Size of leaf lamina at the node below each internode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Intercalary meristem 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Shoot apical meristem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Position of axillary buds</a:t>
            </a:r>
            <a:b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3298244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4070448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4842652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5614856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The length of different internodes in a culm of sugarcane is variable because of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r>
              <a:rPr lang="pt-BR" sz="2400" dirty="0">
                <a:solidFill>
                  <a:prstClr val="white"/>
                </a:solidFill>
                <a:latin typeface="Poppins Medium" pitchFamily="2" charset="0"/>
                <a:ea typeface="Calibri" panose="020F0502020204030204" pitchFamily="34" charset="0"/>
                <a:cs typeface="Poppins Medium" pitchFamily="2" charset="0"/>
              </a:rPr>
              <a:t>[2008]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just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3315785"/>
            <a:ext cx="9925050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pt-BR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Lateral meristem </a:t>
            </a:r>
            <a:endParaRPr lang="pt-BR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pt-BR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Intercalary meristem</a:t>
            </a:r>
            <a:endParaRPr lang="pt-BR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pt-BR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Apical meristem </a:t>
            </a:r>
            <a:endParaRPr lang="pt-BR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pt-BR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Parenchyma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3298244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4070448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4842652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5614856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Axillary bud and terminal bud derived from the activity of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r>
              <a:rPr lang="pt-BR" sz="2400" dirty="0">
                <a:solidFill>
                  <a:prstClr val="white"/>
                </a:solidFill>
                <a:latin typeface="Poppins Medium" pitchFamily="2" charset="0"/>
                <a:ea typeface="Calibri" panose="020F0502020204030204" pitchFamily="34" charset="0"/>
                <a:cs typeface="Poppins Medium" pitchFamily="2" charset="0"/>
              </a:rPr>
              <a:t>[2002]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just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309285" y="457200"/>
            <a:ext cx="6461031" cy="745588"/>
            <a:chOff x="712696" y="1882588"/>
            <a:chExt cx="1949956" cy="745588"/>
          </a:xfrm>
        </p:grpSpPr>
        <p:sp>
          <p:nvSpPr>
            <p:cNvPr id="59" name="Rectangle: Rounded Corners 58"/>
            <p:cNvSpPr/>
            <p:nvPr/>
          </p:nvSpPr>
          <p:spPr>
            <a:xfrm>
              <a:off x="712696" y="1882588"/>
              <a:ext cx="1949956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141038" y="1962993"/>
              <a:ext cx="1521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</a:rPr>
                <a:t>Topic : Permanent tissues</a:t>
              </a:r>
              <a:endParaRPr lang="en-US" sz="32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99014" y="265216"/>
            <a:ext cx="1129551" cy="1129551"/>
            <a:chOff x="599014" y="273838"/>
            <a:chExt cx="1129551" cy="1129551"/>
          </a:xfrm>
        </p:grpSpPr>
        <p:sp>
          <p:nvSpPr>
            <p:cNvPr id="62" name="Oval 61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63" name="Picture 62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8" name="Google Shape;282;p27"/>
          <p:cNvSpPr txBox="1"/>
          <p:nvPr/>
        </p:nvSpPr>
        <p:spPr>
          <a:xfrm>
            <a:off x="599014" y="1971850"/>
            <a:ext cx="4076286" cy="553968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Simple permanent tissue</a:t>
            </a:r>
            <a:endParaRPr lang="en-US" sz="2400" dirty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283;p27"/>
          <p:cNvSpPr txBox="1"/>
          <p:nvPr/>
        </p:nvSpPr>
        <p:spPr>
          <a:xfrm>
            <a:off x="6107514" y="1971850"/>
            <a:ext cx="4076286" cy="553968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Complex permanent tissue</a:t>
            </a:r>
            <a:endParaRPr lang="en-US" sz="2400" dirty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284;p27"/>
          <p:cNvSpPr/>
          <p:nvPr/>
        </p:nvSpPr>
        <p:spPr>
          <a:xfrm>
            <a:off x="656230" y="3123738"/>
            <a:ext cx="945300" cy="165000"/>
          </a:xfrm>
          <a:prstGeom prst="chevron">
            <a:avLst>
              <a:gd name="adj" fmla="val 50000"/>
            </a:avLst>
          </a:prstGeom>
          <a:solidFill>
            <a:srgbClr val="FFC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" name="Google Shape;285;p27"/>
          <p:cNvSpPr/>
          <p:nvPr/>
        </p:nvSpPr>
        <p:spPr>
          <a:xfrm>
            <a:off x="656230" y="4282875"/>
            <a:ext cx="945300" cy="165000"/>
          </a:xfrm>
          <a:prstGeom prst="chevron">
            <a:avLst>
              <a:gd name="adj" fmla="val 50000"/>
            </a:avLst>
          </a:prstGeom>
          <a:solidFill>
            <a:srgbClr val="FFC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" name="Google Shape;286;p27"/>
          <p:cNvSpPr/>
          <p:nvPr/>
        </p:nvSpPr>
        <p:spPr>
          <a:xfrm>
            <a:off x="656230" y="5441975"/>
            <a:ext cx="945300" cy="165000"/>
          </a:xfrm>
          <a:prstGeom prst="chevron">
            <a:avLst>
              <a:gd name="adj" fmla="val 50000"/>
            </a:avLst>
          </a:prstGeom>
          <a:solidFill>
            <a:srgbClr val="FFC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" name="Google Shape;287;p27"/>
          <p:cNvSpPr/>
          <p:nvPr/>
        </p:nvSpPr>
        <p:spPr>
          <a:xfrm>
            <a:off x="6158152" y="4734800"/>
            <a:ext cx="945300" cy="165000"/>
          </a:xfrm>
          <a:prstGeom prst="chevron">
            <a:avLst>
              <a:gd name="adj" fmla="val 50000"/>
            </a:avLst>
          </a:prstGeom>
          <a:solidFill>
            <a:srgbClr val="FFC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" name="Google Shape;288;p27"/>
          <p:cNvSpPr/>
          <p:nvPr/>
        </p:nvSpPr>
        <p:spPr>
          <a:xfrm>
            <a:off x="6158152" y="3123750"/>
            <a:ext cx="945300" cy="165000"/>
          </a:xfrm>
          <a:prstGeom prst="chevron">
            <a:avLst>
              <a:gd name="adj" fmla="val 50000"/>
            </a:avLst>
          </a:prstGeom>
          <a:solidFill>
            <a:srgbClr val="FFC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5" name="Google Shape;289;p27"/>
          <p:cNvSpPr txBox="1"/>
          <p:nvPr/>
        </p:nvSpPr>
        <p:spPr>
          <a:xfrm>
            <a:off x="1775130" y="2992300"/>
            <a:ext cx="211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6" name="Google Shape;290;p27"/>
          <p:cNvSpPr txBox="1"/>
          <p:nvPr/>
        </p:nvSpPr>
        <p:spPr>
          <a:xfrm>
            <a:off x="1927530" y="3144700"/>
            <a:ext cx="211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" name="Google Shape;291;p27"/>
          <p:cNvSpPr txBox="1"/>
          <p:nvPr/>
        </p:nvSpPr>
        <p:spPr>
          <a:xfrm>
            <a:off x="1775130" y="2979555"/>
            <a:ext cx="21159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Parenchyma</a:t>
            </a:r>
            <a:endParaRPr lang="en-US" sz="2400" dirty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292;p27"/>
          <p:cNvSpPr txBox="1"/>
          <p:nvPr/>
        </p:nvSpPr>
        <p:spPr>
          <a:xfrm>
            <a:off x="1775130" y="4122720"/>
            <a:ext cx="21159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Collenchyma</a:t>
            </a:r>
            <a:endParaRPr lang="en-US" sz="2400" dirty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Google Shape;293;p27"/>
          <p:cNvSpPr txBox="1"/>
          <p:nvPr/>
        </p:nvSpPr>
        <p:spPr>
          <a:xfrm>
            <a:off x="1775130" y="5281845"/>
            <a:ext cx="290017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Sclerenchyma</a:t>
            </a:r>
            <a:endParaRPr lang="en-US" sz="2400" dirty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94;p27"/>
          <p:cNvSpPr txBox="1"/>
          <p:nvPr/>
        </p:nvSpPr>
        <p:spPr>
          <a:xfrm>
            <a:off x="7252307" y="2949770"/>
            <a:ext cx="247217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Xylem</a:t>
            </a:r>
            <a:endParaRPr lang="en-US" sz="2400" dirty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Google Shape;295;p27"/>
          <p:cNvSpPr txBox="1"/>
          <p:nvPr/>
        </p:nvSpPr>
        <p:spPr>
          <a:xfrm>
            <a:off x="7231042" y="4574670"/>
            <a:ext cx="21159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Phloem</a:t>
            </a:r>
            <a:endParaRPr lang="en-US" sz="2400" dirty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309286" y="457200"/>
            <a:ext cx="7797800" cy="745588"/>
            <a:chOff x="712696" y="1882588"/>
            <a:chExt cx="1949956" cy="745588"/>
          </a:xfrm>
        </p:grpSpPr>
        <p:sp>
          <p:nvSpPr>
            <p:cNvPr id="59" name="Rectangle: Rounded Corners 58"/>
            <p:cNvSpPr/>
            <p:nvPr/>
          </p:nvSpPr>
          <p:spPr>
            <a:xfrm>
              <a:off x="712696" y="1882588"/>
              <a:ext cx="1949956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140059" y="1962993"/>
              <a:ext cx="14910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</a:rPr>
                <a:t>Topic : Simple permanent tissue</a:t>
              </a:r>
              <a:endParaRPr lang="en-US" sz="32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99014" y="265216"/>
            <a:ext cx="1129551" cy="1129551"/>
            <a:chOff x="599014" y="273838"/>
            <a:chExt cx="1129551" cy="1129551"/>
          </a:xfrm>
        </p:grpSpPr>
        <p:sp>
          <p:nvSpPr>
            <p:cNvPr id="62" name="Oval 61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63" name="Picture 62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571500" y="1463030"/>
            <a:ext cx="7797800" cy="4282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Parenchyma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3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Parenchyma forms the major component within organs.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3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Isodiametric.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3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Shape- spherical, oval, round, polygonal or elongated.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3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Cell wall- thin and cellulosic.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3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They may either be closely packed or have small intercellular spaces.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3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Functions - photosynthesis, storage, secretion.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3000"/>
          </a:blip>
          <a:stretch>
            <a:fillRect/>
          </a:stretch>
        </p:blipFill>
        <p:spPr>
          <a:xfrm>
            <a:off x="8369300" y="2511199"/>
            <a:ext cx="2821021" cy="346906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990600"/>
            <a:ext cx="7694994" cy="5390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Collenchyma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3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Location- Layers below the epidermis in most dicots.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3429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3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Either homogeneous layer or in patches.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3429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3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Cells are thickened at the corners deposition of cellulose, hemicellulose and pectin.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3429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3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Shape - oval, spherical or polygonal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3429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3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Function –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3429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3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Mechanical support to the growing parts of the plant i.e. young stem and        petiole of a leaf.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3429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3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Food assimilation when chloroplast is present.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83575" y="2643187"/>
            <a:ext cx="3105150" cy="34004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399" y="863240"/>
            <a:ext cx="10855325" cy="1984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Sclerenchyma</a:t>
            </a:r>
            <a:endParaRPr lang="en-US" sz="23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300"/>
              <a:buFont typeface="Noto Sans Symbols"/>
              <a:buChar char="⮚"/>
            </a:pPr>
            <a:r>
              <a:rPr lang="en-US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They are long, narrow cells with thick and lignified cell walls</a:t>
            </a:r>
            <a:endParaRPr lang="en-US" sz="23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3429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300"/>
              <a:buFont typeface="Noto Sans Symbols"/>
              <a:buChar char="⮚"/>
            </a:pPr>
            <a:r>
              <a:rPr lang="en-US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They are dead and without protoplasts.</a:t>
            </a:r>
            <a:endParaRPr lang="en-US" sz="23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3429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300"/>
              <a:buFont typeface="Noto Sans Symbols"/>
              <a:buChar char="⮚"/>
            </a:pPr>
            <a:r>
              <a:rPr lang="en-US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On the basis of variation is form, structure, origin and development they of two types.</a:t>
            </a:r>
            <a:endParaRPr lang="en-US" sz="23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63240"/>
            <a:ext cx="7537704" cy="3222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20700" marR="0" lvl="0" indent="-514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300"/>
              <a:buFont typeface="+mj-lt"/>
              <a:buAutoNum type="romanLcPeriod"/>
            </a:pPr>
            <a:r>
              <a:rPr lang="en-US" sz="2300" b="1" dirty="0" err="1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Fibres</a:t>
            </a:r>
            <a:r>
              <a:rPr lang="en-US" sz="23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 –  </a:t>
            </a:r>
            <a:r>
              <a:rPr lang="en-US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Thick walled elongated &amp; pointed cells</a:t>
            </a:r>
            <a:endParaRPr lang="en-US" sz="23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520700" marR="0" lvl="0" indent="-514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300"/>
              <a:buFont typeface="+mj-lt"/>
              <a:buAutoNum type="romanLcPeriod"/>
            </a:pPr>
            <a:r>
              <a:rPr lang="en-US" sz="23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Sclereids – </a:t>
            </a:r>
            <a:r>
              <a:rPr lang="en-US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Spherical, oval, cylindrical, highly thickened call walls with narrow cavities (lumen)</a:t>
            </a:r>
            <a:endParaRPr lang="en-US" sz="23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6350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300"/>
            </a:pPr>
            <a:r>
              <a:rPr lang="en-US" sz="23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Function – </a:t>
            </a:r>
            <a:r>
              <a:rPr lang="en-US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Provides mechanical support to organs</a:t>
            </a:r>
            <a:endParaRPr lang="en-US" sz="23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6350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300"/>
            </a:pPr>
            <a:r>
              <a:rPr lang="en-US" sz="23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Ex. </a:t>
            </a:r>
            <a:r>
              <a:rPr lang="en-US" sz="23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Found in fruit walls of nuts, pulp of fruits like guava, pear &amp; Sapota, seed coats of legumes and leaves of  tea</a:t>
            </a:r>
            <a:endParaRPr lang="en-US" sz="23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3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3597" y="863240"/>
            <a:ext cx="3248931" cy="342442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310;p29"/>
          <p:cNvSpPr/>
          <p:nvPr/>
        </p:nvSpPr>
        <p:spPr>
          <a:xfrm>
            <a:off x="571500" y="441067"/>
            <a:ext cx="2895600" cy="745500"/>
          </a:xfrm>
          <a:prstGeom prst="chevron">
            <a:avLst>
              <a:gd name="adj" fmla="val 50000"/>
            </a:avLst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Sclerenchyma</a:t>
            </a:r>
            <a:endParaRPr lang="en-US" sz="26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325;p31"/>
          <p:cNvSpPr/>
          <p:nvPr/>
        </p:nvSpPr>
        <p:spPr>
          <a:xfrm>
            <a:off x="5373226" y="1371181"/>
            <a:ext cx="1445548" cy="5133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Types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26;p31"/>
          <p:cNvSpPr/>
          <p:nvPr/>
        </p:nvSpPr>
        <p:spPr>
          <a:xfrm>
            <a:off x="2788113" y="2495180"/>
            <a:ext cx="1539240" cy="6068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Sclereids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8" name="Google Shape;327;p31"/>
          <p:cNvSpPr/>
          <p:nvPr/>
        </p:nvSpPr>
        <p:spPr>
          <a:xfrm>
            <a:off x="7613030" y="2506408"/>
            <a:ext cx="3034064" cy="7154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FFC00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Sclerenchymatous</a:t>
            </a: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</a:t>
            </a:r>
            <a:r>
              <a:rPr lang="en-US" sz="2400" b="1" dirty="0" err="1">
                <a:solidFill>
                  <a:srgbClr val="FFC00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fibres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Google Shape;328;p31"/>
          <p:cNvCxnSpPr/>
          <p:nvPr/>
        </p:nvCxnSpPr>
        <p:spPr>
          <a:xfrm rot="16200000" flipH="1">
            <a:off x="7302105" y="678451"/>
            <a:ext cx="621850" cy="3034064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" name="Google Shape;329;p31"/>
          <p:cNvCxnSpPr/>
          <p:nvPr/>
        </p:nvCxnSpPr>
        <p:spPr>
          <a:xfrm rot="5400000" flipH="1" flipV="1">
            <a:off x="4519655" y="930066"/>
            <a:ext cx="621851" cy="2530836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"/>
          <a:srcRect l="2899" t="5536" r="3730"/>
          <a:stretch>
            <a:fillRect/>
          </a:stretch>
        </p:blipFill>
        <p:spPr>
          <a:xfrm>
            <a:off x="1840992" y="3821741"/>
            <a:ext cx="3681984" cy="22224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10012" t="3611" r="10426"/>
          <a:stretch>
            <a:fillRect/>
          </a:stretch>
        </p:blipFill>
        <p:spPr>
          <a:xfrm>
            <a:off x="7408672" y="3776466"/>
            <a:ext cx="3137408" cy="226771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09600" y="2288404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3060608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3832812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4605016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42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Parenchyma absent in-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19608" y="2349780"/>
            <a:ext cx="9925050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Conjunctive tissue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Pith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Stem hypodermis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Leaf epidermis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2342388"/>
            <a:ext cx="9925050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Collenchyma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Lenticels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Cork layer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Parenchyma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2324847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3097051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3869255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4641459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42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Which of the following is not present in roots-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3315786"/>
            <a:ext cx="9925050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Only A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Only B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Both correct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Both wrong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3298245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4070449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4842653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5614857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Consider the following-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(a) All collenchyma cells are non-photosynthetic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(b) Unequal size vascular bundle present in both monocot and dicot 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How many are correct-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just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3227292"/>
            <a:ext cx="9925050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Only A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Only B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Both correct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Both wrong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3209751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3981955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4754159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5526363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63550" indent="-463550"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Consider the following statement-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63550" indent="-463550"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(a)	Collenchyma is present always as homogenous layer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63550" indent="-463550"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(b)	some sclerenchyma is cylindrical in shape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463550" indent="-463550"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		How many correct-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2873332"/>
            <a:ext cx="8563897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These are groups of living cells.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These are found in nut shells, guava pulp, pear.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These are also called stone cells.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These are form  of sclerenchyma with fibers.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2855791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3627995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4400199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5172403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Which of the following is not true about ‘Sclereids’ ?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2873332"/>
            <a:ext cx="8563897" cy="31931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Xerophytes 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Monocots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Dicot herbs 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Hydrophytes</a:t>
            </a:r>
            <a:b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2855791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3627995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4400199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5172403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Collenchyma occurs in the stem and petioles of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309284" y="259451"/>
            <a:ext cx="8249500" cy="745588"/>
            <a:chOff x="712695" y="1882588"/>
            <a:chExt cx="4283960" cy="745588"/>
          </a:xfrm>
        </p:grpSpPr>
        <p:sp>
          <p:nvSpPr>
            <p:cNvPr id="27" name="Rectangle: Rounded Corners 26"/>
            <p:cNvSpPr/>
            <p:nvPr/>
          </p:nvSpPr>
          <p:spPr>
            <a:xfrm>
              <a:off x="712695" y="1882588"/>
              <a:ext cx="4283960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533435" y="1963857"/>
              <a:ext cx="33148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Topic : Complex permanent tissue</a:t>
              </a:r>
              <a:endParaRPr lang="en-US" sz="3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99014" y="100082"/>
            <a:ext cx="1129551" cy="1129551"/>
            <a:chOff x="599014" y="273838"/>
            <a:chExt cx="1129551" cy="1129551"/>
          </a:xfrm>
        </p:grpSpPr>
        <p:sp>
          <p:nvSpPr>
            <p:cNvPr id="44" name="Oval 43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9" name="Google Shape;386;p40"/>
          <p:cNvSpPr/>
          <p:nvPr/>
        </p:nvSpPr>
        <p:spPr>
          <a:xfrm>
            <a:off x="631122" y="1708050"/>
            <a:ext cx="6139728" cy="398155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4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The complex tissues are made of more than one type of cells and these work together as a unit.</a:t>
            </a:r>
            <a:endParaRPr dirty="0">
              <a:solidFill>
                <a:schemeClr val="tx1"/>
              </a:solidFill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4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They are also known as conducting or vascular tissues.</a:t>
            </a:r>
            <a:endParaRPr dirty="0">
              <a:solidFill>
                <a:schemeClr val="tx1"/>
              </a:solidFill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4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Xylem and phloem constitute the complex tissues in plants. 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22437" y="1600200"/>
            <a:ext cx="4257675" cy="447503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126957" y="1738314"/>
            <a:ext cx="6615194" cy="1801338"/>
            <a:chOff x="1163789" y="3798762"/>
            <a:chExt cx="6615194" cy="1801338"/>
          </a:xfrm>
        </p:grpSpPr>
        <p:sp>
          <p:nvSpPr>
            <p:cNvPr id="16" name="Google Shape;395;p41"/>
            <p:cNvSpPr/>
            <p:nvPr/>
          </p:nvSpPr>
          <p:spPr>
            <a:xfrm>
              <a:off x="1358428" y="4367862"/>
              <a:ext cx="2259292" cy="569101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FFC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Xylem</a:t>
              </a:r>
              <a:endParaRPr lang="en-US" sz="28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Google Shape;396;p41"/>
            <p:cNvSpPr/>
            <p:nvPr/>
          </p:nvSpPr>
          <p:spPr>
            <a:xfrm>
              <a:off x="4422280" y="5031000"/>
              <a:ext cx="3356703" cy="5691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C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Secondary xylem</a:t>
              </a:r>
              <a:endPara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Google Shape;397;p41"/>
            <p:cNvSpPr/>
            <p:nvPr/>
          </p:nvSpPr>
          <p:spPr>
            <a:xfrm>
              <a:off x="4422280" y="3798762"/>
              <a:ext cx="2638920" cy="5691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FFC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Primary xylem</a:t>
              </a:r>
              <a:endPara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Google Shape;398;p41"/>
            <p:cNvSpPr txBox="1"/>
            <p:nvPr/>
          </p:nvSpPr>
          <p:spPr>
            <a:xfrm>
              <a:off x="1163789" y="4970807"/>
              <a:ext cx="2559520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dirty="0">
                  <a:solidFill>
                    <a:srgbClr val="FFC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On The Basis Of Origin</a:t>
              </a:r>
              <a:endParaRPr lang="en-US" sz="20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" name="Straight Arrow Connector 2"/>
            <p:cNvCxnSpPr/>
            <p:nvPr/>
          </p:nvCxnSpPr>
          <p:spPr>
            <a:xfrm flipV="1">
              <a:off x="3635845" y="4042222"/>
              <a:ext cx="786435" cy="37858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Arrow Connector 3"/>
            <p:cNvCxnSpPr/>
            <p:nvPr/>
          </p:nvCxnSpPr>
          <p:spPr>
            <a:xfrm rot="3600000" flipV="1">
              <a:off x="3585044" y="4907086"/>
              <a:ext cx="786435" cy="37858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403;p42"/>
          <p:cNvSpPr/>
          <p:nvPr/>
        </p:nvSpPr>
        <p:spPr>
          <a:xfrm>
            <a:off x="617471" y="484109"/>
            <a:ext cx="2991361" cy="745500"/>
          </a:xfrm>
          <a:prstGeom prst="chevron">
            <a:avLst>
              <a:gd name="adj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Xylem</a:t>
            </a:r>
            <a:endParaRPr lang="en-US" sz="28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404;p42"/>
          <p:cNvSpPr txBox="1"/>
          <p:nvPr/>
        </p:nvSpPr>
        <p:spPr>
          <a:xfrm>
            <a:off x="617471" y="1568209"/>
            <a:ext cx="49188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Composed of four elements: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Google Shape;405;p42"/>
          <p:cNvSpPr/>
          <p:nvPr/>
        </p:nvSpPr>
        <p:spPr>
          <a:xfrm>
            <a:off x="1025052" y="2595009"/>
            <a:ext cx="3437220" cy="745500"/>
          </a:xfrm>
          <a:prstGeom prst="chevron">
            <a:avLst>
              <a:gd name="adj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Tracheids</a:t>
            </a:r>
            <a:endParaRPr lang="en-US" sz="28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406;p42"/>
          <p:cNvSpPr/>
          <p:nvPr/>
        </p:nvSpPr>
        <p:spPr>
          <a:xfrm>
            <a:off x="1122076" y="5695657"/>
            <a:ext cx="3888835" cy="745500"/>
          </a:xfrm>
          <a:prstGeom prst="chevron">
            <a:avLst>
              <a:gd name="adj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Xylem</a:t>
            </a:r>
            <a:r>
              <a:rPr lang="en-US" sz="2300" b="1" dirty="0">
                <a:solidFill>
                  <a:srgbClr val="FFC000"/>
                </a:solidFill>
              </a:rPr>
              <a:t> parenchyma</a:t>
            </a:r>
            <a:endParaRPr lang="en-US" sz="2300" b="1" dirty="0">
              <a:solidFill>
                <a:srgbClr val="FFC000"/>
              </a:solidFill>
            </a:endParaRPr>
          </a:p>
        </p:txBody>
      </p:sp>
      <p:sp>
        <p:nvSpPr>
          <p:cNvPr id="13" name="Google Shape;407;p42"/>
          <p:cNvSpPr/>
          <p:nvPr/>
        </p:nvSpPr>
        <p:spPr>
          <a:xfrm>
            <a:off x="1025052" y="4618662"/>
            <a:ext cx="3437220" cy="745500"/>
          </a:xfrm>
          <a:prstGeom prst="chevron">
            <a:avLst>
              <a:gd name="adj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Xylem </a:t>
            </a:r>
            <a:r>
              <a:rPr lang="en-US" sz="28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sz="28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8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Google Shape;408;p42"/>
          <p:cNvSpPr/>
          <p:nvPr/>
        </p:nvSpPr>
        <p:spPr>
          <a:xfrm>
            <a:off x="1025052" y="3639227"/>
            <a:ext cx="3437220" cy="745500"/>
          </a:xfrm>
          <a:prstGeom prst="chevron">
            <a:avLst>
              <a:gd name="adj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Vessels</a:t>
            </a:r>
            <a:endParaRPr lang="en-US" sz="28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13;p43"/>
          <p:cNvSpPr/>
          <p:nvPr/>
        </p:nvSpPr>
        <p:spPr>
          <a:xfrm>
            <a:off x="609599" y="1520698"/>
            <a:ext cx="8736017" cy="390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Tracheids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 are elongated or tube like cells with thick and lignified walls and tapering ends. </a:t>
            </a:r>
            <a:endParaRPr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4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These are dead and are without protoplasm. </a:t>
            </a:r>
            <a:endParaRPr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4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The inner layers of the cell walls have thickenings which vary in form. </a:t>
            </a:r>
            <a:endParaRPr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2400"/>
              <a:buFont typeface="Noto Sans Symbols"/>
              <a:buChar char="⮚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In flowering plants,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tracheids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 and vessels are the main water transporting elements.</a:t>
            </a:r>
            <a:endParaRPr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416;p43"/>
          <p:cNvSpPr/>
          <p:nvPr/>
        </p:nvSpPr>
        <p:spPr>
          <a:xfrm>
            <a:off x="571325" y="447525"/>
            <a:ext cx="3061891" cy="745500"/>
          </a:xfrm>
          <a:prstGeom prst="chevron">
            <a:avLst>
              <a:gd name="adj" fmla="val 50000"/>
            </a:avLst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Tracheids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46133" y="1450594"/>
            <a:ext cx="1809750" cy="47244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2178780"/>
            <a:ext cx="9864725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fr-FR" sz="24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Vessels</a:t>
            </a:r>
            <a:r>
              <a:rPr lang="fr-FR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 </a:t>
            </a:r>
            <a:endParaRPr lang="fr-FR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fr-FR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Fibres</a:t>
            </a:r>
            <a:endParaRPr lang="fr-FR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fr-FR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Transfusion tissue</a:t>
            </a:r>
            <a:endParaRPr lang="fr-FR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fr-FR" sz="24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Tracheids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2161239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2933443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3705647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4477851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827038"/>
            <a:ext cx="10827296" cy="42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The chief water conducting elements of xylem in gymnosperms are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309284" y="259451"/>
            <a:ext cx="4726012" cy="745588"/>
            <a:chOff x="712695" y="1882588"/>
            <a:chExt cx="4344943" cy="745588"/>
          </a:xfrm>
        </p:grpSpPr>
        <p:sp>
          <p:nvSpPr>
            <p:cNvPr id="27" name="Rectangle: Rounded Corners 26"/>
            <p:cNvSpPr/>
            <p:nvPr/>
          </p:nvSpPr>
          <p:spPr>
            <a:xfrm>
              <a:off x="712695" y="1882588"/>
              <a:ext cx="4283960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217928" y="1963857"/>
              <a:ext cx="28397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Topic : Vessels</a:t>
              </a:r>
              <a:endParaRPr lang="en-US" sz="3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99014" y="161042"/>
            <a:ext cx="1129551" cy="1129551"/>
            <a:chOff x="599014" y="273838"/>
            <a:chExt cx="1129551" cy="1129551"/>
          </a:xfrm>
        </p:grpSpPr>
        <p:sp>
          <p:nvSpPr>
            <p:cNvPr id="44" name="Oval 43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570593" y="1380584"/>
            <a:ext cx="923177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long cylindrical tube-like structure made up of many cells called vessel members, with lignified walls and a large central cavity.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cells are also devoid of protoplasm and interconnected through perforations in their common walls.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presence of vessels is a characteristic feature of angiosperms.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is absent in gymnosperms.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02368" y="2336292"/>
            <a:ext cx="131445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2342388"/>
            <a:ext cx="8563897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Vessels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Tracheids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Fiber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All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2324847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3097051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3869255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4641459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Pits are present in-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309283" y="259451"/>
            <a:ext cx="5786717" cy="745588"/>
            <a:chOff x="712695" y="1882588"/>
            <a:chExt cx="4283960" cy="745588"/>
          </a:xfrm>
        </p:grpSpPr>
        <p:sp>
          <p:nvSpPr>
            <p:cNvPr id="27" name="Rectangle: Rounded Corners 26"/>
            <p:cNvSpPr/>
            <p:nvPr/>
          </p:nvSpPr>
          <p:spPr>
            <a:xfrm>
              <a:off x="712695" y="1882588"/>
              <a:ext cx="4283960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30904" y="1963857"/>
              <a:ext cx="30657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Topic : Xylem </a:t>
              </a:r>
              <a:r>
                <a:rPr lang="en-US" sz="32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Fibres</a:t>
              </a:r>
              <a:r>
                <a:rPr lang="en-US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US" sz="3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99014" y="71102"/>
            <a:ext cx="1129551" cy="1129551"/>
            <a:chOff x="599014" y="273838"/>
            <a:chExt cx="1129551" cy="1129551"/>
          </a:xfrm>
        </p:grpSpPr>
        <p:sp>
          <p:nvSpPr>
            <p:cNvPr id="44" name="Oval 43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8" name="Google Shape;441;p47"/>
          <p:cNvSpPr/>
          <p:nvPr/>
        </p:nvSpPr>
        <p:spPr>
          <a:xfrm>
            <a:off x="533399" y="1600200"/>
            <a:ext cx="10855325" cy="1545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Xylem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fibres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 have highly thickened walls and obliterated central lumens. </a:t>
            </a:r>
            <a:endParaRPr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These may either be septate or aseptate.</a:t>
            </a:r>
            <a:endParaRPr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It provides strength to the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tracheids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 and vessels.</a:t>
            </a:r>
            <a:endParaRPr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9285" y="259451"/>
            <a:ext cx="6664539" cy="745588"/>
            <a:chOff x="712695" y="1882588"/>
            <a:chExt cx="4283960" cy="745588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712695" y="1882588"/>
              <a:ext cx="4283960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811245" y="1963857"/>
              <a:ext cx="30678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Topic : Xylem Parenchyma </a:t>
              </a:r>
              <a:endParaRPr lang="en-US" sz="3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99014" y="79762"/>
            <a:ext cx="1129551" cy="1129551"/>
            <a:chOff x="599014" y="273838"/>
            <a:chExt cx="1129551" cy="1129551"/>
          </a:xfrm>
        </p:grpSpPr>
        <p:sp>
          <p:nvSpPr>
            <p:cNvPr id="6" name="Oval 5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539993" y="1599736"/>
            <a:ext cx="1084873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3550" indent="-46355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Xylem parenchyma cells are living and thin-walled, and their cell walls are made up of cellulose.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3550" indent="-46355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They store food materials in the form of starch or fat, and other substances like tannins.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3550" indent="-46355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radial conduction of water takes place by the ray parenchymatous cells.</a:t>
            </a:r>
            <a:endParaRPr lang="en-GB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09284" y="259451"/>
            <a:ext cx="8395804" cy="745588"/>
            <a:chOff x="712695" y="1882588"/>
            <a:chExt cx="4389781" cy="745588"/>
          </a:xfrm>
        </p:grpSpPr>
        <p:sp>
          <p:nvSpPr>
            <p:cNvPr id="9" name="Rectangle: Rounded Corners 8"/>
            <p:cNvSpPr/>
            <p:nvPr/>
          </p:nvSpPr>
          <p:spPr>
            <a:xfrm>
              <a:off x="712695" y="1882588"/>
              <a:ext cx="4283960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27537" y="1963857"/>
              <a:ext cx="38749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Topic : Complex Permanent Tissue</a:t>
              </a:r>
              <a:endParaRPr lang="en-US" sz="3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99014" y="59442"/>
            <a:ext cx="1129551" cy="1129551"/>
            <a:chOff x="599014" y="273838"/>
            <a:chExt cx="1129551" cy="1129551"/>
          </a:xfrm>
        </p:grpSpPr>
        <p:sp>
          <p:nvSpPr>
            <p:cNvPr id="12" name="Oval 11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14" name="Google Shape;456;p49"/>
          <p:cNvSpPr/>
          <p:nvPr/>
        </p:nvSpPr>
        <p:spPr>
          <a:xfrm>
            <a:off x="2200656" y="2501752"/>
            <a:ext cx="2451775" cy="668675"/>
          </a:xfrm>
          <a:prstGeom prst="chevron">
            <a:avLst>
              <a:gd name="adj" fmla="val 50000"/>
            </a:avLst>
          </a:prstGeom>
          <a:solidFill>
            <a:schemeClr val="dk1"/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Phloem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457;p49"/>
          <p:cNvSpPr/>
          <p:nvPr/>
        </p:nvSpPr>
        <p:spPr>
          <a:xfrm>
            <a:off x="5393712" y="3234839"/>
            <a:ext cx="3206064" cy="569100"/>
          </a:xfrm>
          <a:prstGeom prst="chevron">
            <a:avLst>
              <a:gd name="adj" fmla="val 50000"/>
            </a:avLst>
          </a:prstGeom>
          <a:solidFill>
            <a:schemeClr val="dk1"/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Secondary Phloem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458;p49"/>
          <p:cNvSpPr/>
          <p:nvPr/>
        </p:nvSpPr>
        <p:spPr>
          <a:xfrm>
            <a:off x="5306037" y="1931614"/>
            <a:ext cx="3271585" cy="569100"/>
          </a:xfrm>
          <a:prstGeom prst="chevron">
            <a:avLst>
              <a:gd name="adj" fmla="val 50000"/>
            </a:avLst>
          </a:prstGeom>
          <a:solidFill>
            <a:schemeClr val="dk1"/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Primary Phloem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459;p49"/>
          <p:cNvSpPr txBox="1"/>
          <p:nvPr/>
        </p:nvSpPr>
        <p:spPr>
          <a:xfrm>
            <a:off x="2118113" y="3234839"/>
            <a:ext cx="2616859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The Basis Of Origin</a:t>
            </a:r>
            <a:endParaRPr lang="en-US" sz="2000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652431" y="2216150"/>
            <a:ext cx="653606" cy="3492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3600000" flipV="1">
            <a:off x="4652431" y="3028008"/>
            <a:ext cx="653606" cy="3492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09284" y="259451"/>
            <a:ext cx="5018619" cy="745588"/>
            <a:chOff x="712695" y="1882588"/>
            <a:chExt cx="4389781" cy="745588"/>
          </a:xfrm>
        </p:grpSpPr>
        <p:sp>
          <p:nvSpPr>
            <p:cNvPr id="9" name="Rectangle: Rounded Corners 8"/>
            <p:cNvSpPr/>
            <p:nvPr/>
          </p:nvSpPr>
          <p:spPr>
            <a:xfrm>
              <a:off x="712695" y="1882588"/>
              <a:ext cx="4283960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87784" y="1963857"/>
              <a:ext cx="34146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Topic : Phloem</a:t>
              </a:r>
              <a:endParaRPr lang="en-US" sz="3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99014" y="100082"/>
            <a:ext cx="1129551" cy="1129551"/>
            <a:chOff x="599014" y="273838"/>
            <a:chExt cx="1129551" cy="1129551"/>
          </a:xfrm>
        </p:grpSpPr>
        <p:sp>
          <p:nvSpPr>
            <p:cNvPr id="12" name="Oval 11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14" name="Google Shape;470;p50"/>
          <p:cNvSpPr/>
          <p:nvPr/>
        </p:nvSpPr>
        <p:spPr>
          <a:xfrm>
            <a:off x="533401" y="1600200"/>
            <a:ext cx="6754874" cy="4693600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Phloem transports food materials, usually from leaves to other parts of the plant. </a:t>
            </a:r>
            <a:endParaRPr dirty="0">
              <a:solidFill>
                <a:schemeClr val="tx1"/>
              </a:solidFill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Phloem in angiosperms is composed of sieve tube elements, companion cells, phloem parenchyma and phloem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fibres</a:t>
            </a: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.</a:t>
            </a:r>
            <a:endParaRPr dirty="0">
              <a:solidFill>
                <a:schemeClr val="tx1"/>
              </a:solidFill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Gymnosperms have albuminous cells and sieve cells.</a:t>
            </a:r>
            <a:endParaRPr dirty="0">
              <a:solidFill>
                <a:schemeClr val="tx1"/>
              </a:solidFill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They lack sieve tubes and companion cells.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/>
                    </a14:imgEffect>
                  </a14:imgLayer>
                </a14:imgProps>
              </a:ext>
            </a:extLst>
          </a:blip>
          <a:srcRect l="9763" t="10940" r="20904" b="5839"/>
          <a:stretch>
            <a:fillRect/>
          </a:stretch>
        </p:blipFill>
        <p:spPr>
          <a:xfrm>
            <a:off x="8331200" y="2476500"/>
            <a:ext cx="2806700" cy="35433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477;p51"/>
          <p:cNvSpPr txBox="1"/>
          <p:nvPr/>
        </p:nvSpPr>
        <p:spPr>
          <a:xfrm>
            <a:off x="533400" y="1566417"/>
            <a:ext cx="49188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Composed of Four Elements: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478;p51"/>
          <p:cNvSpPr/>
          <p:nvPr/>
        </p:nvSpPr>
        <p:spPr>
          <a:xfrm>
            <a:off x="1116825" y="2602220"/>
            <a:ext cx="3188475" cy="745500"/>
          </a:xfrm>
          <a:prstGeom prst="chevron">
            <a:avLst>
              <a:gd name="adj" fmla="val 50000"/>
            </a:avLst>
          </a:prstGeom>
          <a:solidFill>
            <a:schemeClr val="dk1"/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Sieve Tubes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479;p51"/>
          <p:cNvSpPr/>
          <p:nvPr/>
        </p:nvSpPr>
        <p:spPr>
          <a:xfrm>
            <a:off x="1213850" y="5776020"/>
            <a:ext cx="3188475" cy="745500"/>
          </a:xfrm>
          <a:prstGeom prst="chevron">
            <a:avLst>
              <a:gd name="adj" fmla="val 50000"/>
            </a:avLst>
          </a:prstGeom>
          <a:solidFill>
            <a:schemeClr val="dk1"/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Phloem Parenchyma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Google Shape;480;p51"/>
          <p:cNvSpPr/>
          <p:nvPr/>
        </p:nvSpPr>
        <p:spPr>
          <a:xfrm>
            <a:off x="1116825" y="4686833"/>
            <a:ext cx="3188475" cy="745500"/>
          </a:xfrm>
          <a:prstGeom prst="chevron">
            <a:avLst>
              <a:gd name="adj" fmla="val 50000"/>
            </a:avLst>
          </a:prstGeom>
          <a:solidFill>
            <a:schemeClr val="dk1"/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Phloem </a:t>
            </a:r>
            <a:r>
              <a:rPr lang="en-US" sz="2400" b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481;p51"/>
          <p:cNvSpPr/>
          <p:nvPr/>
        </p:nvSpPr>
        <p:spPr>
          <a:xfrm>
            <a:off x="1116825" y="3597670"/>
            <a:ext cx="3188475" cy="745500"/>
          </a:xfrm>
          <a:prstGeom prst="chevron">
            <a:avLst>
              <a:gd name="adj" fmla="val 50000"/>
            </a:avLst>
          </a:prstGeom>
          <a:solidFill>
            <a:schemeClr val="dk1"/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Companion Cells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39000"/>
                    </a14:imgEffect>
                  </a14:imgLayer>
                </a14:imgProps>
              </a:ext>
            </a:extLst>
          </a:blip>
          <a:srcRect b="2169"/>
          <a:stretch>
            <a:fillRect/>
          </a:stretch>
        </p:blipFill>
        <p:spPr>
          <a:xfrm>
            <a:off x="6194425" y="1005039"/>
            <a:ext cx="5010150" cy="5516481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9285" y="259450"/>
            <a:ext cx="5492544" cy="756549"/>
            <a:chOff x="712695" y="1882588"/>
            <a:chExt cx="4283960" cy="745588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712695" y="1882588"/>
              <a:ext cx="4283960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882737" y="1963857"/>
              <a:ext cx="3113918" cy="576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Topic : Sieve Tubes</a:t>
              </a:r>
              <a:endParaRPr lang="en-US" sz="3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99014" y="79762"/>
            <a:ext cx="1129551" cy="1129551"/>
            <a:chOff x="599014" y="273838"/>
            <a:chExt cx="1129551" cy="1129551"/>
          </a:xfrm>
        </p:grpSpPr>
        <p:sp>
          <p:nvSpPr>
            <p:cNvPr id="6" name="Oval 5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556081" y="1587500"/>
            <a:ext cx="108326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Long, tube-like structures, arranged longitudinally and are associated with the companion cells.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Perforated end walls in a sieve-like manner that form the sieve plates.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mature sieve element - a peripheral cytoplasm and a large vacuole but lacks a nucleus.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functions of sieve tubes are controlled by the nucleus of companion cells.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9284" y="259450"/>
            <a:ext cx="6359740" cy="756549"/>
            <a:chOff x="712695" y="1882588"/>
            <a:chExt cx="4283960" cy="745588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712695" y="1882588"/>
              <a:ext cx="4283960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879066" y="1963857"/>
              <a:ext cx="2962693" cy="576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Topic : Companion Cells</a:t>
              </a:r>
              <a:endParaRPr lang="en-US" sz="3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99014" y="79762"/>
            <a:ext cx="1129551" cy="1129551"/>
            <a:chOff x="599014" y="273838"/>
            <a:chExt cx="1129551" cy="1129551"/>
          </a:xfrm>
        </p:grpSpPr>
        <p:sp>
          <p:nvSpPr>
            <p:cNvPr id="6" name="Oval 5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533399" y="1490008"/>
            <a:ext cx="108553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These are specialized parenchymatous cells in close association with sieve tube elements.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sieve tube elements and companion cells are connected by pit fields present between their common longitudinal walls.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companion cells help in maintaining the pressure gradient in the sieve tubes.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10" name="Rectangle: Rounded Corners 9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1" name="Rectangle: Rounded Corners 10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524000" y="2342388"/>
            <a:ext cx="8563897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Vessels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Sieve tube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Companion cell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Tracheids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09600" y="2324847"/>
            <a:ext cx="604955" cy="565671"/>
            <a:chOff x="3055651" y="1822568"/>
            <a:chExt cx="696055" cy="650855"/>
          </a:xfrm>
        </p:grpSpPr>
        <p:sp>
          <p:nvSpPr>
            <p:cNvPr id="15" name="Rectangle: Rounded Corners 14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Speech Bubble: Rectangle with Corners Rounded 15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09600" y="3097051"/>
            <a:ext cx="604955" cy="565671"/>
            <a:chOff x="3055651" y="1822568"/>
            <a:chExt cx="696055" cy="650855"/>
          </a:xfrm>
        </p:grpSpPr>
        <p:sp>
          <p:nvSpPr>
            <p:cNvPr id="19" name="Rectangle: Rounded Corners 18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Speech Bubble: Rectangle with Corners Rounded 19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09600" y="3869255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09600" y="4641459"/>
            <a:ext cx="604955" cy="565671"/>
            <a:chOff x="3055651" y="1822568"/>
            <a:chExt cx="696055" cy="650855"/>
          </a:xfrm>
        </p:grpSpPr>
        <p:sp>
          <p:nvSpPr>
            <p:cNvPr id="27" name="Rectangle: Rounded Corners 26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Speech Bubble: Rectangle with Corners Rounded 27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31" name="Google Shape;117;p15"/>
          <p:cNvSpPr txBox="1"/>
          <p:nvPr/>
        </p:nvSpPr>
        <p:spPr>
          <a:xfrm>
            <a:off x="621754" y="1149766"/>
            <a:ext cx="10827296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Perforations in wall and peripheral cytoplasm is feature of-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just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9284" y="259451"/>
            <a:ext cx="7005916" cy="745588"/>
            <a:chOff x="712695" y="1882588"/>
            <a:chExt cx="4389781" cy="745588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712695" y="1882588"/>
              <a:ext cx="4283960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657918" y="1963857"/>
              <a:ext cx="34445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Topic : Phloem Parenchyma</a:t>
              </a:r>
              <a:endParaRPr lang="en-US" sz="3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99014" y="100082"/>
            <a:ext cx="1129551" cy="1129551"/>
            <a:chOff x="599014" y="273838"/>
            <a:chExt cx="1129551" cy="1129551"/>
          </a:xfrm>
        </p:grpSpPr>
        <p:sp>
          <p:nvSpPr>
            <p:cNvPr id="6" name="Oval 5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533400" y="1587500"/>
            <a:ext cx="108255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Phloem parenchyma is made up of elongated, tapering cylindrical cells which have dense cytoplasm and nucleus.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cell wall is composed of cellulose and has pits through which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plasmodesmata connections exist between the cells.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phloem parenchyma stores food material and other substances like resins, latex and mucilage.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is absent in most of the monocotyledons.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9285" y="259451"/>
            <a:ext cx="6250012" cy="745588"/>
            <a:chOff x="712695" y="1882588"/>
            <a:chExt cx="4283960" cy="745588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712695" y="1882588"/>
              <a:ext cx="4283960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656173" y="1963857"/>
              <a:ext cx="32517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Topic : Phloem fibers</a:t>
              </a:r>
              <a:endParaRPr lang="en-US" sz="3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99014" y="100082"/>
            <a:ext cx="1129551" cy="1129551"/>
            <a:chOff x="599014" y="273838"/>
            <a:chExt cx="1129551" cy="1129551"/>
          </a:xfrm>
        </p:grpSpPr>
        <p:sp>
          <p:nvSpPr>
            <p:cNvPr id="6" name="Oval 5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563157" y="1679547"/>
            <a:ext cx="108255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Phloem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bast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are made up of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sclerenchymatous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cells. These are generally absent in the primary phloem but are found in the secondary phloem.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These are much elongated, unbranched and have pointed, needle like apices.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cell wall of phloem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quite thick.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maturity, these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lose their protoplasm and become dead.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Phloem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jute, flax and hemp are used commercially.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2342388"/>
            <a:ext cx="8563897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Primary phloem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Secondary phloem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Both 1 and 4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Vascular cambium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2324847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3097051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3869255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4641459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Inner to the layer of secondary phloem which can be present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just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just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2342388"/>
            <a:ext cx="8563897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Dicot stem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Dicot leaf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Monocot Root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All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2324847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3097051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3869255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4641459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42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Phloem fiber is present in.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2342388"/>
            <a:ext cx="8563897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Protophloem 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Meta phloem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Secondary phloem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All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2324847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3097051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3869255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4641459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Phloem </a:t>
            </a:r>
            <a:r>
              <a:rPr lang="en-US" sz="2400" dirty="0" err="1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fibre</a:t>
            </a: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is present in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just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2342388"/>
            <a:ext cx="8563897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Having </a:t>
            </a:r>
            <a:r>
              <a:rPr lang="en-US" sz="24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Casparian</a:t>
            </a: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strips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Being imperforate 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Lacking nucleus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Being lignified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2324847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3097051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3869255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4641459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 err="1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Tracheids</a:t>
            </a: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differ from other tracheary elements in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r>
              <a:rPr lang="pt-BR" sz="2400" dirty="0">
                <a:solidFill>
                  <a:prstClr val="white"/>
                </a:solidFill>
                <a:latin typeface="Poppins Medium" pitchFamily="2" charset="0"/>
                <a:ea typeface="Calibri" panose="020F0502020204030204" pitchFamily="34" charset="0"/>
                <a:cs typeface="Poppins Medium" pitchFamily="2" charset="0"/>
              </a:rPr>
              <a:t>[2014]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just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1" y="2748788"/>
            <a:ext cx="4572000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Cambium 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Phloem </a:t>
            </a:r>
            <a:r>
              <a:rPr lang="en-US" sz="24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fibres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Thick-walled </a:t>
            </a:r>
            <a:r>
              <a:rPr lang="en-US" sz="24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tracheids</a:t>
            </a: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 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Xylem </a:t>
            </a:r>
            <a:r>
              <a:rPr lang="en-US" sz="24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fibres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2731247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3503451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4275655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5047859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Gymnosperms are also called soft wood spermatophytes because they lack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r>
              <a:rPr lang="pt-BR" sz="2400" dirty="0">
                <a:solidFill>
                  <a:prstClr val="white"/>
                </a:solidFill>
                <a:latin typeface="Poppins Medium" pitchFamily="2" charset="0"/>
                <a:ea typeface="Calibri" panose="020F0502020204030204" pitchFamily="34" charset="0"/>
                <a:cs typeface="Poppins Medium" pitchFamily="2" charset="0"/>
              </a:rPr>
              <a:t>[2012]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3418154"/>
            <a:ext cx="8563897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Sieve elements 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Vessel elements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Trichomes 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Guard cells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3400613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4172817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4945021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5717225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Companion cells are closely associated with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r>
              <a:rPr lang="pt-BR" sz="2400" dirty="0">
                <a:solidFill>
                  <a:prstClr val="white"/>
                </a:solidFill>
                <a:latin typeface="Poppins Medium" pitchFamily="2" charset="0"/>
                <a:ea typeface="Calibri" panose="020F0502020204030204" pitchFamily="34" charset="0"/>
                <a:cs typeface="Poppins Medium" pitchFamily="2" charset="0"/>
              </a:rPr>
              <a:t>[2012]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49" name="Rectangle: Rounded Corners 48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3418154"/>
            <a:ext cx="8563897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Enucleate condition 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Thick secondary walls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Pores on lateral walls 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Presence of P-protein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3400613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Speech Bubble: Rectangle with Corners Rounded 23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09600" y="4172817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4945021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5717225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3" name="Google Shape;117;p15"/>
          <p:cNvSpPr txBox="1"/>
          <p:nvPr/>
        </p:nvSpPr>
        <p:spPr>
          <a:xfrm>
            <a:off x="621754" y="1149766"/>
            <a:ext cx="10827296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 common structural feature of vessel elements and sieve tube elements is		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r>
              <a:rPr lang="pt-BR" sz="2400" dirty="0">
                <a:solidFill>
                  <a:prstClr val="white"/>
                </a:solidFill>
                <a:latin typeface="Poppins Medium" pitchFamily="2" charset="0"/>
                <a:ea typeface="Calibri" panose="020F0502020204030204" pitchFamily="34" charset="0"/>
                <a:cs typeface="Poppins Medium" pitchFamily="2" charset="0"/>
              </a:rPr>
              <a:t>[2006]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309284" y="259451"/>
            <a:ext cx="5994400" cy="745588"/>
            <a:chOff x="712695" y="1882588"/>
            <a:chExt cx="4283960" cy="745588"/>
          </a:xfrm>
        </p:grpSpPr>
        <p:sp>
          <p:nvSpPr>
            <p:cNvPr id="27" name="Rectangle: Rounded Corners 26"/>
            <p:cNvSpPr/>
            <p:nvPr/>
          </p:nvSpPr>
          <p:spPr>
            <a:xfrm>
              <a:off x="712695" y="1882588"/>
              <a:ext cx="4283960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34057" y="1937673"/>
              <a:ext cx="27756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</a:rPr>
                <a:t>Topic : </a:t>
              </a:r>
              <a:r>
                <a:rPr lang="en-US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Tissues system</a:t>
              </a:r>
              <a:endParaRPr lang="en-US" sz="3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99014" y="100082"/>
            <a:ext cx="1129551" cy="1129551"/>
            <a:chOff x="599014" y="273838"/>
            <a:chExt cx="1129551" cy="1129551"/>
          </a:xfrm>
        </p:grpSpPr>
        <p:sp>
          <p:nvSpPr>
            <p:cNvPr id="42" name="Oval 41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76" name="Google Shape;572;p65"/>
          <p:cNvSpPr txBox="1"/>
          <p:nvPr/>
        </p:nvSpPr>
        <p:spPr>
          <a:xfrm>
            <a:off x="834322" y="1530758"/>
            <a:ext cx="2269277" cy="913285"/>
          </a:xfrm>
          <a:prstGeom prst="rect">
            <a:avLst/>
          </a:prstGeom>
          <a:solidFill>
            <a:schemeClr val="bg1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93" name="Google Shape;572;p65"/>
          <p:cNvSpPr txBox="1"/>
          <p:nvPr/>
        </p:nvSpPr>
        <p:spPr>
          <a:xfrm>
            <a:off x="1008255" y="1530758"/>
            <a:ext cx="5994400" cy="1952003"/>
          </a:xfrm>
          <a:prstGeom prst="rect">
            <a:avLst/>
          </a:prstGeom>
          <a:solidFill>
            <a:schemeClr val="bg1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457200" indent="-457200"/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1.	Epidermal tissue system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2.	Ground tissue system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  <a:p>
            <a:pPr marL="457200" indent="-457200"/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  <a:p>
            <a:pPr marL="457200" indent="-457200"/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3.	Vascular tissue system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94" name="Google Shape;572;p65"/>
          <p:cNvSpPr txBox="1"/>
          <p:nvPr/>
        </p:nvSpPr>
        <p:spPr>
          <a:xfrm>
            <a:off x="1163788" y="4747762"/>
            <a:ext cx="3395511" cy="913285"/>
          </a:xfrm>
          <a:prstGeom prst="rect">
            <a:avLst/>
          </a:prstGeom>
          <a:solidFill>
            <a:schemeClr val="bg1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72;p65"/>
          <p:cNvSpPr txBox="1"/>
          <p:nvPr/>
        </p:nvSpPr>
        <p:spPr>
          <a:xfrm>
            <a:off x="969223" y="990600"/>
            <a:ext cx="4440977" cy="529463"/>
          </a:xfrm>
          <a:prstGeom prst="rect">
            <a:avLst/>
          </a:prstGeom>
          <a:solidFill>
            <a:schemeClr val="bg1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457200" lvl="0" indent="-4572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1.	Epidermal tissue system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72;p65"/>
          <p:cNvSpPr txBox="1"/>
          <p:nvPr/>
        </p:nvSpPr>
        <p:spPr>
          <a:xfrm>
            <a:off x="562823" y="955040"/>
            <a:ext cx="3971077" cy="52946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457200" lvl="0" indent="-4572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2.	Ground tissue system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72;p65"/>
          <p:cNvSpPr txBox="1"/>
          <p:nvPr/>
        </p:nvSpPr>
        <p:spPr>
          <a:xfrm>
            <a:off x="562823" y="955040"/>
            <a:ext cx="4606077" cy="52946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457200" lvl="0" indent="-457200" algn="just" rtl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</a:tabLst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3.	</a:t>
            </a:r>
            <a:r>
              <a:rPr lang="en-US" sz="2400" b="1" dirty="0" err="1">
                <a:solidFill>
                  <a:srgbClr val="FFC00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Vasscular</a:t>
            </a: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tissue system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9286" y="457200"/>
            <a:ext cx="9444314" cy="745588"/>
            <a:chOff x="712696" y="1882588"/>
            <a:chExt cx="2844786" cy="745588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712696" y="1882588"/>
              <a:ext cx="2844786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85163" y="1951651"/>
              <a:ext cx="21729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</a:rPr>
                <a:t>Topic : Anatomy of monocots and dicots</a:t>
              </a:r>
              <a:endParaRPr lang="en-US" sz="32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99014" y="265216"/>
            <a:ext cx="1129551" cy="1129551"/>
            <a:chOff x="599014" y="273838"/>
            <a:chExt cx="1129551" cy="1129551"/>
          </a:xfrm>
        </p:grpSpPr>
        <p:sp>
          <p:nvSpPr>
            <p:cNvPr id="6" name="Oval 5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8" name="Google Shape;121;p10"/>
          <p:cNvSpPr/>
          <p:nvPr/>
        </p:nvSpPr>
        <p:spPr>
          <a:xfrm>
            <a:off x="599014" y="1570255"/>
            <a:ext cx="10789711" cy="842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buClr>
                <a:schemeClr val="tx1"/>
              </a:buClr>
              <a:buSzPts val="2400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The anatomy of plant body can be understood by the study of transverse section of its organs i.e. root, stem, and leaf.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</p:txBody>
      </p:sp>
      <p:pic>
        <p:nvPicPr>
          <p:cNvPr id="16" name="Google Shape;615;p69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952500" y="3429000"/>
            <a:ext cx="3445240" cy="2246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616;p69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476684" y="3449321"/>
            <a:ext cx="3435416" cy="2145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617;p69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8204676" y="3449321"/>
            <a:ext cx="3069750" cy="21453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9286" y="457200"/>
            <a:ext cx="7337081" cy="745588"/>
            <a:chOff x="712696" y="1882588"/>
            <a:chExt cx="2857290" cy="745588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712696" y="1882588"/>
              <a:ext cx="2844786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8237" y="1962993"/>
              <a:ext cx="21917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</a:rPr>
                <a:t>Topic : Dicotyledonous Root</a:t>
              </a:r>
              <a:endParaRPr lang="en-US" sz="32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99014" y="265216"/>
            <a:ext cx="1129551" cy="1129551"/>
            <a:chOff x="599014" y="273838"/>
            <a:chExt cx="1129551" cy="1129551"/>
          </a:xfrm>
        </p:grpSpPr>
        <p:sp>
          <p:nvSpPr>
            <p:cNvPr id="6" name="Oval 5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  <p:sp>
        <p:nvSpPr>
          <p:cNvPr id="8" name="Google Shape;121;p10"/>
          <p:cNvSpPr/>
          <p:nvPr/>
        </p:nvSpPr>
        <p:spPr>
          <a:xfrm>
            <a:off x="533400" y="1570254"/>
            <a:ext cx="10855325" cy="3827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buClr>
                <a:srgbClr val="FFC000"/>
              </a:buClr>
              <a:buSzPts val="2400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The internal tissue organization of dicot root: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Epiblema</a:t>
            </a:r>
            <a:r>
              <a:rPr lang="en-US" sz="24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 -</a:t>
            </a:r>
            <a:endParaRPr lang="en-US" sz="2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Cortex -</a:t>
            </a:r>
            <a:endParaRPr lang="en-US" sz="2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Casparian</a:t>
            </a:r>
            <a:r>
              <a:rPr lang="en-US" sz="24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 strips -</a:t>
            </a:r>
            <a:endParaRPr lang="en-US" sz="2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21;p10"/>
          <p:cNvSpPr/>
          <p:nvPr/>
        </p:nvSpPr>
        <p:spPr>
          <a:xfrm>
            <a:off x="533400" y="1570254"/>
            <a:ext cx="10855325" cy="3992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Pericycle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Vascular bundles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Pith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8000"/>
                    </a14:imgEffect>
                  </a14:imgLayer>
                </a14:imgProps>
              </a:ext>
            </a:extLst>
          </a:blip>
          <a:srcRect l="399" t="1518"/>
          <a:stretch>
            <a:fillRect/>
          </a:stretch>
        </p:blipFill>
        <p:spPr>
          <a:xfrm>
            <a:off x="2616200" y="1283193"/>
            <a:ext cx="8772525" cy="5323874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21;p10"/>
          <p:cNvSpPr/>
          <p:nvPr/>
        </p:nvSpPr>
        <p:spPr>
          <a:xfrm>
            <a:off x="599014" y="1570255"/>
            <a:ext cx="10789711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just"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The anatomy of the monocot root is similar to the dicot root in many respects.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It has epidermis, cortex, endodermis, pericycle, vascular bundles and pith.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As compared to the dicot root which have fewer xylem bundles, there are usually more than six (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polyarch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) xylem bundles in the monocot root.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Pith is large and well developed.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57200" lvl="0" indent="-457200" algn="just"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Monocotyledonous roots do not undergo any secondary growth.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09286" y="457200"/>
            <a:ext cx="8123872" cy="745588"/>
            <a:chOff x="712696" y="1882588"/>
            <a:chExt cx="2856074" cy="745588"/>
          </a:xfrm>
        </p:grpSpPr>
        <p:sp>
          <p:nvSpPr>
            <p:cNvPr id="10" name="Rectangle: Rounded Corners 9"/>
            <p:cNvSpPr/>
            <p:nvPr/>
          </p:nvSpPr>
          <p:spPr>
            <a:xfrm>
              <a:off x="712696" y="1882588"/>
              <a:ext cx="2844786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69123" y="1962993"/>
              <a:ext cx="22996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</a:rPr>
                <a:t>Topic : Monocotyledonous Root</a:t>
              </a:r>
              <a:endParaRPr lang="en-US" sz="32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99014" y="265216"/>
            <a:ext cx="1129551" cy="1129551"/>
            <a:chOff x="599014" y="273838"/>
            <a:chExt cx="1129551" cy="1129551"/>
          </a:xfrm>
        </p:grpSpPr>
        <p:sp>
          <p:nvSpPr>
            <p:cNvPr id="13" name="Oval 12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04781" y="1303642"/>
            <a:ext cx="8225765" cy="5230414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17" name="Rectangle: Rounded Corners 16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8" name="Rectangle: Rounded Corners 17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524000" y="3418154"/>
            <a:ext cx="8563897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Unequal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Radial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Conjoint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Open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600" y="3400613"/>
            <a:ext cx="604955" cy="565671"/>
            <a:chOff x="3055651" y="1822568"/>
            <a:chExt cx="696055" cy="650855"/>
          </a:xfrm>
        </p:grpSpPr>
        <p:sp>
          <p:nvSpPr>
            <p:cNvPr id="22" name="Rectangle: Rounded Corners 21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Speech Bubble: Rectangle with Corners Rounded 22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09600" y="4172817"/>
            <a:ext cx="604955" cy="565671"/>
            <a:chOff x="3055651" y="1822568"/>
            <a:chExt cx="696055" cy="650855"/>
          </a:xfrm>
        </p:grpSpPr>
        <p:sp>
          <p:nvSpPr>
            <p:cNvPr id="26" name="Rectangle: Rounded Corners 25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Speech Bubble: Rectangle with Corners Rounded 26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09600" y="4945021"/>
            <a:ext cx="604955" cy="565671"/>
            <a:chOff x="3055651" y="1822568"/>
            <a:chExt cx="696055" cy="650855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5717225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37" name="Google Shape;117;p15"/>
          <p:cNvSpPr txBox="1"/>
          <p:nvPr/>
        </p:nvSpPr>
        <p:spPr>
          <a:xfrm>
            <a:off x="621754" y="1149766"/>
            <a:ext cx="10827296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Which is incorrect about vascular bundle in monocots-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21;p10"/>
          <p:cNvSpPr/>
          <p:nvPr/>
        </p:nvSpPr>
        <p:spPr>
          <a:xfrm>
            <a:off x="599014" y="1570254"/>
            <a:ext cx="10789711" cy="4830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06400" lvl="0" indent="-4064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The internal tissue organization of dicot stem: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06400" lvl="0" indent="-4064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Epidermis  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06400" lvl="0" indent="-406400" algn="just">
              <a:buClr>
                <a:srgbClr val="FFC000"/>
              </a:buClr>
              <a:buSzPts val="2400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06400" lvl="0" indent="-406400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Cortex 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06400" lvl="0" indent="-406400" algn="just">
              <a:buClr>
                <a:schemeClr val="tx1"/>
              </a:buClr>
              <a:buSzPts val="2400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 	Hypodermis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06400" lvl="0" indent="-406400" algn="just">
              <a:buClr>
                <a:schemeClr val="tx1"/>
              </a:buClr>
              <a:buSzPts val="2400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	Cortical layer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06400" lvl="0" indent="-406400" algn="just">
              <a:buClr>
                <a:schemeClr val="tx1"/>
              </a:buClr>
              <a:buSzPts val="2400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	Endodermis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09286" y="457200"/>
            <a:ext cx="7634564" cy="745588"/>
            <a:chOff x="712696" y="1882588"/>
            <a:chExt cx="2844786" cy="745588"/>
          </a:xfrm>
        </p:grpSpPr>
        <p:sp>
          <p:nvSpPr>
            <p:cNvPr id="10" name="Rectangle: Rounded Corners 9"/>
            <p:cNvSpPr/>
            <p:nvPr/>
          </p:nvSpPr>
          <p:spPr>
            <a:xfrm>
              <a:off x="712696" y="1882588"/>
              <a:ext cx="2844786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69123" y="1962993"/>
              <a:ext cx="2206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</a:rPr>
                <a:t>Topic : Dicotyledonous Stem</a:t>
              </a:r>
              <a:endParaRPr lang="en-US" sz="32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99014" y="265216"/>
            <a:ext cx="1129551" cy="1129551"/>
            <a:chOff x="599014" y="273838"/>
            <a:chExt cx="1129551" cy="1129551"/>
          </a:xfrm>
        </p:grpSpPr>
        <p:sp>
          <p:nvSpPr>
            <p:cNvPr id="13" name="Oval 12"/>
            <p:cNvSpPr/>
            <p:nvPr/>
          </p:nvSpPr>
          <p:spPr>
            <a:xfrm>
              <a:off x="599014" y="273838"/>
              <a:ext cx="1129551" cy="112955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9" t="4204" r="10457" b="66197"/>
            <a:stretch>
              <a:fillRect/>
            </a:stretch>
          </p:blipFill>
          <p:spPr>
            <a:xfrm>
              <a:off x="631122" y="325634"/>
              <a:ext cx="1048402" cy="10344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21;p10"/>
          <p:cNvSpPr/>
          <p:nvPr/>
        </p:nvSpPr>
        <p:spPr>
          <a:xfrm>
            <a:off x="599014" y="1570254"/>
            <a:ext cx="10789711" cy="3829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Pericycle  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Vascular bundles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Pith 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Medullary rays 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17207" y="1600200"/>
            <a:ext cx="7971518" cy="4692096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4" name="Rectangle: Rounded Corners 3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524000" y="3303854"/>
            <a:ext cx="9864725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just">
              <a:spcAft>
                <a:spcPts val="3500"/>
              </a:spcAft>
            </a:pPr>
            <a:r>
              <a:rPr lang="en-US" sz="24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Endarch</a:t>
            </a: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vascular bundle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 algn="just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Collenchyma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 algn="just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Starch sheath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 algn="just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Bundle sheath cell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09600" y="3400613"/>
            <a:ext cx="604955" cy="565671"/>
            <a:chOff x="3055651" y="1822568"/>
            <a:chExt cx="696055" cy="650855"/>
          </a:xfrm>
        </p:grpSpPr>
        <p:sp>
          <p:nvSpPr>
            <p:cNvPr id="8" name="Rectangle: Rounded Corners 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Speech Bubble: Rectangle with Corners Rounded 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09600" y="4111857"/>
            <a:ext cx="604955" cy="565671"/>
            <a:chOff x="3055651" y="1822568"/>
            <a:chExt cx="696055" cy="650855"/>
          </a:xfrm>
        </p:grpSpPr>
        <p:sp>
          <p:nvSpPr>
            <p:cNvPr id="12" name="Rectangle: Rounded Corners 11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Speech Bubble: Rectangle with Corners Rounded 12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09600" y="4843421"/>
            <a:ext cx="604955" cy="565671"/>
            <a:chOff x="3055651" y="1822568"/>
            <a:chExt cx="696055" cy="650855"/>
          </a:xfrm>
        </p:grpSpPr>
        <p:sp>
          <p:nvSpPr>
            <p:cNvPr id="16" name="Rectangle: Rounded Corners 15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Speech Bubble: Rectangle with Corners Rounded 16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09600" y="5696905"/>
            <a:ext cx="604955" cy="565671"/>
            <a:chOff x="3055651" y="1822568"/>
            <a:chExt cx="696055" cy="650855"/>
          </a:xfrm>
        </p:grpSpPr>
        <p:sp>
          <p:nvSpPr>
            <p:cNvPr id="20" name="Rectangle: Rounded Corners 1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Speech Bubble: Rectangle with Corners Rounded 2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23" name="Google Shape;117;p15"/>
          <p:cNvSpPr txBox="1"/>
          <p:nvPr/>
        </p:nvSpPr>
        <p:spPr>
          <a:xfrm>
            <a:off x="621754" y="1149766"/>
            <a:ext cx="10827296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Dicot stem lack-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		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4" name="Rectangle: Rounded Corners 3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524000" y="3303854"/>
            <a:ext cx="9864725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just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Single layer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 algn="just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Many layer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 algn="just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Parenchyma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 algn="just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Inner to cortex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09600" y="3400613"/>
            <a:ext cx="604955" cy="565671"/>
            <a:chOff x="3055651" y="1822568"/>
            <a:chExt cx="696055" cy="650855"/>
          </a:xfrm>
        </p:grpSpPr>
        <p:sp>
          <p:nvSpPr>
            <p:cNvPr id="8" name="Rectangle: Rounded Corners 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Speech Bubble: Rectangle with Corners Rounded 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09600" y="4111857"/>
            <a:ext cx="604955" cy="565671"/>
            <a:chOff x="3055651" y="1822568"/>
            <a:chExt cx="696055" cy="650855"/>
          </a:xfrm>
        </p:grpSpPr>
        <p:sp>
          <p:nvSpPr>
            <p:cNvPr id="12" name="Rectangle: Rounded Corners 11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Speech Bubble: Rectangle with Corners Rounded 12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09600" y="4843421"/>
            <a:ext cx="604955" cy="565671"/>
            <a:chOff x="3055651" y="1822568"/>
            <a:chExt cx="696055" cy="650855"/>
          </a:xfrm>
        </p:grpSpPr>
        <p:sp>
          <p:nvSpPr>
            <p:cNvPr id="16" name="Rectangle: Rounded Corners 15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Speech Bubble: Rectangle with Corners Rounded 16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09600" y="5696905"/>
            <a:ext cx="604955" cy="565671"/>
            <a:chOff x="3055651" y="1822568"/>
            <a:chExt cx="696055" cy="650855"/>
          </a:xfrm>
        </p:grpSpPr>
        <p:sp>
          <p:nvSpPr>
            <p:cNvPr id="20" name="Rectangle: Rounded Corners 1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Speech Bubble: Rectangle with Corners Rounded 2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23" name="Google Shape;117;p15"/>
          <p:cNvSpPr txBox="1"/>
          <p:nvPr/>
        </p:nvSpPr>
        <p:spPr>
          <a:xfrm>
            <a:off x="621754" y="1149766"/>
            <a:ext cx="10827296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nl-NL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Hypodermis in dicot stem is-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		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728;p83"/>
          <p:cNvSpPr/>
          <p:nvPr/>
        </p:nvSpPr>
        <p:spPr>
          <a:xfrm>
            <a:off x="587375" y="1609043"/>
            <a:ext cx="10801350" cy="380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1910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6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The monocot stem has a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sclerenchymatous</a:t>
            </a: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hypodermis, a large number of scattered vascular bundles, each surrounded by a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sclerenchymatous</a:t>
            </a: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bundle sheath, and a large, conspicuous parenchymatous ground tissue.</a:t>
            </a:r>
            <a:endParaRPr sz="2400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8001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sz="2400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457200" marR="0" lvl="0" indent="-41910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6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Vascular bundles are conjoint and closed. </a:t>
            </a:r>
            <a:endParaRPr sz="2400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8001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sz="2400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457200" marR="0" lvl="0" indent="-41910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6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Peripheral vascular bundles are generally smaller than the centrally located ones.</a:t>
            </a:r>
            <a:endParaRPr sz="2400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8001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sz="2400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457200" marR="0" lvl="0" indent="-41910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6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The phloem parenchyma is absent, and water-containing cavities are present within the vascular bundles.</a:t>
            </a:r>
            <a:endParaRPr sz="2400" dirty="0">
              <a:solidFill>
                <a:schemeClr val="tx1"/>
              </a:solidFill>
            </a:endParaRPr>
          </a:p>
        </p:txBody>
      </p:sp>
      <p:grpSp>
        <p:nvGrpSpPr>
          <p:cNvPr id="2" name="Google Shape;722;p83"/>
          <p:cNvGrpSpPr/>
          <p:nvPr/>
        </p:nvGrpSpPr>
        <p:grpSpPr>
          <a:xfrm>
            <a:off x="239874" y="421821"/>
            <a:ext cx="7246776" cy="745500"/>
            <a:chOff x="712695" y="1882588"/>
            <a:chExt cx="4284000" cy="745500"/>
          </a:xfrm>
        </p:grpSpPr>
        <p:sp>
          <p:nvSpPr>
            <p:cNvPr id="3" name="Google Shape;723;p83"/>
            <p:cNvSpPr/>
            <p:nvPr/>
          </p:nvSpPr>
          <p:spPr>
            <a:xfrm>
              <a:off x="712695" y="1882588"/>
              <a:ext cx="4284000" cy="74550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" name="Google Shape;724;p83"/>
            <p:cNvSpPr txBox="1"/>
            <p:nvPr/>
          </p:nvSpPr>
          <p:spPr>
            <a:xfrm>
              <a:off x="1570665" y="1962993"/>
              <a:ext cx="3399738" cy="5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 dirty="0">
                  <a:latin typeface="Calibri" panose="020F0502020204030204" pitchFamily="34" charset="0"/>
                </a:rPr>
                <a:t>Topic : </a:t>
              </a:r>
              <a:r>
                <a:rPr lang="en-US" sz="3200" b="1" dirty="0" err="1">
                  <a:solidFill>
                    <a:schemeClr val="dk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Monotyledonous</a:t>
              </a:r>
              <a:r>
                <a:rPr lang="en-US" sz="3200" b="1" dirty="0">
                  <a:solidFill>
                    <a:schemeClr val="dk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 Stem</a:t>
              </a:r>
              <a:endParaRPr sz="32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5" name="Google Shape;725;p83"/>
          <p:cNvGrpSpPr/>
          <p:nvPr/>
        </p:nvGrpSpPr>
        <p:grpSpPr>
          <a:xfrm>
            <a:off x="529600" y="183184"/>
            <a:ext cx="1129500" cy="1129500"/>
            <a:chOff x="599014" y="273838"/>
            <a:chExt cx="1129500" cy="1129500"/>
          </a:xfrm>
        </p:grpSpPr>
        <p:sp>
          <p:nvSpPr>
            <p:cNvPr id="6" name="Google Shape;726;p83"/>
            <p:cNvSpPr/>
            <p:nvPr/>
          </p:nvSpPr>
          <p:spPr>
            <a:xfrm>
              <a:off x="599014" y="273838"/>
              <a:ext cx="1129500" cy="1129500"/>
            </a:xfrm>
            <a:prstGeom prst="ellipse">
              <a:avLst/>
            </a:prstGeom>
            <a:solidFill>
              <a:schemeClr val="dk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7" name="Google Shape;727;p83"/>
            <p:cNvPicPr preferRelativeResize="0"/>
            <p:nvPr/>
          </p:nvPicPr>
          <p:blipFill rotWithShape="1">
            <a:blip r:embed="rId1"/>
            <a:srcRect l="65000" t="4203" r="10455" b="66198"/>
            <a:stretch>
              <a:fillRect/>
            </a:stretch>
          </p:blipFill>
          <p:spPr>
            <a:xfrm>
              <a:off x="631122" y="325634"/>
              <a:ext cx="1048402" cy="1034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3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2517" y="2052080"/>
            <a:ext cx="7576208" cy="4384099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4" name="Rectangle: Rounded Corners 3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524001" y="3303854"/>
            <a:ext cx="4572000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just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Unequal size vascular bundle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 algn="just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Water containing cavities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 algn="just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Differentiated ground tissue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 algn="just">
              <a:spcAft>
                <a:spcPts val="3500"/>
              </a:spcAft>
            </a:pPr>
            <a:r>
              <a:rPr lang="en-US" sz="24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Fibre</a:t>
            </a: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containing hypodermis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09600" y="3400613"/>
            <a:ext cx="604955" cy="565671"/>
            <a:chOff x="3055651" y="1822568"/>
            <a:chExt cx="696055" cy="650855"/>
          </a:xfrm>
        </p:grpSpPr>
        <p:sp>
          <p:nvSpPr>
            <p:cNvPr id="8" name="Rectangle: Rounded Corners 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Speech Bubble: Rectangle with Corners Rounded 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09600" y="4111857"/>
            <a:ext cx="604955" cy="565671"/>
            <a:chOff x="3055651" y="1822568"/>
            <a:chExt cx="696055" cy="650855"/>
          </a:xfrm>
        </p:grpSpPr>
        <p:sp>
          <p:nvSpPr>
            <p:cNvPr id="12" name="Rectangle: Rounded Corners 11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Speech Bubble: Rectangle with Corners Rounded 12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09600" y="4843421"/>
            <a:ext cx="604955" cy="565671"/>
            <a:chOff x="3055651" y="1822568"/>
            <a:chExt cx="696055" cy="650855"/>
          </a:xfrm>
        </p:grpSpPr>
        <p:sp>
          <p:nvSpPr>
            <p:cNvPr id="16" name="Rectangle: Rounded Corners 15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Speech Bubble: Rectangle with Corners Rounded 16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09600" y="5696905"/>
            <a:ext cx="604955" cy="565671"/>
            <a:chOff x="3055651" y="1822568"/>
            <a:chExt cx="696055" cy="650855"/>
          </a:xfrm>
        </p:grpSpPr>
        <p:sp>
          <p:nvSpPr>
            <p:cNvPr id="20" name="Rectangle: Rounded Corners 1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Speech Bubble: Rectangle with Corners Rounded 2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23" name="Google Shape;117;p15"/>
          <p:cNvSpPr txBox="1"/>
          <p:nvPr/>
        </p:nvSpPr>
        <p:spPr>
          <a:xfrm>
            <a:off x="621754" y="1149766"/>
            <a:ext cx="10827296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Which is absent in monocot stem-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		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09286" y="265216"/>
            <a:ext cx="7291664" cy="1129551"/>
            <a:chOff x="309286" y="265216"/>
            <a:chExt cx="7291664" cy="1129551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309286" y="457200"/>
              <a:ext cx="7291664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760673" y="537605"/>
              <a:ext cx="56688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</a:rPr>
                <a:t>Topic : Dicotyledonous Leaf</a:t>
              </a:r>
              <a:endParaRPr lang="en-US" sz="3200" b="1" dirty="0">
                <a:latin typeface="Calibri" panose="020F050202020403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599014" y="265216"/>
              <a:ext cx="1129551" cy="1129551"/>
              <a:chOff x="599014" y="273838"/>
              <a:chExt cx="1129551" cy="1129551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599014" y="273838"/>
                <a:ext cx="1129551" cy="1129551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999" t="4204" r="10457" b="66197"/>
              <a:stretch>
                <a:fillRect/>
              </a:stretch>
            </p:blipFill>
            <p:spPr>
              <a:xfrm>
                <a:off x="631122" y="325634"/>
                <a:ext cx="1048402" cy="1034423"/>
              </a:xfrm>
              <a:prstGeom prst="rect">
                <a:avLst/>
              </a:prstGeom>
            </p:spPr>
          </p:pic>
        </p:grpSp>
      </p:grpSp>
      <p:sp>
        <p:nvSpPr>
          <p:cNvPr id="8" name="Google Shape;121;p10"/>
          <p:cNvSpPr/>
          <p:nvPr/>
        </p:nvSpPr>
        <p:spPr>
          <a:xfrm>
            <a:off x="533400" y="1570255"/>
            <a:ext cx="10855325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buClr>
                <a:schemeClr val="tx1"/>
              </a:buClr>
              <a:buSzPts val="2400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The vertical section of a dorsiventral leaf through the lamina shows three main parts, namely, epidermis, mesophyll and vascular system.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342900" lvl="0" indent="-342900" algn="just">
              <a:buClr>
                <a:schemeClr val="tx1"/>
              </a:buClr>
              <a:buSzPts val="2400"/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Epidermis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Mesophyll 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21;p10"/>
          <p:cNvSpPr/>
          <p:nvPr/>
        </p:nvSpPr>
        <p:spPr>
          <a:xfrm>
            <a:off x="533400" y="990600"/>
            <a:ext cx="10855325" cy="375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buClr>
                <a:schemeClr val="tx1"/>
              </a:buClr>
              <a:buSzPts val="2400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Mesophyll has two types of cells – the palisade parenchyma and the spongy parenchyma.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lvl="0" algn="just">
              <a:buClr>
                <a:schemeClr val="tx1"/>
              </a:buClr>
              <a:buSzPts val="2400"/>
            </a:pP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Palisade parenchyma  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Spongy parenchyma 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Vascular bundles 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465455" lvl="0" indent="-465455" algn="just">
              <a:buClr>
                <a:srgbClr val="FFC000"/>
              </a:buClr>
              <a:buSzPts val="24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Bundle sheath cells </a:t>
            </a:r>
            <a:endParaRPr lang="en-US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23845" y="1853065"/>
            <a:ext cx="5524727" cy="4285136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785;p90"/>
          <p:cNvSpPr/>
          <p:nvPr/>
        </p:nvSpPr>
        <p:spPr>
          <a:xfrm>
            <a:off x="533400" y="1586751"/>
            <a:ext cx="10855325" cy="45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7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 an isobilateral leaf, the stomata are present on both the surfaces of the epidermis and the mesophyll is not differentiated into palisade and spongy parenchyma.</a:t>
            </a:r>
            <a:endParaRPr sz="2400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sz="2400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sz="2400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700"/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Bulliform</a:t>
            </a: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cells </a:t>
            </a:r>
            <a:endParaRPr sz="2400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sz="2400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sz="2400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27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Parallel venation </a:t>
            </a:r>
            <a:endParaRPr sz="2400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09285" y="265216"/>
            <a:ext cx="7425015" cy="1129551"/>
            <a:chOff x="309285" y="265216"/>
            <a:chExt cx="7425015" cy="1129551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309285" y="457200"/>
              <a:ext cx="7425015" cy="74558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872342" y="537605"/>
              <a:ext cx="58619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</a:rPr>
                <a:t>Topic : </a:t>
              </a:r>
              <a:r>
                <a:rPr lang="en-US" sz="3200" b="1" dirty="0" err="1">
                  <a:latin typeface="Calibri" panose="020F0502020204030204" pitchFamily="34" charset="0"/>
                </a:rPr>
                <a:t>Monotyledonous</a:t>
              </a:r>
              <a:r>
                <a:rPr lang="en-US" sz="3200" b="1" dirty="0">
                  <a:latin typeface="Calibri" panose="020F0502020204030204" pitchFamily="34" charset="0"/>
                </a:rPr>
                <a:t> Leaf</a:t>
              </a:r>
              <a:endParaRPr lang="en-US" sz="3200" b="1" dirty="0">
                <a:latin typeface="Calibri" panose="020F050202020403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599014" y="265216"/>
              <a:ext cx="1129551" cy="1129551"/>
              <a:chOff x="599014" y="273838"/>
              <a:chExt cx="1129551" cy="1129551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599014" y="273838"/>
                <a:ext cx="1129551" cy="1129551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999" t="4204" r="10457" b="66197"/>
              <a:stretch>
                <a:fillRect/>
              </a:stretch>
            </p:blipFill>
            <p:spPr>
              <a:xfrm>
                <a:off x="631122" y="325634"/>
                <a:ext cx="1048402" cy="1034423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31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7473" y="2247900"/>
            <a:ext cx="8724900" cy="41529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4" name="Rectangle: Rounded Corners 3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524000" y="3418154"/>
            <a:ext cx="8563897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 dicot leaf Xylem is present toward abaxial surface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 </a:t>
            </a:r>
            <a:r>
              <a:rPr lang="en-US" sz="24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bulliform</a:t>
            </a: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cell chloroplast absent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Hypodermis in dicot stem is multilayered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Sap wood is lighter in </a:t>
            </a:r>
            <a:r>
              <a:rPr lang="en-US" sz="24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colour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09600" y="3400613"/>
            <a:ext cx="604955" cy="565671"/>
            <a:chOff x="3055651" y="1822568"/>
            <a:chExt cx="696055" cy="650855"/>
          </a:xfrm>
        </p:grpSpPr>
        <p:sp>
          <p:nvSpPr>
            <p:cNvPr id="8" name="Rectangle: Rounded Corners 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Speech Bubble: Rectangle with Corners Rounded 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09600" y="4172817"/>
            <a:ext cx="604955" cy="565671"/>
            <a:chOff x="3055651" y="1822568"/>
            <a:chExt cx="696055" cy="650855"/>
          </a:xfrm>
        </p:grpSpPr>
        <p:sp>
          <p:nvSpPr>
            <p:cNvPr id="12" name="Rectangle: Rounded Corners 11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Speech Bubble: Rectangle with Corners Rounded 12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09600" y="4945021"/>
            <a:ext cx="604955" cy="565671"/>
            <a:chOff x="3055651" y="1822568"/>
            <a:chExt cx="696055" cy="650855"/>
          </a:xfrm>
        </p:grpSpPr>
        <p:sp>
          <p:nvSpPr>
            <p:cNvPr id="16" name="Rectangle: Rounded Corners 15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Speech Bubble: Rectangle with Corners Rounded 16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09600" y="5717225"/>
            <a:ext cx="604955" cy="565671"/>
            <a:chOff x="3055651" y="1822568"/>
            <a:chExt cx="696055" cy="650855"/>
          </a:xfrm>
        </p:grpSpPr>
        <p:sp>
          <p:nvSpPr>
            <p:cNvPr id="20" name="Rectangle: Rounded Corners 1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Speech Bubble: Rectangle with Corners Rounded 2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23" name="Google Shape;117;p15"/>
          <p:cNvSpPr txBox="1"/>
          <p:nvPr/>
        </p:nvSpPr>
        <p:spPr>
          <a:xfrm>
            <a:off x="621754" y="1149766"/>
            <a:ext cx="10766971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Mark the incorrect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4" name="Rectangle: Rounded Corners 3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524000" y="3418154"/>
            <a:ext cx="8563897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Dicot stem and monocot root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Dicot stem and monocot leaf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Monocot leaf and dicot root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Dicot leaf and monocot stem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09600" y="3400613"/>
            <a:ext cx="604955" cy="565671"/>
            <a:chOff x="3055651" y="1822568"/>
            <a:chExt cx="696055" cy="650855"/>
          </a:xfrm>
        </p:grpSpPr>
        <p:sp>
          <p:nvSpPr>
            <p:cNvPr id="8" name="Rectangle: Rounded Corners 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Speech Bubble: Rectangle with Corners Rounded 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09600" y="4172817"/>
            <a:ext cx="604955" cy="565671"/>
            <a:chOff x="3055651" y="1822568"/>
            <a:chExt cx="696055" cy="650855"/>
          </a:xfrm>
        </p:grpSpPr>
        <p:sp>
          <p:nvSpPr>
            <p:cNvPr id="12" name="Rectangle: Rounded Corners 11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Speech Bubble: Rectangle with Corners Rounded 12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09600" y="4945021"/>
            <a:ext cx="604955" cy="565671"/>
            <a:chOff x="3055651" y="1822568"/>
            <a:chExt cx="696055" cy="650855"/>
          </a:xfrm>
        </p:grpSpPr>
        <p:sp>
          <p:nvSpPr>
            <p:cNvPr id="16" name="Rectangle: Rounded Corners 15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Speech Bubble: Rectangle with Corners Rounded 16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09600" y="5717225"/>
            <a:ext cx="604955" cy="565671"/>
            <a:chOff x="3055651" y="1822568"/>
            <a:chExt cx="696055" cy="650855"/>
          </a:xfrm>
        </p:grpSpPr>
        <p:sp>
          <p:nvSpPr>
            <p:cNvPr id="20" name="Rectangle: Rounded Corners 19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Speech Bubble: Rectangle with Corners Rounded 2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23" name="Google Shape;117;p15"/>
          <p:cNvSpPr txBox="1"/>
          <p:nvPr/>
        </p:nvSpPr>
        <p:spPr>
          <a:xfrm>
            <a:off x="621754" y="1149766"/>
            <a:ext cx="10827296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If a transverse section of plant have conjoint unequal size bundle than it is-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14" name="Rectangle: Rounded Corners 13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5" name="Rectangle: Rounded Corners 14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524000" y="3418154"/>
            <a:ext cx="8563897" cy="31931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Epidermis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Pericycle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Cortex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Endodermis.</a:t>
            </a:r>
            <a:b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09600" y="3400613"/>
            <a:ext cx="604955" cy="565671"/>
            <a:chOff x="3055651" y="1822568"/>
            <a:chExt cx="696055" cy="650855"/>
          </a:xfrm>
        </p:grpSpPr>
        <p:sp>
          <p:nvSpPr>
            <p:cNvPr id="19" name="Rectangle: Rounded Corners 18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Speech Bubble: Rectangle with Corners Rounded 19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09600" y="4172817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4945021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5717225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1" name="Google Shape;117;p15"/>
          <p:cNvSpPr txBox="1"/>
          <p:nvPr/>
        </p:nvSpPr>
        <p:spPr>
          <a:xfrm>
            <a:off x="621754" y="1149766"/>
            <a:ext cx="10827296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400" dirty="0" err="1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Casparian</a:t>
            </a:r>
            <a:r>
              <a:rPr lang="en-US" sz="24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strips occur in</a:t>
            </a: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r>
              <a:rPr lang="en-US" sz="2400" dirty="0">
                <a:solidFill>
                  <a:schemeClr val="tx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[NEET 2018]</a:t>
            </a:r>
            <a:endParaRPr lang="en-US" sz="2400" dirty="0">
              <a:solidFill>
                <a:schemeClr val="tx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>
              <a:lnSpc>
                <a:spcPct val="115000"/>
              </a:lnSpc>
              <a:defRPr/>
            </a:pPr>
            <a:endParaRPr lang="en-US" sz="24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8" y="-216383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34306" y="188251"/>
            <a:ext cx="2153400" cy="495435"/>
            <a:chOff x="334306" y="188251"/>
            <a:chExt cx="2153400" cy="495435"/>
          </a:xfrm>
        </p:grpSpPr>
        <p:sp>
          <p:nvSpPr>
            <p:cNvPr id="14" name="Rectangle: Rounded Corners 13"/>
            <p:cNvSpPr/>
            <p:nvPr/>
          </p:nvSpPr>
          <p:spPr>
            <a:xfrm>
              <a:off x="334306" y="222021"/>
              <a:ext cx="2113059" cy="46166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5" name="Rectangle: Rounded Corners 14"/>
            <p:cNvSpPr/>
            <p:nvPr/>
          </p:nvSpPr>
          <p:spPr>
            <a:xfrm>
              <a:off x="374647" y="188251"/>
              <a:ext cx="2113059" cy="461665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012" y="188259"/>
              <a:ext cx="16943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Poppins Black" pitchFamily="2" charset="0"/>
                  <a:cs typeface="Poppins Black" pitchFamily="2" charset="0"/>
                </a:rPr>
                <a:t>Question</a:t>
              </a:r>
              <a:endParaRPr lang="en-IN" sz="2400" dirty="0"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524000" y="3792230"/>
            <a:ext cx="8563897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Monocotyledonous stem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Monocotyledonous root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Dicotyledonous stem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lvl="0">
              <a:spcAft>
                <a:spcPts val="3500"/>
              </a:spcAft>
            </a:pPr>
            <a:r>
              <a:rPr lang="en-US" sz="24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Dicotyledonous root</a:t>
            </a:r>
            <a:endParaRPr lang="en-US" sz="24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09600" y="3816249"/>
            <a:ext cx="604955" cy="565671"/>
            <a:chOff x="3055651" y="1822568"/>
            <a:chExt cx="696055" cy="650855"/>
          </a:xfrm>
        </p:grpSpPr>
        <p:sp>
          <p:nvSpPr>
            <p:cNvPr id="19" name="Rectangle: Rounded Corners 18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Speech Bubble: Rectangle with Corners Rounded 19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135386" y="1888994"/>
              <a:ext cx="562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A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09600" y="4588453"/>
            <a:ext cx="604955" cy="565671"/>
            <a:chOff x="3055651" y="1822568"/>
            <a:chExt cx="696055" cy="650855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peech Bubble: Rectangle with Corners Rounded 30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B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9600" y="5360657"/>
            <a:ext cx="604955" cy="565671"/>
            <a:chOff x="3055651" y="1822568"/>
            <a:chExt cx="696055" cy="650855"/>
          </a:xfrm>
        </p:grpSpPr>
        <p:sp>
          <p:nvSpPr>
            <p:cNvPr id="34" name="Rectangle: Rounded Corners 33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Speech Bubble: Rectangle with Corners Rounded 34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C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6132861"/>
            <a:ext cx="604955" cy="565671"/>
            <a:chOff x="3055651" y="1822568"/>
            <a:chExt cx="696055" cy="650855"/>
          </a:xfrm>
        </p:grpSpPr>
        <p:sp>
          <p:nvSpPr>
            <p:cNvPr id="38" name="Rectangle: Rounded Corners 37"/>
            <p:cNvSpPr/>
            <p:nvPr/>
          </p:nvSpPr>
          <p:spPr>
            <a:xfrm>
              <a:off x="3055651" y="1854858"/>
              <a:ext cx="652630" cy="618565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peech Bubble: Rectangle with Corners Rounded 38"/>
            <p:cNvSpPr/>
            <p:nvPr/>
          </p:nvSpPr>
          <p:spPr>
            <a:xfrm>
              <a:off x="3099076" y="1822568"/>
              <a:ext cx="652630" cy="618565"/>
            </a:xfrm>
            <a:prstGeom prst="wedgeRoundRectCallout">
              <a:avLst>
                <a:gd name="adj1" fmla="val 62180"/>
                <a:gd name="adj2" fmla="val -25761"/>
                <a:gd name="adj3" fmla="val 16667"/>
              </a:avLst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5386" y="1888994"/>
              <a:ext cx="562533" cy="531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 Black" pitchFamily="2" charset="0"/>
                  <a:cs typeface="Poppins Black" pitchFamily="2" charset="0"/>
                </a:rPr>
                <a:t>D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Black" pitchFamily="2" charset="0"/>
                <a:cs typeface="Poppins Black" pitchFamily="2" charset="0"/>
              </a:endParaRPr>
            </a:p>
          </p:txBody>
        </p:sp>
      </p:grpSp>
      <p:sp>
        <p:nvSpPr>
          <p:cNvPr id="41" name="Google Shape;117;p15"/>
          <p:cNvSpPr txBox="1"/>
          <p:nvPr/>
        </p:nvSpPr>
        <p:spPr>
          <a:xfrm>
            <a:off x="571501" y="721155"/>
            <a:ext cx="10817225" cy="325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sz="23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The transverse section of a plant shows following anatomical features:</a:t>
            </a:r>
            <a:endParaRPr lang="en-US" sz="23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635000" indent="-635000" algn="just">
              <a:lnSpc>
                <a:spcPct val="115000"/>
              </a:lnSpc>
              <a:defRPr/>
            </a:pPr>
            <a:r>
              <a:rPr lang="en-US" sz="23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(</a:t>
            </a:r>
            <a:r>
              <a:rPr lang="en-US" sz="2300" dirty="0" err="1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</a:t>
            </a:r>
            <a:r>
              <a:rPr lang="en-US" sz="23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)	Large number of scattered vascular bundles surrounded by bundle sheath</a:t>
            </a:r>
            <a:endParaRPr lang="en-US" sz="23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635000" indent="-635000" algn="just">
              <a:lnSpc>
                <a:spcPct val="115000"/>
              </a:lnSpc>
              <a:defRPr/>
            </a:pPr>
            <a:r>
              <a:rPr lang="en-US" sz="23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(ii)	Large conspicuous parenchymatous ground tissue</a:t>
            </a:r>
            <a:endParaRPr lang="en-US" sz="23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635000" indent="-635000" algn="just">
              <a:lnSpc>
                <a:spcPct val="115000"/>
              </a:lnSpc>
              <a:defRPr/>
            </a:pPr>
            <a:r>
              <a:rPr lang="en-US" sz="23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(iii)	vascular bundles conjoint and closed</a:t>
            </a:r>
            <a:endParaRPr lang="en-US" sz="23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635000" indent="-635000" algn="just">
              <a:lnSpc>
                <a:spcPct val="115000"/>
              </a:lnSpc>
              <a:defRPr/>
            </a:pPr>
            <a:r>
              <a:rPr lang="en-US" sz="23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(iv)	phloem parenchyma absent</a:t>
            </a:r>
            <a:endParaRPr lang="en-US" sz="23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635000" indent="-635000" algn="just">
              <a:lnSpc>
                <a:spcPct val="115000"/>
              </a:lnSpc>
              <a:defRPr/>
            </a:pPr>
            <a:r>
              <a:rPr lang="en-US" sz="2300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Identify the category of plant and its part.	</a:t>
            </a:r>
            <a:endParaRPr lang="en-US" sz="23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635000" indent="-635000" algn="r">
              <a:lnSpc>
                <a:spcPct val="115000"/>
              </a:lnSpc>
              <a:defRPr/>
            </a:pPr>
            <a:r>
              <a:rPr lang="en-US" sz="2300" dirty="0">
                <a:solidFill>
                  <a:schemeClr val="tx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[NEET 2020]</a:t>
            </a:r>
            <a:endParaRPr lang="en-US" sz="2300" dirty="0">
              <a:solidFill>
                <a:schemeClr val="tx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5" t="41069" r="43738" b="13890"/>
          <a:stretch>
            <a:fillRect/>
          </a:stretch>
        </p:blipFill>
        <p:spPr>
          <a:xfrm rot="20839986">
            <a:off x="104139" y="-250136"/>
            <a:ext cx="825962" cy="133847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3629" y="1077407"/>
            <a:ext cx="4767486" cy="4700424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>
        <a:spAutoFit/>
      </a:bodyPr>
      <a:lstStyle>
        <a:defPPr algn="r">
          <a:lnSpc>
            <a:spcPct val="115000"/>
          </a:lnSpc>
          <a:defRPr kumimoji="0" sz="2000" b="0" u="none" strike="noStrike" kern="0" cap="none" spc="0" normalizeH="0" noProof="0" dirty="0">
            <a:ln>
              <a:noFill/>
            </a:ln>
            <a:solidFill>
              <a:schemeClr val="tx1"/>
            </a:solidFill>
            <a:effectLst/>
            <a:uLnTx/>
            <a:uFillTx/>
            <a:latin typeface="Poppins Medium" pitchFamily="2" charset="0"/>
            <a:ea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12851</Words>
  <Application>WPS Presentation</Application>
  <PresentationFormat>Widescreen</PresentationFormat>
  <Paragraphs>984</Paragraphs>
  <Slides>84</Slides>
  <Notes>73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84</vt:i4>
      </vt:variant>
    </vt:vector>
  </HeadingPairs>
  <TitlesOfParts>
    <vt:vector size="105" baseType="lpstr">
      <vt:lpstr>Arial</vt:lpstr>
      <vt:lpstr>SimSun</vt:lpstr>
      <vt:lpstr>Wingdings</vt:lpstr>
      <vt:lpstr>Arial</vt:lpstr>
      <vt:lpstr>Poppins Medium</vt:lpstr>
      <vt:lpstr>Calibri</vt:lpstr>
      <vt:lpstr>Calibri</vt:lpstr>
      <vt:lpstr>Cambria</vt:lpstr>
      <vt:lpstr>Poppins Black</vt:lpstr>
      <vt:lpstr>Poppins SemiBold</vt:lpstr>
      <vt:lpstr>Roboto</vt:lpstr>
      <vt:lpstr>Thonburi</vt:lpstr>
      <vt:lpstr>Roboto Medium</vt:lpstr>
      <vt:lpstr>Roboto Thin</vt:lpstr>
      <vt:lpstr>Microsoft YaHei</vt:lpstr>
      <vt:lpstr>汉仪旗黑</vt:lpstr>
      <vt:lpstr>Arial Unicode MS</vt:lpstr>
      <vt:lpstr>Poppins Medium</vt:lpstr>
      <vt:lpstr>Noto Sans Symbols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Venkatesh Mahesh</dc:creator>
  <cp:lastModifiedBy>CreEduSource</cp:lastModifiedBy>
  <cp:revision>1247</cp:revision>
  <dcterms:created xsi:type="dcterms:W3CDTF">2025-07-11T20:49:53Z</dcterms:created>
  <dcterms:modified xsi:type="dcterms:W3CDTF">2025-07-11T20:49:53Z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091efa59f3a249339a4a81f9ffdea5e0</vt:lpwstr>
  </property>
  <property fmtid="{D5CDD505-2E9C-101B-9397-08002B2CF9AE}" pid="3" name="KSOProductBuildVer">
    <vt:lpwstr>1033-6.15.0.8733</vt:lpwstr>
  </property>
</Properties>
</file>