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Lst>
  <p:notesMasterIdLst>
    <p:notesMasterId r:id="rId80"/>
  </p:notesMasterIdLst>
  <p:handoutMasterIdLst>
    <p:handoutMasterId r:id="rId81"/>
  </p:handoutMasterIdLst>
  <p:sldIdLst>
    <p:sldId id="323" r:id="rId3"/>
    <p:sldId id="718" r:id="rId4"/>
    <p:sldId id="772" r:id="rId5"/>
    <p:sldId id="773" r:id="rId6"/>
    <p:sldId id="764" r:id="rId7"/>
    <p:sldId id="329" r:id="rId8"/>
    <p:sldId id="792" r:id="rId9"/>
    <p:sldId id="680" r:id="rId10"/>
    <p:sldId id="779" r:id="rId11"/>
    <p:sldId id="793" r:id="rId12"/>
    <p:sldId id="794" r:id="rId13"/>
    <p:sldId id="774" r:id="rId14"/>
    <p:sldId id="331" r:id="rId15"/>
    <p:sldId id="795" r:id="rId16"/>
    <p:sldId id="796" r:id="rId17"/>
    <p:sldId id="797" r:id="rId18"/>
    <p:sldId id="798" r:id="rId19"/>
    <p:sldId id="799" r:id="rId20"/>
    <p:sldId id="800" r:id="rId21"/>
    <p:sldId id="801" r:id="rId22"/>
    <p:sldId id="802" r:id="rId23"/>
    <p:sldId id="788" r:id="rId24"/>
    <p:sldId id="803" r:id="rId25"/>
    <p:sldId id="804" r:id="rId26"/>
    <p:sldId id="805" r:id="rId27"/>
    <p:sldId id="806" r:id="rId28"/>
    <p:sldId id="775" r:id="rId29"/>
    <p:sldId id="807" r:id="rId30"/>
    <p:sldId id="808" r:id="rId31"/>
    <p:sldId id="809" r:id="rId32"/>
    <p:sldId id="810" r:id="rId33"/>
    <p:sldId id="811" r:id="rId34"/>
    <p:sldId id="812" r:id="rId35"/>
    <p:sldId id="776" r:id="rId36"/>
    <p:sldId id="820" r:id="rId37"/>
    <p:sldId id="818" r:id="rId38"/>
    <p:sldId id="819" r:id="rId39"/>
    <p:sldId id="813" r:id="rId40"/>
    <p:sldId id="814" r:id="rId41"/>
    <p:sldId id="815" r:id="rId42"/>
    <p:sldId id="816" r:id="rId43"/>
    <p:sldId id="817" r:id="rId44"/>
    <p:sldId id="789" r:id="rId45"/>
    <p:sldId id="824" r:id="rId46"/>
    <p:sldId id="825" r:id="rId47"/>
    <p:sldId id="826" r:id="rId48"/>
    <p:sldId id="827" r:id="rId49"/>
    <p:sldId id="828" r:id="rId50"/>
    <p:sldId id="829" r:id="rId51"/>
    <p:sldId id="830" r:id="rId52"/>
    <p:sldId id="831" r:id="rId53"/>
    <p:sldId id="821" r:id="rId54"/>
    <p:sldId id="861" r:id="rId55"/>
    <p:sldId id="832" r:id="rId56"/>
    <p:sldId id="862" r:id="rId57"/>
    <p:sldId id="833" r:id="rId58"/>
    <p:sldId id="834" r:id="rId59"/>
    <p:sldId id="835" r:id="rId60"/>
    <p:sldId id="836" r:id="rId61"/>
    <p:sldId id="837" r:id="rId62"/>
    <p:sldId id="838" r:id="rId63"/>
    <p:sldId id="839" r:id="rId64"/>
    <p:sldId id="840" r:id="rId65"/>
    <p:sldId id="841" r:id="rId66"/>
    <p:sldId id="777" r:id="rId67"/>
    <p:sldId id="842" r:id="rId68"/>
    <p:sldId id="843" r:id="rId69"/>
    <p:sldId id="790" r:id="rId70"/>
    <p:sldId id="778" r:id="rId71"/>
    <p:sldId id="858" r:id="rId72"/>
    <p:sldId id="846" r:id="rId73"/>
    <p:sldId id="847" r:id="rId74"/>
    <p:sldId id="822" r:id="rId75"/>
    <p:sldId id="859" r:id="rId76"/>
    <p:sldId id="860" r:id="rId77"/>
    <p:sldId id="848" r:id="rId78"/>
    <p:sldId id="292" r:id="rId79"/>
  </p:sldIdLst>
  <p:sldSz cx="12192000" cy="6858000"/>
  <p:notesSz cx="6858000" cy="9144000"/>
  <p:embeddedFontLst>
    <p:embeddedFont>
      <p:font typeface="Poppins Black" panose="020B0604020202020204" charset="0"/>
      <p:bold r:id="rId82"/>
      <p:boldItalic r:id="rId83"/>
    </p:embeddedFont>
    <p:embeddedFont>
      <p:font typeface="Cambria Math" panose="02040503050406030204" pitchFamily="18" charset="0"/>
      <p:regular r:id="rId84"/>
    </p:embeddedFont>
    <p:embeddedFont>
      <p:font typeface="Calibri" panose="020F0502020204030204" pitchFamily="34" charset="0"/>
      <p:regular r:id="rId85"/>
      <p:bold r:id="rId86"/>
      <p:italic r:id="rId87"/>
      <p:boldItalic r:id="rId88"/>
    </p:embeddedFont>
    <p:embeddedFont>
      <p:font typeface="Poppins SemiBold" panose="020B0604020202020204" charset="0"/>
      <p:regular r:id="rId89"/>
      <p:bold r:id="rId90"/>
      <p:italic r:id="rId91"/>
      <p:boldItalic r:id="rId92"/>
    </p:embeddedFont>
    <p:embeddedFont>
      <p:font typeface="Cambria" panose="02040503050406030204" pitchFamily="18" charset="0"/>
      <p:regular r:id="rId93"/>
      <p:bold r:id="rId94"/>
      <p:italic r:id="rId95"/>
      <p:boldItalic r:id="rId96"/>
    </p:embeddedFont>
    <p:embeddedFont>
      <p:font typeface="Poppins Medium" panose="020B0604020202020204" charset="0"/>
      <p:regular r:id="rId97"/>
      <p:italic r:id="rId98"/>
    </p:embeddedFont>
    <p:embeddedFont>
      <p:font typeface="MT Extra" panose="05050102010205020202" pitchFamily="18" charset="2"/>
      <p:regular r:id="rId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7219" userDrawn="1">
          <p15:clr>
            <a:srgbClr val="A4A3A4"/>
          </p15:clr>
        </p15:guide>
        <p15:guide id="3" pos="384" userDrawn="1">
          <p15:clr>
            <a:srgbClr val="A4A3A4"/>
          </p15:clr>
        </p15:guide>
        <p15:guide id="4" orient="horz" pos="3888" userDrawn="1">
          <p15:clr>
            <a:srgbClr val="A4A3A4"/>
          </p15:clr>
        </p15:guide>
        <p15:guide id="5" orient="horz" pos="1440" userDrawn="1">
          <p15:clr>
            <a:srgbClr val="A4A3A4"/>
          </p15:clr>
        </p15:guide>
        <p15:guide id="6" orient="horz" pos="720" userDrawn="1">
          <p15:clr>
            <a:srgbClr val="A4A3A4"/>
          </p15:clr>
        </p15:guide>
        <p15:guide id="7" orient="horz" pos="276" userDrawn="1">
          <p15:clr>
            <a:srgbClr val="A4A3A4"/>
          </p15:clr>
        </p15:guide>
        <p15:guide id="8" pos="672" userDrawn="1">
          <p15:clr>
            <a:srgbClr val="A4A3A4"/>
          </p15:clr>
        </p15:guide>
        <p15:guide id="10"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1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8" autoAdjust="0"/>
    <p:restoredTop sz="93969" autoAdjust="0"/>
  </p:normalViewPr>
  <p:slideViewPr>
    <p:cSldViewPr snapToGrid="0">
      <p:cViewPr varScale="1">
        <p:scale>
          <a:sx n="66" d="100"/>
          <a:sy n="66" d="100"/>
        </p:scale>
        <p:origin x="1038" y="72"/>
      </p:cViewPr>
      <p:guideLst>
        <p:guide orient="horz" pos="1008"/>
        <p:guide pos="7219"/>
        <p:guide pos="384"/>
        <p:guide orient="horz" pos="3888"/>
        <p:guide orient="horz" pos="1440"/>
        <p:guide orient="horz" pos="720"/>
        <p:guide orient="horz" pos="276"/>
        <p:guide pos="672"/>
        <p:guide pos="960"/>
      </p:guideLst>
    </p:cSldViewPr>
  </p:slideViewPr>
  <p:notesTextViewPr>
    <p:cViewPr>
      <p:scale>
        <a:sx n="125" d="100"/>
        <a:sy n="125" d="100"/>
      </p:scale>
      <p:origin x="0" y="0"/>
    </p:cViewPr>
  </p:notesTextViewPr>
  <p:notesViewPr>
    <p:cSldViewPr snapToGrid="0">
      <p:cViewPr varScale="1">
        <p:scale>
          <a:sx n="50" d="100"/>
          <a:sy n="50" d="100"/>
        </p:scale>
        <p:origin x="2886"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3.fntdata"/><Relationship Id="rId89" Type="http://schemas.openxmlformats.org/officeDocument/2006/relationships/font" Target="fonts/font8.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font" Target="fonts/font6.fntdata"/><Relationship Id="rId102"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1.fntdata"/><Relationship Id="rId90" Type="http://schemas.openxmlformats.org/officeDocument/2006/relationships/font" Target="fonts/font9.fntdata"/><Relationship Id="rId95" Type="http://schemas.openxmlformats.org/officeDocument/2006/relationships/font" Target="fonts/font14.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font" Target="fonts/font4.fntdata"/><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3070920333169E-2"/>
          <c:y val="3.7848132742562622E-2"/>
          <c:w val="0.94199732474940978"/>
          <c:h val="0.86939209176753263"/>
        </c:manualLayout>
      </c:layout>
      <c:barChart>
        <c:barDir val="col"/>
        <c:grouping val="clustered"/>
        <c:varyColors val="0"/>
        <c:ser>
          <c:idx val="0"/>
          <c:order val="0"/>
          <c:tx>
            <c:strRef>
              <c:f>Sheet1!$B$1</c:f>
              <c:strCache>
                <c:ptCount val="1"/>
                <c:pt idx="0">
                  <c:v>Number of Questions</c:v>
                </c:pt>
              </c:strCache>
            </c:strRef>
          </c:tx>
          <c:spPr>
            <a:noFill/>
            <a:ln w="38100">
              <a:solidFill>
                <a:schemeClr val="tx1"/>
              </a:solidFill>
            </a:ln>
            <a:effectLst/>
          </c:spPr>
          <c:invertIfNegative val="0"/>
          <c:cat>
            <c:numRef>
              <c:f>Sheet1!$A$2:$A$12</c:f>
              <c:numCache>
                <c:formatCode>General</c:formatCode>
                <c:ptCount val="11"/>
                <c:pt idx="0">
                  <c:v>2023</c:v>
                </c:pt>
                <c:pt idx="1">
                  <c:v>2022</c:v>
                </c:pt>
                <c:pt idx="2">
                  <c:v>2021</c:v>
                </c:pt>
                <c:pt idx="3">
                  <c:v>2020</c:v>
                </c:pt>
                <c:pt idx="4">
                  <c:v>2019</c:v>
                </c:pt>
                <c:pt idx="5">
                  <c:v>2018</c:v>
                </c:pt>
                <c:pt idx="6">
                  <c:v>2017</c:v>
                </c:pt>
                <c:pt idx="7">
                  <c:v>2016</c:v>
                </c:pt>
                <c:pt idx="8">
                  <c:v>2015</c:v>
                </c:pt>
                <c:pt idx="9">
                  <c:v>2014</c:v>
                </c:pt>
                <c:pt idx="10">
                  <c:v>2013</c:v>
                </c:pt>
              </c:numCache>
            </c:numRef>
          </c:cat>
          <c:val>
            <c:numRef>
              <c:f>Sheet1!$B$2:$B$12</c:f>
              <c:numCache>
                <c:formatCode>General</c:formatCode>
                <c:ptCount val="11"/>
                <c:pt idx="0">
                  <c:v>2</c:v>
                </c:pt>
                <c:pt idx="1">
                  <c:v>2</c:v>
                </c:pt>
                <c:pt idx="2">
                  <c:v>1</c:v>
                </c:pt>
                <c:pt idx="3">
                  <c:v>2</c:v>
                </c:pt>
                <c:pt idx="4">
                  <c:v>3</c:v>
                </c:pt>
                <c:pt idx="5">
                  <c:v>1</c:v>
                </c:pt>
                <c:pt idx="6">
                  <c:v>2</c:v>
                </c:pt>
                <c:pt idx="7">
                  <c:v>2</c:v>
                </c:pt>
                <c:pt idx="8">
                  <c:v>2</c:v>
                </c:pt>
                <c:pt idx="9">
                  <c:v>1</c:v>
                </c:pt>
                <c:pt idx="10">
                  <c:v>2</c:v>
                </c:pt>
              </c:numCache>
            </c:numRef>
          </c:val>
          <c:extLst xmlns:c16r2="http://schemas.microsoft.com/office/drawing/2015/06/chart">
            <c:ext xmlns:c16="http://schemas.microsoft.com/office/drawing/2014/chart" uri="{C3380CC4-5D6E-409C-BE32-E72D297353CC}">
              <c16:uniqueId val="{00000000-7CBE-42E0-8936-84913156982D}"/>
            </c:ext>
          </c:extLst>
        </c:ser>
        <c:dLbls>
          <c:showLegendKey val="0"/>
          <c:showVal val="0"/>
          <c:showCatName val="0"/>
          <c:showSerName val="0"/>
          <c:showPercent val="0"/>
          <c:showBubbleSize val="0"/>
        </c:dLbls>
        <c:gapWidth val="135"/>
        <c:overlap val="-25"/>
        <c:axId val="299933936"/>
        <c:axId val="299935504"/>
      </c:barChart>
      <c:catAx>
        <c:axId val="299933936"/>
        <c:scaling>
          <c:orientation val="minMax"/>
        </c:scaling>
        <c:delete val="0"/>
        <c:axPos val="b"/>
        <c:numFmt formatCode="General" sourceLinked="1"/>
        <c:majorTickMark val="none"/>
        <c:minorTickMark val="none"/>
        <c:tickLblPos val="nextTo"/>
        <c:spPr>
          <a:noFill/>
          <a:ln w="28575" cap="flat" cmpd="sng" algn="ctr">
            <a:solidFill>
              <a:schemeClr val="tx1">
                <a:lumMod val="15000"/>
                <a:lumOff val="85000"/>
              </a:schemeClr>
            </a:solidFill>
            <a:round/>
            <a:headEnd type="none" w="med" len="med"/>
            <a:tailEnd type="triangle" w="med" len="me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99935504"/>
        <c:crosses val="autoZero"/>
        <c:auto val="1"/>
        <c:lblAlgn val="ctr"/>
        <c:lblOffset val="100"/>
        <c:noMultiLvlLbl val="0"/>
      </c:catAx>
      <c:valAx>
        <c:axId val="299935504"/>
        <c:scaling>
          <c:orientation val="minMax"/>
          <c:max val="8"/>
        </c:scaling>
        <c:delete val="0"/>
        <c:axPos val="l"/>
        <c:numFmt formatCode="General" sourceLinked="0"/>
        <c:majorTickMark val="out"/>
        <c:minorTickMark val="none"/>
        <c:tickLblPos val="nextTo"/>
        <c:spPr>
          <a:noFill/>
          <a:ln w="28575">
            <a:solidFill>
              <a:schemeClr val="tx1"/>
            </a:solidFill>
            <a:headEnd type="none" w="med" len="med"/>
            <a:tailEnd type="triangle" w="med" len="me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99933936"/>
        <c:crosses val="autoZero"/>
        <c:crossBetween val="between"/>
      </c:valAx>
      <c:spPr>
        <a:no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00C22C88-6137-4AC6-2655-9CC288E0CBE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1D7F55E6-3879-D480-FFDD-8A1E4CF75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C5647A-B1B5-412F-A7D4-D3B8A26CE1A3}" type="datetimeFigureOut">
              <a:rPr lang="en-US" smtClean="0"/>
              <a:t>9/18/2024</a:t>
            </a:fld>
            <a:endParaRPr lang="en-US"/>
          </a:p>
        </p:txBody>
      </p:sp>
      <p:sp>
        <p:nvSpPr>
          <p:cNvPr id="4" name="Footer Placeholder 3">
            <a:extLst>
              <a:ext uri="{FF2B5EF4-FFF2-40B4-BE49-F238E27FC236}">
                <a16:creationId xmlns:a16="http://schemas.microsoft.com/office/drawing/2014/main" xmlns="" id="{940EE098-FA41-7E91-6EF0-3CC97753F9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F493CACA-CFF3-D82A-6432-EA2F2A3106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EE005-EFC4-4135-B7FB-75D1A343F476}" type="slidenum">
              <a:rPr lang="en-US" smtClean="0"/>
              <a:t>‹#›</a:t>
            </a:fld>
            <a:endParaRPr lang="en-US"/>
          </a:p>
        </p:txBody>
      </p:sp>
    </p:spTree>
    <p:extLst>
      <p:ext uri="{BB962C8B-B14F-4D97-AF65-F5344CB8AC3E}">
        <p14:creationId xmlns:p14="http://schemas.microsoft.com/office/powerpoint/2010/main" val="38016739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1048869"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70"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71"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872"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48873"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74"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28736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1576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14:m>
                  <m:oMath xmlns:m="http://schemas.openxmlformats.org/officeDocument/2006/math">
                    <m:f>
                      <m:fPr>
                        <m:ctrlPr>
                          <a:rPr lang="en-US" b="0" i="1" baseline="0" smtClean="0">
                            <a:solidFill>
                              <a:srgbClr val="FFFFFF"/>
                            </a:solidFill>
                            <a:latin typeface="Cambria Math" panose="02040503050406030204" pitchFamily="18" charset="0"/>
                          </a:rPr>
                        </m:ctrlPr>
                      </m:fPr>
                      <m:num>
                        <m:sSub>
                          <m:sSubPr>
                            <m:ctrlPr>
                              <a:rPr lang="en-US" b="0" i="1" baseline="0">
                                <a:solidFill>
                                  <a:srgbClr val="FFFFFF"/>
                                </a:solidFill>
                                <a:latin typeface="Cambria Math" panose="02040503050406030204" pitchFamily="18" charset="0"/>
                              </a:rPr>
                            </m:ctrlPr>
                          </m:sSubPr>
                          <m:e>
                            <m:r>
                              <m:rPr>
                                <m:sty m:val="p"/>
                              </m:rPr>
                              <a:rPr lang="en-US" b="0" i="0" baseline="0">
                                <a:solidFill>
                                  <a:srgbClr val="FFFFFF"/>
                                </a:solidFill>
                                <a:latin typeface="Cambria Math" panose="02040503050406030204" pitchFamily="18" charset="0"/>
                              </a:rPr>
                              <m:t>μ</m:t>
                            </m:r>
                          </m:e>
                          <m:sub>
                            <m:r>
                              <a:rPr lang="en-US" b="0" i="0" baseline="0">
                                <a:solidFill>
                                  <a:srgbClr val="FFFFFF"/>
                                </a:solidFill>
                                <a:latin typeface="Cambria Math" panose="02040503050406030204" pitchFamily="18" charset="0"/>
                              </a:rPr>
                              <m:t>0</m:t>
                            </m:r>
                          </m:sub>
                        </m:sSub>
                        <m:r>
                          <m:rPr>
                            <m:sty m:val="p"/>
                          </m:rPr>
                          <a:rPr lang="en-US" b="0" i="0" baseline="0">
                            <a:solidFill>
                              <a:srgbClr val="FFFFFF"/>
                            </a:solidFill>
                            <a:latin typeface="Cambria Math" panose="02040503050406030204" pitchFamily="18" charset="0"/>
                          </a:rPr>
                          <m:t>π</m:t>
                        </m:r>
                        <m:sSup>
                          <m:sSupPr>
                            <m:ctrlPr>
                              <a:rPr lang="en-US" b="0" i="1" baseline="0">
                                <a:solidFill>
                                  <a:srgbClr val="FFFFFF"/>
                                </a:solidFill>
                                <a:latin typeface="Cambria Math" panose="02040503050406030204" pitchFamily="18" charset="0"/>
                              </a:rPr>
                            </m:ctrlPr>
                          </m:sSupPr>
                          <m:e>
                            <m:r>
                              <m:rPr>
                                <m:sty m:val="p"/>
                              </m:rPr>
                              <a:rPr lang="en-US" b="0" i="0" baseline="0">
                                <a:solidFill>
                                  <a:srgbClr val="FFFFFF"/>
                                </a:solidFill>
                                <a:latin typeface="Cambria Math" panose="02040503050406030204" pitchFamily="18" charset="0"/>
                              </a:rPr>
                              <m:t>a</m:t>
                            </m:r>
                          </m:e>
                          <m:sup>
                            <m:r>
                              <a:rPr lang="en-US" b="0" i="0" baseline="0">
                                <a:solidFill>
                                  <a:srgbClr val="FFFFFF"/>
                                </a:solidFill>
                                <a:latin typeface="Cambria Math" panose="02040503050406030204" pitchFamily="18" charset="0"/>
                              </a:rPr>
                              <m:t>2</m:t>
                            </m:r>
                          </m:sup>
                        </m:sSup>
                        <m:r>
                          <m:rPr>
                            <m:sty m:val="p"/>
                          </m:rPr>
                          <a:rPr lang="en-US" b="0" i="0" baseline="0">
                            <a:solidFill>
                              <a:srgbClr val="FFFFFF"/>
                            </a:solidFill>
                            <a:latin typeface="Cambria Math" panose="02040503050406030204" pitchFamily="18" charset="0"/>
                          </a:rPr>
                          <m:t>i</m:t>
                        </m:r>
                      </m:num>
                      <m:den>
                        <m:r>
                          <m:rPr>
                            <m:nor/>
                          </m:rPr>
                          <a:rPr lang="en-US" b="0" i="0" baseline="0">
                            <a:solidFill>
                              <a:srgbClr val="FFFFFF"/>
                            </a:solidFill>
                            <a:latin typeface="Cambria Math" panose="02040503050406030204" pitchFamily="18" charset="0"/>
                          </a:rPr>
                          <m:t>2</m:t>
                        </m:r>
                        <m:r>
                          <m:rPr>
                            <m:nor/>
                          </m:rPr>
                          <a:rPr lang="en-US" b="0" i="0" baseline="0">
                            <a:solidFill>
                              <a:srgbClr val="FFFFFF"/>
                            </a:solidFill>
                            <a:latin typeface="Cambria Math" panose="02040503050406030204" pitchFamily="18" charset="0"/>
                          </a:rPr>
                          <m:t>R</m:t>
                        </m:r>
                      </m:den>
                    </m:f>
                  </m:oMath>
                </a14:m>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Choice>
        <mc:Fallback xmlns="">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US" b="0" i="0" baseline="0">
                    <a:solidFill>
                      <a:srgbClr val="FFFFFF"/>
                    </a:solidFill>
                    <a:latin typeface="Cambria Math" panose="02040503050406030204" pitchFamily="18" charset="0"/>
                  </a:rPr>
                  <a:t>(μ_0 πa^2 i)/"2R" </a:t>
                </a:r>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Fallback>
      </mc:AlternateContent>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IN" sz="1200" dirty="0">
                <a:solidFill>
                  <a:srgbClr val="FFFFFF"/>
                </a:solidFill>
                <a:latin typeface="Calibri" panose="020F0502020204030204" pitchFamily="34" charset="0"/>
                <a:ea typeface="Cambria" panose="02040503050406030204" pitchFamily="18" charset="0"/>
                <a:cs typeface="Calibri"/>
                <a:sym typeface="Calibri"/>
              </a:rPr>
              <a:t>(</a:t>
            </a:r>
            <a:r>
              <a:rPr lang="en-IN" sz="1200" dirty="0" err="1">
                <a:solidFill>
                  <a:srgbClr val="FFFFFF"/>
                </a:solidFill>
                <a:latin typeface="Calibri" panose="020F0502020204030204" pitchFamily="34" charset="0"/>
                <a:ea typeface="Cambria" panose="02040503050406030204" pitchFamily="18" charset="0"/>
                <a:cs typeface="Calibri"/>
                <a:sym typeface="Calibri"/>
              </a:rPr>
              <a:t>i</a:t>
            </a:r>
            <a:r>
              <a:rPr lang="en-IN" sz="1200" dirty="0">
                <a:solidFill>
                  <a:srgbClr val="FFFFFF"/>
                </a:solidFill>
                <a:latin typeface="Calibri" panose="020F0502020204030204" pitchFamily="34" charset="0"/>
                <a:ea typeface="Cambria" panose="02040503050406030204" pitchFamily="18" charset="0"/>
                <a:cs typeface="Calibri"/>
                <a:sym typeface="Calibri"/>
              </a:rPr>
              <a:t>) </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1</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 = –B</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3</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S, </a:t>
            </a:r>
            <a:r>
              <a:rPr lang="en-US" sz="1200" dirty="0">
                <a:solidFill>
                  <a:srgbClr val="FFFFFF"/>
                </a:solidFill>
                <a:latin typeface="Calibri" panose="020F0502020204030204" pitchFamily="34" charset="0"/>
                <a:ea typeface="Cambria" panose="02040503050406030204" pitchFamily="18" charset="0"/>
                <a:cs typeface="Calibri"/>
                <a:sym typeface="Calibri"/>
              </a:rPr>
              <a:t>(ii) </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2</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 = B</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1</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S, </a:t>
            </a:r>
            <a:r>
              <a:rPr lang="en-US" sz="1200" dirty="0">
                <a:solidFill>
                  <a:schemeClr val="bg1"/>
                </a:solidFill>
                <a:latin typeface="Calibri" panose="020F0502020204030204" pitchFamily="34" charset="0"/>
                <a:ea typeface="Cambria" panose="02040503050406030204" pitchFamily="18" charset="0"/>
              </a:rPr>
              <a:t>(iii) </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3</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 = B</a:t>
            </a:r>
            <a:r>
              <a:rPr lang="en-IN" sz="1200" baseline="-250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2</a:t>
            </a:r>
            <a:r>
              <a:rPr lang="en-IN" sz="1200" dirty="0">
                <a:solidFill>
                  <a:srgbClr val="FFFFFF"/>
                </a:solidFill>
                <a:latin typeface="Calibri" panose="020F0502020204030204" pitchFamily="34" charset="0"/>
                <a:ea typeface="Cambria" panose="02040503050406030204" pitchFamily="18" charset="0"/>
                <a:cs typeface="Calibri"/>
                <a:sym typeface="Symbol" panose="05050102010706020507" pitchFamily="18" charset="2"/>
              </a:rPr>
              <a:t>S</a:t>
            </a:r>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3621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14:m>
                  <m:oMath xmlns:m="http://schemas.openxmlformats.org/officeDocument/2006/math">
                    <m:f>
                      <m:fPr>
                        <m:ctrlPr>
                          <a:rPr lang="en-US" b="0" i="1" baseline="0" smtClean="0">
                            <a:solidFill>
                              <a:srgbClr val="FFFFFF"/>
                            </a:solidFill>
                            <a:latin typeface="Cambria Math" panose="02040503050406030204" pitchFamily="18" charset="0"/>
                          </a:rPr>
                        </m:ctrlPr>
                      </m:fPr>
                      <m:num>
                        <m:sSub>
                          <m:sSubPr>
                            <m:ctrlPr>
                              <a:rPr lang="en-US" b="0" i="1" baseline="0">
                                <a:solidFill>
                                  <a:srgbClr val="FFFFFF"/>
                                </a:solidFill>
                                <a:latin typeface="Cambria Math" panose="02040503050406030204" pitchFamily="18" charset="0"/>
                              </a:rPr>
                            </m:ctrlPr>
                          </m:sSubPr>
                          <m:e>
                            <m:r>
                              <m:rPr>
                                <m:sty m:val="p"/>
                              </m:rPr>
                              <a:rPr lang="en-US" b="0" i="0" baseline="0">
                                <a:solidFill>
                                  <a:srgbClr val="FFFFFF"/>
                                </a:solidFill>
                                <a:latin typeface="Cambria Math" panose="02040503050406030204" pitchFamily="18" charset="0"/>
                              </a:rPr>
                              <m:t>μ</m:t>
                            </m:r>
                          </m:e>
                          <m:sub>
                            <m:r>
                              <a:rPr lang="en-US" b="0" i="0" baseline="0">
                                <a:solidFill>
                                  <a:srgbClr val="FFFFFF"/>
                                </a:solidFill>
                                <a:latin typeface="Cambria Math" panose="02040503050406030204" pitchFamily="18" charset="0"/>
                              </a:rPr>
                              <m:t>0</m:t>
                            </m:r>
                          </m:sub>
                        </m:sSub>
                        <m:r>
                          <m:rPr>
                            <m:sty m:val="p"/>
                          </m:rPr>
                          <a:rPr lang="en-US" b="0" i="0" baseline="0">
                            <a:solidFill>
                              <a:srgbClr val="FFFFFF"/>
                            </a:solidFill>
                            <a:latin typeface="Cambria Math" panose="02040503050406030204" pitchFamily="18" charset="0"/>
                          </a:rPr>
                          <m:t>i</m:t>
                        </m:r>
                        <m:r>
                          <a:rPr lang="en-US" b="0" i="0" baseline="0">
                            <a:solidFill>
                              <a:srgbClr val="FFFFFF"/>
                            </a:solidFill>
                            <a:latin typeface="Cambria Math" panose="02040503050406030204" pitchFamily="18" charset="0"/>
                          </a:rPr>
                          <m:t>ℓ</m:t>
                        </m:r>
                      </m:num>
                      <m:den>
                        <m:r>
                          <a:rPr lang="en-US" b="0" i="0" baseline="0">
                            <a:solidFill>
                              <a:srgbClr val="FFFFFF"/>
                            </a:solidFill>
                            <a:latin typeface="Cambria Math" panose="02040503050406030204" pitchFamily="18" charset="0"/>
                          </a:rPr>
                          <m:t>2</m:t>
                        </m:r>
                        <m:r>
                          <m:rPr>
                            <m:sty m:val="p"/>
                          </m:rPr>
                          <a:rPr lang="en-US" b="0" i="0" baseline="0">
                            <a:solidFill>
                              <a:srgbClr val="FFFFFF"/>
                            </a:solidFill>
                            <a:latin typeface="Cambria Math" panose="02040503050406030204" pitchFamily="18" charset="0"/>
                          </a:rPr>
                          <m:t>π</m:t>
                        </m:r>
                      </m:den>
                    </m:f>
                    <m:func>
                      <m:funcPr>
                        <m:ctrlPr>
                          <a:rPr lang="en-US" b="0" i="1" baseline="0">
                            <a:solidFill>
                              <a:srgbClr val="FFFFFF"/>
                            </a:solidFill>
                            <a:latin typeface="Cambria Math" panose="02040503050406030204" pitchFamily="18" charset="0"/>
                          </a:rPr>
                        </m:ctrlPr>
                      </m:funcPr>
                      <m:fName>
                        <m:r>
                          <m:rPr>
                            <m:sty m:val="p"/>
                          </m:rPr>
                          <a:rPr lang="en-US" b="0" i="0" baseline="0">
                            <a:solidFill>
                              <a:srgbClr val="FFFFFF"/>
                            </a:solidFill>
                            <a:latin typeface="Cambria Math" panose="02040503050406030204" pitchFamily="18" charset="0"/>
                          </a:rPr>
                          <m:t>ln</m:t>
                        </m:r>
                      </m:fName>
                      <m:e>
                        <m:d>
                          <m:dPr>
                            <m:ctrlPr>
                              <a:rPr lang="en-US" b="0" i="1" baseline="0">
                                <a:solidFill>
                                  <a:srgbClr val="FFFFFF"/>
                                </a:solidFill>
                                <a:latin typeface="Cambria Math" panose="02040503050406030204" pitchFamily="18" charset="0"/>
                              </a:rPr>
                            </m:ctrlPr>
                          </m:dPr>
                          <m:e>
                            <m:f>
                              <m:fPr>
                                <m:ctrlPr>
                                  <a:rPr lang="en-US" b="0" i="1" baseline="0">
                                    <a:solidFill>
                                      <a:srgbClr val="FFFFFF"/>
                                    </a:solidFill>
                                    <a:latin typeface="Cambria Math" panose="02040503050406030204" pitchFamily="18" charset="0"/>
                                  </a:rPr>
                                </m:ctrlPr>
                              </m:fPr>
                              <m:num>
                                <m:r>
                                  <m:rPr>
                                    <m:sty m:val="p"/>
                                  </m:rPr>
                                  <a:rPr lang="en-US" b="0" i="0" baseline="0">
                                    <a:solidFill>
                                      <a:srgbClr val="FFFFFF"/>
                                    </a:solidFill>
                                    <a:latin typeface="Cambria Math" panose="02040503050406030204" pitchFamily="18" charset="0"/>
                                  </a:rPr>
                                  <m:t>a</m:t>
                                </m:r>
                                <m:r>
                                  <a:rPr lang="en-US" b="0" i="0" baseline="0">
                                    <a:solidFill>
                                      <a:srgbClr val="FFFFFF"/>
                                    </a:solidFill>
                                    <a:latin typeface="Cambria Math" panose="02040503050406030204" pitchFamily="18" charset="0"/>
                                  </a:rPr>
                                  <m:t>+ℓ</m:t>
                                </m:r>
                              </m:num>
                              <m:den>
                                <m:r>
                                  <m:rPr>
                                    <m:sty m:val="p"/>
                                  </m:rPr>
                                  <a:rPr lang="en-US" b="0" i="0" baseline="0">
                                    <a:solidFill>
                                      <a:srgbClr val="FFFFFF"/>
                                    </a:solidFill>
                                    <a:latin typeface="Cambria Math" panose="02040503050406030204" pitchFamily="18" charset="0"/>
                                  </a:rPr>
                                  <m:t>a</m:t>
                                </m:r>
                              </m:den>
                            </m:f>
                          </m:e>
                        </m:d>
                      </m:e>
                    </m:func>
                  </m:oMath>
                </a14:m>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Choice>
        <mc:Fallback xmlns="">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US" b="0" i="0" baseline="0">
                    <a:solidFill>
                      <a:srgbClr val="FFFFFF"/>
                    </a:solidFill>
                    <a:latin typeface="Cambria Math" panose="02040503050406030204" pitchFamily="18" charset="0"/>
                  </a:rPr>
                  <a:t>(μ_0 iℓ)/2π  ln⁡((a+ℓ)/a)</a:t>
                </a:r>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Fallback>
      </mc:AlternateContent>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566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610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443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6841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1607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7275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0113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3288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3318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8119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4664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1770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736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5257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069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9801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3605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8189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IN" sz="1200" b="0" i="0" u="none" strike="noStrike" cap="none" dirty="0">
                <a:solidFill>
                  <a:srgbClr val="FFFFFF"/>
                </a:solidFill>
                <a:latin typeface="Cambria" panose="02040503050406030204" pitchFamily="18" charset="0"/>
                <a:ea typeface="Cambria" panose="02040503050406030204" pitchFamily="18" charset="0"/>
                <a:cs typeface="Calibri"/>
                <a:sym typeface="Calibri"/>
              </a:rPr>
              <a:t>Clockwise, Anticlockwise</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6486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8469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1058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2058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7596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5055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1297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83711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9618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50180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3129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3049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6713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51302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8825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5025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3789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14:m>
                  <m:oMath xmlns:m="http://schemas.openxmlformats.org/officeDocument/2006/math">
                    <m:f>
                      <m:fPr>
                        <m:ctrlPr>
                          <a:rPr lang="en-US" sz="1200" b="0" i="1" baseline="0" smtClean="0">
                            <a:solidFill>
                              <a:schemeClr val="bg1"/>
                            </a:solidFill>
                            <a:latin typeface="Cambria Math" panose="02040503050406030204" pitchFamily="18" charset="0"/>
                          </a:rPr>
                        </m:ctrlPr>
                      </m:fPr>
                      <m:num>
                        <m:r>
                          <m:rPr>
                            <m:sty m:val="p"/>
                          </m:rPr>
                          <a:rPr lang="en-US" sz="1200" b="0" i="0" baseline="0">
                            <a:solidFill>
                              <a:schemeClr val="bg1"/>
                            </a:solidFill>
                            <a:latin typeface="Cambria Math" panose="02040503050406030204" pitchFamily="18" charset="0"/>
                          </a:rPr>
                          <m:t>Bω</m:t>
                        </m:r>
                        <m:sSup>
                          <m:sSupPr>
                            <m:ctrlPr>
                              <a:rPr lang="en-US" sz="1200" b="0" i="1" baseline="0">
                                <a:solidFill>
                                  <a:schemeClr val="bg1"/>
                                </a:solidFill>
                                <a:latin typeface="Cambria Math" panose="02040503050406030204" pitchFamily="18" charset="0"/>
                              </a:rPr>
                            </m:ctrlPr>
                          </m:sSupPr>
                          <m:e>
                            <m:r>
                              <m:rPr>
                                <m:sty m:val="p"/>
                              </m:rPr>
                              <a:rPr lang="en-US" sz="1200" b="0" i="0" baseline="0">
                                <a:solidFill>
                                  <a:schemeClr val="bg1"/>
                                </a:solidFill>
                                <a:latin typeface="Cambria Math" panose="02040503050406030204" pitchFamily="18" charset="0"/>
                              </a:rPr>
                              <m:t>l</m:t>
                            </m:r>
                          </m:e>
                          <m:sup>
                            <m:r>
                              <a:rPr lang="en-US" sz="1200" b="0" i="0" baseline="0">
                                <a:solidFill>
                                  <a:schemeClr val="bg1"/>
                                </a:solidFill>
                                <a:latin typeface="Cambria Math" panose="02040503050406030204" pitchFamily="18" charset="0"/>
                              </a:rPr>
                              <m:t>2</m:t>
                            </m:r>
                          </m:sup>
                        </m:sSup>
                      </m:num>
                      <m:den>
                        <m:r>
                          <a:rPr lang="en-US" sz="1200" b="0" i="0" baseline="0">
                            <a:solidFill>
                              <a:schemeClr val="bg1"/>
                            </a:solidFill>
                            <a:latin typeface="Cambria Math" panose="02040503050406030204" pitchFamily="18" charset="0"/>
                          </a:rPr>
                          <m:t>2</m:t>
                        </m:r>
                      </m:den>
                    </m:f>
                  </m:oMath>
                </a14:m>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Choice>
        <mc:Fallback xmlns="">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US" sz="1200" b="0" i="0" baseline="0">
                    <a:solidFill>
                      <a:schemeClr val="bg1"/>
                    </a:solidFill>
                    <a:latin typeface="Cambria Math" panose="02040503050406030204" pitchFamily="18" charset="0"/>
                  </a:rPr>
                  <a:t>(Bωl^2)/2</a:t>
                </a:r>
                <a:endParaRPr lang="en-US" sz="1200" b="0" i="0" u="sng" strike="noStrike" baseline="0" dirty="0">
                  <a:solidFill>
                    <a:srgbClr val="FFFFFF"/>
                  </a:solidFill>
                  <a:latin typeface="Calibri" panose="020F0502020204030204" pitchFamily="34" charset="0"/>
                  <a:ea typeface="Calibri" panose="020F0502020204030204" pitchFamily="34" charset="0"/>
                </a:endParaRPr>
              </a:p>
            </p:txBody>
          </p:sp>
        </mc:Fallback>
      </mc:AlternateContent>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25285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ctr"/>
                <a:r>
                  <a:rPr lang="en-US" sz="1200" b="1" i="0" u="none" strike="noStrike" baseline="0" dirty="0">
                    <a:solidFill>
                      <a:srgbClr val="FFFFFF"/>
                    </a:solidFill>
                    <a:latin typeface="Calibri" panose="020F0502020204030204" pitchFamily="34" charset="0"/>
                    <a:ea typeface="Calibri" panose="020F0502020204030204" pitchFamily="34" charset="0"/>
                  </a:rPr>
                  <a:t>Ans : </a:t>
                </a:r>
                <a14:m>
                  <m:oMath xmlns:m="http://schemas.openxmlformats.org/officeDocument/2006/math">
                    <m:r>
                      <a:rPr lang="en-US" sz="1200" b="0" i="0"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a</m:t>
                    </m:r>
                    <m:r>
                      <a:rPr lang="en-US" sz="1200" b="0" i="0" smtClean="0">
                        <a:solidFill>
                          <a:schemeClr val="bg1"/>
                        </a:solidFill>
                        <a:latin typeface="Cambria Math" panose="02040503050406030204" pitchFamily="18" charset="0"/>
                      </a:rPr>
                      <m:t>)</m:t>
                    </m:r>
                  </m:oMath>
                </a14:m>
                <a:r>
                  <a:rPr lang="en-IN" sz="1200" i="0" dirty="0">
                    <a:solidFill>
                      <a:schemeClr val="bg1"/>
                    </a:solidFill>
                  </a:rPr>
                  <a:t> </a:t>
                </a:r>
                <a14:m>
                  <m:oMath xmlns:m="http://schemas.openxmlformats.org/officeDocument/2006/math">
                    <m:sSub>
                      <m:sSubPr>
                        <m:ctrlPr>
                          <a:rPr lang="en-IN" sz="1200" i="1">
                            <a:solidFill>
                              <a:schemeClr val="bg1"/>
                            </a:solidFill>
                            <a:latin typeface="Cambria Math" panose="02040503050406030204" pitchFamily="18" charset="0"/>
                          </a:rPr>
                        </m:ctrlPr>
                      </m:sSubPr>
                      <m:e>
                        <m:r>
                          <m:rPr>
                            <m:sty m:val="p"/>
                          </m:rPr>
                          <a:rPr lang="en-IN" sz="1200" i="0">
                            <a:solidFill>
                              <a:schemeClr val="bg1"/>
                            </a:solidFill>
                            <a:latin typeface="Cambria Math" panose="02040503050406030204" pitchFamily="18" charset="0"/>
                          </a:rPr>
                          <m:t>V</m:t>
                        </m:r>
                      </m:e>
                      <m:sub>
                        <m:r>
                          <m:rPr>
                            <m:sty m:val="p"/>
                          </m:rPr>
                          <a:rPr lang="en-IN" sz="1200" i="0">
                            <a:solidFill>
                              <a:schemeClr val="bg1"/>
                            </a:solidFill>
                            <a:latin typeface="Cambria Math" panose="02040503050406030204" pitchFamily="18" charset="0"/>
                          </a:rPr>
                          <m:t>A</m:t>
                        </m:r>
                      </m:sub>
                    </m:sSub>
                    <m:r>
                      <a:rPr lang="en-IN" sz="1200" i="0">
                        <a:solidFill>
                          <a:schemeClr val="bg1"/>
                        </a:solidFill>
                        <a:latin typeface="Cambria Math" panose="02040503050406030204" pitchFamily="18" charset="0"/>
                      </a:rPr>
                      <m:t>−</m:t>
                    </m:r>
                    <m:sSub>
                      <m:sSubPr>
                        <m:ctrlPr>
                          <a:rPr lang="en-IN" sz="1200" i="1">
                            <a:solidFill>
                              <a:schemeClr val="bg1"/>
                            </a:solidFill>
                            <a:latin typeface="Cambria Math" panose="02040503050406030204" pitchFamily="18" charset="0"/>
                          </a:rPr>
                        </m:ctrlPr>
                      </m:sSubPr>
                      <m:e>
                        <m:r>
                          <m:rPr>
                            <m:sty m:val="p"/>
                          </m:rPr>
                          <a:rPr lang="en-IN" sz="1200" i="0">
                            <a:solidFill>
                              <a:schemeClr val="bg1"/>
                            </a:solidFill>
                            <a:latin typeface="Cambria Math" panose="02040503050406030204" pitchFamily="18" charset="0"/>
                          </a:rPr>
                          <m:t>V</m:t>
                        </m:r>
                      </m:e>
                      <m:sub>
                        <m:r>
                          <m:rPr>
                            <m:sty m:val="p"/>
                          </m:rPr>
                          <a:rPr lang="en-IN" sz="1200" i="0">
                            <a:solidFill>
                              <a:schemeClr val="bg1"/>
                            </a:solidFill>
                            <a:latin typeface="Cambria Math" panose="02040503050406030204" pitchFamily="18" charset="0"/>
                          </a:rPr>
                          <m:t>C</m:t>
                        </m:r>
                      </m:sub>
                    </m:sSub>
                    <m:r>
                      <a:rPr lang="en-US" sz="1200" b="0" i="0" smtClean="0">
                        <a:solidFill>
                          <a:schemeClr val="bg1"/>
                        </a:solidFill>
                        <a:latin typeface="Cambria Math" panose="02040503050406030204" pitchFamily="18" charset="0"/>
                      </a:rPr>
                      <m:t>=</m:t>
                    </m:r>
                    <m:f>
                      <m:fPr>
                        <m:ctrlPr>
                          <a:rPr lang="en-IN" sz="1200" i="1">
                            <a:solidFill>
                              <a:schemeClr val="bg1"/>
                            </a:solidFill>
                            <a:latin typeface="Cambria Math" panose="02040503050406030204" pitchFamily="18" charset="0"/>
                          </a:rPr>
                        </m:ctrlPr>
                      </m:fPr>
                      <m:num>
                        <m:r>
                          <m:rPr>
                            <m:sty m:val="p"/>
                          </m:rPr>
                          <a:rPr lang="en-IN" sz="1200" i="0">
                            <a:solidFill>
                              <a:schemeClr val="bg1"/>
                            </a:solidFill>
                            <a:latin typeface="Cambria Math" panose="02040503050406030204" pitchFamily="18" charset="0"/>
                          </a:rPr>
                          <m:t>Bω</m:t>
                        </m:r>
                        <m:sSup>
                          <m:sSupPr>
                            <m:ctrlPr>
                              <a:rPr lang="en-IN" sz="1200" i="1">
                                <a:solidFill>
                                  <a:schemeClr val="bg1"/>
                                </a:solidFill>
                                <a:latin typeface="Cambria Math" panose="02040503050406030204" pitchFamily="18" charset="0"/>
                              </a:rPr>
                            </m:ctrlPr>
                          </m:sSupPr>
                          <m:e>
                            <m:r>
                              <m:rPr>
                                <m:sty m:val="p"/>
                              </m:rPr>
                              <a:rPr lang="en-IN" sz="1200" i="0">
                                <a:solidFill>
                                  <a:schemeClr val="bg1"/>
                                </a:solidFill>
                                <a:latin typeface="Cambria Math" panose="02040503050406030204" pitchFamily="18" charset="0"/>
                              </a:rPr>
                              <m:t>l</m:t>
                            </m:r>
                          </m:e>
                          <m:sup>
                            <m:r>
                              <a:rPr lang="en-IN" sz="1200" i="0">
                                <a:solidFill>
                                  <a:schemeClr val="bg1"/>
                                </a:solidFill>
                                <a:latin typeface="Cambria Math" panose="02040503050406030204" pitchFamily="18" charset="0"/>
                              </a:rPr>
                              <m:t>2</m:t>
                            </m:r>
                          </m:sup>
                        </m:sSup>
                      </m:num>
                      <m:den>
                        <m:r>
                          <a:rPr lang="en-IN" sz="1200" i="0">
                            <a:solidFill>
                              <a:schemeClr val="bg1"/>
                            </a:solidFill>
                            <a:latin typeface="Cambria Math" panose="02040503050406030204" pitchFamily="18" charset="0"/>
                          </a:rPr>
                          <m:t>2</m:t>
                        </m:r>
                      </m:den>
                    </m:f>
                  </m:oMath>
                </a14:m>
                <a:r>
                  <a:rPr lang="en-IN" sz="1200" i="0" dirty="0">
                    <a:solidFill>
                      <a:schemeClr val="bg1"/>
                    </a:solidFill>
                  </a:rPr>
                  <a:t>, (b) </a:t>
                </a:r>
                <a14:m>
                  <m:oMath xmlns:m="http://schemas.openxmlformats.org/officeDocument/2006/math">
                    <m:sSub>
                      <m:sSubPr>
                        <m:ctrlPr>
                          <a:rPr lang="en-IN" sz="1200" i="1" smtClean="0">
                            <a:solidFill>
                              <a:schemeClr val="bg1"/>
                            </a:solidFill>
                            <a:latin typeface="Cambria Math" panose="02040503050406030204" pitchFamily="18" charset="0"/>
                          </a:rPr>
                        </m:ctrlPr>
                      </m:sSubPr>
                      <m:e>
                        <m:r>
                          <m:rPr>
                            <m:sty m:val="p"/>
                          </m:rPr>
                          <a:rPr lang="en-IN" sz="1200" i="0">
                            <a:solidFill>
                              <a:schemeClr val="bg1"/>
                            </a:solidFill>
                            <a:latin typeface="Cambria Math" panose="02040503050406030204" pitchFamily="18" charset="0"/>
                          </a:rPr>
                          <m:t>V</m:t>
                        </m:r>
                      </m:e>
                      <m:sub>
                        <m:r>
                          <m:rPr>
                            <m:sty m:val="p"/>
                          </m:rPr>
                          <a:rPr lang="en-IN" sz="1200" i="0">
                            <a:solidFill>
                              <a:schemeClr val="bg1"/>
                            </a:solidFill>
                            <a:latin typeface="Cambria Math" panose="02040503050406030204" pitchFamily="18" charset="0"/>
                          </a:rPr>
                          <m:t>A</m:t>
                        </m:r>
                      </m:sub>
                    </m:sSub>
                    <m:r>
                      <a:rPr lang="en-IN" sz="1200" i="0">
                        <a:solidFill>
                          <a:schemeClr val="bg1"/>
                        </a:solidFill>
                        <a:latin typeface="Cambria Math" panose="02040503050406030204" pitchFamily="18" charset="0"/>
                      </a:rPr>
                      <m:t>−</m:t>
                    </m:r>
                    <m:sSub>
                      <m:sSubPr>
                        <m:ctrlPr>
                          <a:rPr lang="en-IN" sz="1200" i="1">
                            <a:solidFill>
                              <a:schemeClr val="bg1"/>
                            </a:solidFill>
                            <a:latin typeface="Cambria Math" panose="02040503050406030204" pitchFamily="18" charset="0"/>
                          </a:rPr>
                        </m:ctrlPr>
                      </m:sSubPr>
                      <m:e>
                        <m:r>
                          <m:rPr>
                            <m:sty m:val="p"/>
                          </m:rPr>
                          <a:rPr lang="en-IN" sz="1200" i="0">
                            <a:solidFill>
                              <a:schemeClr val="bg1"/>
                            </a:solidFill>
                            <a:latin typeface="Cambria Math" panose="02040503050406030204" pitchFamily="18" charset="0"/>
                          </a:rPr>
                          <m:t>V</m:t>
                        </m:r>
                      </m:e>
                      <m:sub>
                        <m:r>
                          <m:rPr>
                            <m:sty m:val="p"/>
                          </m:rPr>
                          <a:rPr lang="en-IN" sz="1200" i="0">
                            <a:solidFill>
                              <a:schemeClr val="bg1"/>
                            </a:solidFill>
                            <a:latin typeface="Cambria Math" panose="02040503050406030204" pitchFamily="18" charset="0"/>
                          </a:rPr>
                          <m:t>D</m:t>
                        </m:r>
                      </m:sub>
                    </m:sSub>
                    <m:r>
                      <a:rPr lang="en-IN" sz="1200" i="0">
                        <a:solidFill>
                          <a:schemeClr val="bg1"/>
                        </a:solidFill>
                        <a:latin typeface="Cambria Math" panose="02040503050406030204" pitchFamily="18" charset="0"/>
                      </a:rPr>
                      <m:t>=−</m:t>
                    </m:r>
                    <m:f>
                      <m:fPr>
                        <m:ctrlPr>
                          <a:rPr lang="en-IN" sz="1200" i="1">
                            <a:solidFill>
                              <a:schemeClr val="bg1"/>
                            </a:solidFill>
                            <a:latin typeface="Cambria Math" panose="02040503050406030204" pitchFamily="18" charset="0"/>
                          </a:rPr>
                        </m:ctrlPr>
                      </m:fPr>
                      <m:num>
                        <m:r>
                          <a:rPr lang="en-IN" sz="1200" i="0">
                            <a:solidFill>
                              <a:schemeClr val="bg1"/>
                            </a:solidFill>
                            <a:latin typeface="Cambria Math" panose="02040503050406030204" pitchFamily="18" charset="0"/>
                          </a:rPr>
                          <m:t>3</m:t>
                        </m:r>
                        <m:r>
                          <m:rPr>
                            <m:sty m:val="p"/>
                          </m:rPr>
                          <a:rPr lang="en-IN" sz="1200" i="0">
                            <a:solidFill>
                              <a:schemeClr val="bg1"/>
                            </a:solidFill>
                            <a:latin typeface="Cambria Math" panose="02040503050406030204" pitchFamily="18" charset="0"/>
                          </a:rPr>
                          <m:t>Bω</m:t>
                        </m:r>
                        <m:sSup>
                          <m:sSupPr>
                            <m:ctrlPr>
                              <a:rPr lang="en-IN" sz="1200" i="1">
                                <a:solidFill>
                                  <a:schemeClr val="bg1"/>
                                </a:solidFill>
                                <a:latin typeface="Cambria Math" panose="02040503050406030204" pitchFamily="18" charset="0"/>
                              </a:rPr>
                            </m:ctrlPr>
                          </m:sSupPr>
                          <m:e>
                            <m:r>
                              <m:rPr>
                                <m:sty m:val="p"/>
                              </m:rPr>
                              <a:rPr lang="en-IN" sz="1200" i="0">
                                <a:solidFill>
                                  <a:schemeClr val="bg1"/>
                                </a:solidFill>
                                <a:latin typeface="Cambria Math" panose="02040503050406030204" pitchFamily="18" charset="0"/>
                              </a:rPr>
                              <m:t>l</m:t>
                            </m:r>
                          </m:e>
                          <m:sup>
                            <m:r>
                              <a:rPr lang="en-IN" sz="1200" i="0">
                                <a:solidFill>
                                  <a:schemeClr val="bg1"/>
                                </a:solidFill>
                                <a:latin typeface="Cambria Math" panose="02040503050406030204" pitchFamily="18" charset="0"/>
                              </a:rPr>
                              <m:t>2</m:t>
                            </m:r>
                          </m:sup>
                        </m:sSup>
                      </m:num>
                      <m:den>
                        <m:r>
                          <a:rPr lang="en-IN" sz="1200" i="0">
                            <a:solidFill>
                              <a:schemeClr val="bg1"/>
                            </a:solidFill>
                            <a:latin typeface="Cambria Math" panose="02040503050406030204" pitchFamily="18" charset="0"/>
                          </a:rPr>
                          <m:t>2</m:t>
                        </m:r>
                      </m:den>
                    </m:f>
                  </m:oMath>
                </a14:m>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mc:Choice>
        <mc:Fallback xmlns="">
          <p:sp>
            <p:nvSpPr>
              <p:cNvPr id="3" name="Notes Placeholder 2"/>
              <p:cNvSpPr>
                <a:spLocks noGrp="1"/>
              </p:cNvSpPr>
              <p:nvPr>
                <p:ph type="body" idx="1"/>
              </p:nvPr>
            </p:nvSpPr>
            <p:spPr/>
            <p:txBody>
              <a:bodyPr/>
              <a:lstStyle/>
              <a:p>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US" sz="1200" b="0" i="0">
                    <a:solidFill>
                      <a:schemeClr val="bg1"/>
                    </a:solidFill>
                    <a:latin typeface="Cambria Math" panose="02040503050406030204" pitchFamily="18" charset="0"/>
                  </a:rPr>
                  <a:t>(a)</a:t>
                </a:r>
                <a:r>
                  <a:rPr lang="en-IN" sz="1200" i="0" dirty="0">
                    <a:solidFill>
                      <a:schemeClr val="bg1"/>
                    </a:solidFill>
                  </a:rPr>
                  <a:t> </a:t>
                </a:r>
                <a:r>
                  <a:rPr lang="en-IN" sz="1200" i="0">
                    <a:solidFill>
                      <a:schemeClr val="bg1"/>
                    </a:solidFill>
                    <a:latin typeface="Cambria Math" panose="02040503050406030204" pitchFamily="18" charset="0"/>
                  </a:rPr>
                  <a:t>V_A−V_C</a:t>
                </a:r>
                <a:r>
                  <a:rPr lang="en-US" sz="1200" b="0" i="0">
                    <a:solidFill>
                      <a:schemeClr val="bg1"/>
                    </a:solidFill>
                    <a:latin typeface="Cambria Math" panose="02040503050406030204" pitchFamily="18" charset="0"/>
                  </a:rPr>
                  <a:t>=</a:t>
                </a:r>
                <a:r>
                  <a:rPr lang="en-IN" sz="1200" i="0">
                    <a:solidFill>
                      <a:schemeClr val="bg1"/>
                    </a:solidFill>
                    <a:latin typeface="Cambria Math" panose="02040503050406030204" pitchFamily="18" charset="0"/>
                  </a:rPr>
                  <a:t>(Bωl^2)/2</a:t>
                </a:r>
                <a:r>
                  <a:rPr lang="en-IN" sz="1200" i="0" dirty="0">
                    <a:solidFill>
                      <a:schemeClr val="bg1"/>
                    </a:solidFill>
                  </a:rPr>
                  <a:t>, (b) </a:t>
                </a:r>
                <a:r>
                  <a:rPr lang="en-IN" sz="1200" i="0">
                    <a:solidFill>
                      <a:schemeClr val="bg1"/>
                    </a:solidFill>
                    <a:latin typeface="Cambria Math" panose="02040503050406030204" pitchFamily="18" charset="0"/>
                  </a:rPr>
                  <a:t>V_A−V_D=−(3Bωl^2)/2</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mc:Fallback>
      </mc:AlternateContent>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39604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t>
            </a:r>
            <a:r>
              <a:rPr lang="en-IN" sz="1200" dirty="0">
                <a:solidFill>
                  <a:srgbClr val="FFFFFF"/>
                </a:solidFill>
                <a:latin typeface="Cambria" panose="02040503050406030204" pitchFamily="18" charset="0"/>
                <a:ea typeface="Cambria" panose="02040503050406030204" pitchFamily="18" charset="0"/>
                <a:cs typeface="Calibri"/>
                <a:sym typeface="Calibri"/>
              </a:rPr>
              <a:t>50 </a:t>
            </a:r>
            <a:r>
              <a:rPr lang="en-IN" sz="1200" dirty="0">
                <a:solidFill>
                  <a:srgbClr val="FFFFFF"/>
                </a:solidFill>
                <a:latin typeface="Cambria" panose="02040503050406030204" pitchFamily="18" charset="0"/>
                <a:ea typeface="Cambria" panose="02040503050406030204" pitchFamily="18" charset="0"/>
                <a:cs typeface="Calibri"/>
                <a:sym typeface="Symbol" panose="05050102010706020507" pitchFamily="18" charset="2"/>
              </a:rPr>
              <a:t> V</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46157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1775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2773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9063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99740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5993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5515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79549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3906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23877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30345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69241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10030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70628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61025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1048867" name="Google Shape;27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68" name="Google Shape;27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8961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3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8BFD1EC-1A58-DA42-88BB-D413B635B0A0}"/>
              </a:ext>
            </a:extLst>
          </p:cNvPr>
          <p:cNvSpPr>
            <a:spLocks noGrp="1"/>
          </p:cNvSpPr>
          <p:nvPr>
            <p:ph type="dt" sz="half" idx="10"/>
          </p:nvPr>
        </p:nvSpPr>
        <p:spPr>
          <a:xfrm>
            <a:off x="838200" y="6356350"/>
            <a:ext cx="2743200" cy="365125"/>
          </a:xfrm>
          <a:prstGeom prst="rect">
            <a:avLst/>
          </a:prstGeom>
        </p:spPr>
        <p:txBody>
          <a:bodyPr/>
          <a:lstStyle/>
          <a:p>
            <a:fld id="{EEF3DA93-107A-5D49-9888-DA596CB7AD3A}" type="datetimeFigureOut">
              <a:rPr lang="en-US" smtClean="0"/>
              <a:t>9/18/2024</a:t>
            </a:fld>
            <a:endParaRPr lang="en-US"/>
          </a:p>
        </p:txBody>
      </p:sp>
      <p:sp>
        <p:nvSpPr>
          <p:cNvPr id="3" name="Footer Placeholder 2">
            <a:extLst>
              <a:ext uri="{FF2B5EF4-FFF2-40B4-BE49-F238E27FC236}">
                <a16:creationId xmlns:a16="http://schemas.microsoft.com/office/drawing/2014/main" xmlns="" id="{A8D5B215-BDC9-E64A-8DE6-998F9B148E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CB8BB56D-FF72-8143-9A11-45CC0D415C21}"/>
              </a:ext>
            </a:extLst>
          </p:cNvPr>
          <p:cNvSpPr>
            <a:spLocks noGrp="1"/>
          </p:cNvSpPr>
          <p:nvPr>
            <p:ph type="sldNum" sz="quarter" idx="12"/>
          </p:nvPr>
        </p:nvSpPr>
        <p:spPr>
          <a:xfrm>
            <a:off x="8610600" y="6356350"/>
            <a:ext cx="2743200" cy="365125"/>
          </a:xfrm>
          <a:prstGeom prst="rect">
            <a:avLst/>
          </a:prstGeom>
        </p:spPr>
        <p:txBody>
          <a:bodyPr/>
          <a:lstStyle/>
          <a:p>
            <a:fld id="{6926CF53-0129-0449-A062-80C6C378E3BF}" type="slidenum">
              <a:rPr lang="en-US" smtClean="0"/>
              <a:t>‹#›</a:t>
            </a:fld>
            <a:endParaRPr lang="en-US"/>
          </a:p>
        </p:txBody>
      </p:sp>
      <p:pic>
        <p:nvPicPr>
          <p:cNvPr id="7" name="Picture 6" descr="Circle&#10;&#10;Description automatically generated">
            <a:extLst>
              <a:ext uri="{FF2B5EF4-FFF2-40B4-BE49-F238E27FC236}">
                <a16:creationId xmlns:a16="http://schemas.microsoft.com/office/drawing/2014/main" xmlns="" id="{4A0E6F98-8913-2EC7-33DF-FED0620008EA}"/>
              </a:ext>
            </a:extLst>
          </p:cNvPr>
          <p:cNvPicPr>
            <a:picLocks noChangeAspect="1"/>
          </p:cNvPicPr>
          <p:nvPr userDrawn="1"/>
        </p:nvPicPr>
        <p:blipFill rotWithShape="1">
          <a:blip r:embed="rId2"/>
          <a:srcRect t="2470" r="2108"/>
          <a:stretch/>
        </p:blipFill>
        <p:spPr>
          <a:xfrm flipV="1">
            <a:off x="0" y="-1"/>
            <a:ext cx="1902100" cy="1895062"/>
          </a:xfrm>
          <a:prstGeom prst="rect">
            <a:avLst/>
          </a:prstGeom>
        </p:spPr>
      </p:pic>
    </p:spTree>
    <p:extLst>
      <p:ext uri="{BB962C8B-B14F-4D97-AF65-F5344CB8AC3E}">
        <p14:creationId xmlns:p14="http://schemas.microsoft.com/office/powerpoint/2010/main" val="46599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7545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35"/>
        <p:cNvGrpSpPr/>
        <p:nvPr/>
      </p:nvGrpSpPr>
      <p:grpSpPr>
        <a:xfrm>
          <a:off x="0" y="0"/>
          <a:ext cx="0" cy="0"/>
          <a:chOff x="0" y="0"/>
          <a:chExt cx="0" cy="0"/>
        </a:xfrm>
      </p:grpSpPr>
    </p:spTree>
    <p:extLst>
      <p:ext uri="{BB962C8B-B14F-4D97-AF65-F5344CB8AC3E}">
        <p14:creationId xmlns:p14="http://schemas.microsoft.com/office/powerpoint/2010/main" val="156540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8BFD1EC-1A58-DA42-88BB-D413B635B0A0}"/>
              </a:ext>
            </a:extLst>
          </p:cNvPr>
          <p:cNvSpPr>
            <a:spLocks noGrp="1"/>
          </p:cNvSpPr>
          <p:nvPr>
            <p:ph type="dt" sz="half" idx="10"/>
          </p:nvPr>
        </p:nvSpPr>
        <p:spPr>
          <a:xfrm>
            <a:off x="838200" y="6356350"/>
            <a:ext cx="2743200" cy="365125"/>
          </a:xfrm>
          <a:prstGeom prst="rect">
            <a:avLst/>
          </a:prstGeom>
        </p:spPr>
        <p:txBody>
          <a:bodyPr/>
          <a:lstStyle/>
          <a:p>
            <a:fld id="{EEF3DA93-107A-5D49-9888-DA596CB7AD3A}" type="datetimeFigureOut">
              <a:rPr lang="en-US" smtClean="0"/>
              <a:t>9/18/2024</a:t>
            </a:fld>
            <a:endParaRPr lang="en-US"/>
          </a:p>
        </p:txBody>
      </p:sp>
      <p:sp>
        <p:nvSpPr>
          <p:cNvPr id="3" name="Footer Placeholder 2">
            <a:extLst>
              <a:ext uri="{FF2B5EF4-FFF2-40B4-BE49-F238E27FC236}">
                <a16:creationId xmlns:a16="http://schemas.microsoft.com/office/drawing/2014/main" xmlns="" id="{A8D5B215-BDC9-E64A-8DE6-998F9B148E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CB8BB56D-FF72-8143-9A11-45CC0D415C21}"/>
              </a:ext>
            </a:extLst>
          </p:cNvPr>
          <p:cNvSpPr>
            <a:spLocks noGrp="1"/>
          </p:cNvSpPr>
          <p:nvPr>
            <p:ph type="sldNum" sz="quarter" idx="12"/>
          </p:nvPr>
        </p:nvSpPr>
        <p:spPr>
          <a:xfrm>
            <a:off x="8610600" y="6356350"/>
            <a:ext cx="2743200" cy="365125"/>
          </a:xfrm>
          <a:prstGeom prst="rect">
            <a:avLst/>
          </a:prstGeom>
        </p:spPr>
        <p:txBody>
          <a:bodyPr/>
          <a:lstStyle/>
          <a:p>
            <a:fld id="{6926CF53-0129-0449-A062-80C6C378E3BF}" type="slidenum">
              <a:rPr lang="en-US" smtClean="0"/>
              <a:t>‹#›</a:t>
            </a:fld>
            <a:endParaRPr lang="en-US"/>
          </a:p>
        </p:txBody>
      </p:sp>
      <p:pic>
        <p:nvPicPr>
          <p:cNvPr id="7" name="Picture 6" descr="Circle&#10;&#10;Description automatically generated">
            <a:extLst>
              <a:ext uri="{FF2B5EF4-FFF2-40B4-BE49-F238E27FC236}">
                <a16:creationId xmlns:a16="http://schemas.microsoft.com/office/drawing/2014/main" xmlns="" id="{4A0E6F98-8913-2EC7-33DF-FED0620008EA}"/>
              </a:ext>
            </a:extLst>
          </p:cNvPr>
          <p:cNvPicPr>
            <a:picLocks noChangeAspect="1"/>
          </p:cNvPicPr>
          <p:nvPr userDrawn="1"/>
        </p:nvPicPr>
        <p:blipFill rotWithShape="1">
          <a:blip r:embed="rId2"/>
          <a:srcRect t="2470" r="2108"/>
          <a:stretch/>
        </p:blipFill>
        <p:spPr>
          <a:xfrm flipV="1">
            <a:off x="0" y="-1"/>
            <a:ext cx="1902100" cy="1895062"/>
          </a:xfrm>
          <a:prstGeom prst="rect">
            <a:avLst/>
          </a:prstGeom>
        </p:spPr>
      </p:pic>
    </p:spTree>
    <p:extLst>
      <p:ext uri="{BB962C8B-B14F-4D97-AF65-F5344CB8AC3E}">
        <p14:creationId xmlns:p14="http://schemas.microsoft.com/office/powerpoint/2010/main" val="393274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1350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0AB6ABB3-BC38-E196-12D2-5CEC8EDDABEE}"/>
              </a:ext>
            </a:extLst>
          </p:cNvPr>
          <p:cNvSpPr txBox="1"/>
          <p:nvPr userDrawn="1"/>
        </p:nvSpPr>
        <p:spPr>
          <a:xfrm>
            <a:off x="2598272" y="188251"/>
            <a:ext cx="768160" cy="497059"/>
          </a:xfrm>
          <a:prstGeom prst="rect">
            <a:avLst/>
          </a:prstGeom>
          <a:noFill/>
        </p:spPr>
        <p:txBody>
          <a:bodyPr wrap="none" rtlCol="0">
            <a:spAutoFit/>
          </a:bodyPr>
          <a:lstStyle/>
          <a:p>
            <a:pPr algn="r">
              <a:lnSpc>
                <a:spcPct val="115000"/>
              </a:lnSpc>
            </a:pPr>
            <a:r>
              <a:rPr kumimoji="0" lang="en-US"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rPr>
              <a:t>#Q.</a:t>
            </a:r>
          </a:p>
        </p:txBody>
      </p:sp>
    </p:spTree>
    <p:extLst>
      <p:ext uri="{BB962C8B-B14F-4D97-AF65-F5344CB8AC3E}">
        <p14:creationId xmlns:p14="http://schemas.microsoft.com/office/powerpoint/2010/main" val="3364132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B2E3A80B-9682-6CB0-4C5B-1784201A427C}"/>
              </a:ext>
            </a:extLst>
          </p:cNvPr>
          <p:cNvSpPr txBox="1"/>
          <p:nvPr userDrawn="1"/>
        </p:nvSpPr>
        <p:spPr>
          <a:xfrm>
            <a:off x="2569700" y="188251"/>
            <a:ext cx="1377301" cy="497059"/>
          </a:xfrm>
          <a:prstGeom prst="rect">
            <a:avLst/>
          </a:prstGeom>
          <a:noFill/>
        </p:spPr>
        <p:txBody>
          <a:bodyPr wrap="none" rtlCol="0">
            <a:spAutoFit/>
          </a:bodyPr>
          <a:lstStyle/>
          <a:p>
            <a:pPr algn="r">
              <a:lnSpc>
                <a:spcPct val="115000"/>
              </a:lnSpc>
            </a:pPr>
            <a:r>
              <a:rPr kumimoji="0" lang="en-US"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rPr>
              <a:t>#ImpQ.</a:t>
            </a:r>
          </a:p>
        </p:txBody>
      </p:sp>
    </p:spTree>
    <p:extLst>
      <p:ext uri="{BB962C8B-B14F-4D97-AF65-F5344CB8AC3E}">
        <p14:creationId xmlns:p14="http://schemas.microsoft.com/office/powerpoint/2010/main" val="3281243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pic>
        <p:nvPicPr>
          <p:cNvPr id="2097153" name="Google Shape;11;p29" descr="Nerve with solid fill"/>
          <p:cNvPicPr preferRelativeResize="0">
            <a:picLocks/>
          </p:cNvPicPr>
          <p:nvPr/>
        </p:nvPicPr>
        <p:blipFill rotWithShape="1">
          <a:blip r:embed="rId5">
            <a:alphaModFix/>
          </a:blip>
          <a:srcRect/>
          <a:stretch>
            <a:fillRect/>
          </a:stretch>
        </p:blipFill>
        <p:spPr>
          <a:xfrm rot="-2573736">
            <a:off x="-242412" y="3856002"/>
            <a:ext cx="2419667" cy="2419667"/>
          </a:xfrm>
          <a:prstGeom prst="rect">
            <a:avLst/>
          </a:prstGeom>
          <a:noFill/>
          <a:ln>
            <a:noFill/>
          </a:ln>
        </p:spPr>
      </p:pic>
      <p:pic>
        <p:nvPicPr>
          <p:cNvPr id="2097154" name="Google Shape;12;p29" descr="Mitochondria with solid fill"/>
          <p:cNvPicPr preferRelativeResize="0">
            <a:picLocks/>
          </p:cNvPicPr>
          <p:nvPr/>
        </p:nvPicPr>
        <p:blipFill rotWithShape="1">
          <a:blip r:embed="rId6">
            <a:alphaModFix/>
          </a:blip>
          <a:srcRect/>
          <a:stretch>
            <a:fillRect/>
          </a:stretch>
        </p:blipFill>
        <p:spPr>
          <a:xfrm rot="825481">
            <a:off x="1612884" y="4225156"/>
            <a:ext cx="2778519" cy="2778519"/>
          </a:xfrm>
          <a:prstGeom prst="rect">
            <a:avLst/>
          </a:prstGeom>
          <a:noFill/>
          <a:ln>
            <a:noFill/>
          </a:ln>
        </p:spPr>
      </p:pic>
      <p:pic>
        <p:nvPicPr>
          <p:cNvPr id="2097155" name="Google Shape;13;p29" descr="Germ with solid fill"/>
          <p:cNvPicPr preferRelativeResize="0">
            <a:picLocks/>
          </p:cNvPicPr>
          <p:nvPr/>
        </p:nvPicPr>
        <p:blipFill rotWithShape="1">
          <a:blip r:embed="rId7">
            <a:alphaModFix/>
          </a:blip>
          <a:srcRect/>
          <a:stretch>
            <a:fillRect/>
          </a:stretch>
        </p:blipFill>
        <p:spPr>
          <a:xfrm rot="-6953518">
            <a:off x="1374462" y="2178264"/>
            <a:ext cx="2420746" cy="2420746"/>
          </a:xfrm>
          <a:prstGeom prst="rect">
            <a:avLst/>
          </a:prstGeom>
          <a:noFill/>
          <a:ln>
            <a:noFill/>
          </a:ln>
        </p:spPr>
      </p:pic>
    </p:spTree>
  </p:cSld>
  <p:clrMap bg1="dk1" tx1="lt1" bg2="dk2" tx2="lt2" accent1="accent1" accent2="accent2" accent3="accent3" accent4="accent4" accent5="accent5" accent6="accent6" hlink="hlink" folHlink="folHlink"/>
  <p:sldLayoutIdLst>
    <p:sldLayoutId id="2147483653" r:id="rId1"/>
    <p:sldLayoutId id="2147483655" r:id="rId2"/>
    <p:sldLayoutId id="214748365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pic>
        <p:nvPicPr>
          <p:cNvPr id="2097153" name="Google Shape;11;p29" descr="Nerve with solid fill"/>
          <p:cNvPicPr preferRelativeResize="0">
            <a:picLocks/>
          </p:cNvPicPr>
          <p:nvPr/>
        </p:nvPicPr>
        <p:blipFill rotWithShape="1">
          <a:blip r:embed="rId7">
            <a:alphaModFix/>
          </a:blip>
          <a:srcRect/>
          <a:stretch>
            <a:fillRect/>
          </a:stretch>
        </p:blipFill>
        <p:spPr>
          <a:xfrm rot="-2573736">
            <a:off x="-242412" y="3856002"/>
            <a:ext cx="2419667" cy="2419667"/>
          </a:xfrm>
          <a:prstGeom prst="rect">
            <a:avLst/>
          </a:prstGeom>
          <a:noFill/>
          <a:ln>
            <a:noFill/>
          </a:ln>
        </p:spPr>
      </p:pic>
      <p:pic>
        <p:nvPicPr>
          <p:cNvPr id="2097154" name="Google Shape;12;p29" descr="Mitochondria with solid fill"/>
          <p:cNvPicPr preferRelativeResize="0">
            <a:picLocks/>
          </p:cNvPicPr>
          <p:nvPr/>
        </p:nvPicPr>
        <p:blipFill rotWithShape="1">
          <a:blip r:embed="rId8">
            <a:alphaModFix/>
          </a:blip>
          <a:srcRect/>
          <a:stretch>
            <a:fillRect/>
          </a:stretch>
        </p:blipFill>
        <p:spPr>
          <a:xfrm rot="825481">
            <a:off x="1612884" y="4225156"/>
            <a:ext cx="2778519" cy="2778519"/>
          </a:xfrm>
          <a:prstGeom prst="rect">
            <a:avLst/>
          </a:prstGeom>
          <a:noFill/>
          <a:ln>
            <a:noFill/>
          </a:ln>
        </p:spPr>
      </p:pic>
      <p:pic>
        <p:nvPicPr>
          <p:cNvPr id="2097155" name="Google Shape;13;p29" descr="Germ with solid fill"/>
          <p:cNvPicPr preferRelativeResize="0">
            <a:picLocks/>
          </p:cNvPicPr>
          <p:nvPr/>
        </p:nvPicPr>
        <p:blipFill rotWithShape="1">
          <a:blip r:embed="rId9">
            <a:alphaModFix/>
          </a:blip>
          <a:srcRect/>
          <a:stretch>
            <a:fillRect/>
          </a:stretch>
        </p:blipFill>
        <p:spPr>
          <a:xfrm rot="-6953518">
            <a:off x="1374462" y="2178264"/>
            <a:ext cx="2420746" cy="2420746"/>
          </a:xfrm>
          <a:prstGeom prst="rect">
            <a:avLst/>
          </a:prstGeom>
          <a:noFill/>
          <a:ln>
            <a:noFill/>
          </a:ln>
        </p:spPr>
      </p:pic>
    </p:spTree>
    <p:extLst>
      <p:ext uri="{BB962C8B-B14F-4D97-AF65-F5344CB8AC3E}">
        <p14:creationId xmlns:p14="http://schemas.microsoft.com/office/powerpoint/2010/main" val="557874492"/>
      </p:ext>
    </p:extLst>
  </p:cSld>
  <p:clrMap bg1="dk1" tx1="lt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microsoft.com/office/2007/relationships/hdphoto" Target="../media/hdphoto6.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8.wdp"/></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10.wdp"/></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microsoft.com/office/2007/relationships/hdphoto" Target="../media/hdphoto11.wdp"/><Relationship Id="rId5" Type="http://schemas.openxmlformats.org/officeDocument/2006/relationships/image" Target="../media/image47.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microsoft.com/office/2007/relationships/hdphoto" Target="../media/hdphoto12.wdp"/><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microsoft.com/office/2007/relationships/hdphoto" Target="../media/hdphoto13.wdp"/></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55.png"/><Relationship Id="rId7"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8.xml"/><Relationship Id="rId5" Type="http://schemas.microsoft.com/office/2007/relationships/hdphoto" Target="../media/hdphoto15.wdp"/><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65.pn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70.emf"/><Relationship Id="rId5" Type="http://schemas.openxmlformats.org/officeDocument/2006/relationships/oleObject" Target="../embeddings/oleObject1.bin"/><Relationship Id="rId4" Type="http://schemas.openxmlformats.org/officeDocument/2006/relationships/image" Target="../media/image480.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71.png"/><Relationship Id="rId4" Type="http://schemas.openxmlformats.org/officeDocument/2006/relationships/image" Target="../media/image490.png"/></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8.xml"/><Relationship Id="rId6" Type="http://schemas.openxmlformats.org/officeDocument/2006/relationships/image" Target="../media/image76.png"/><Relationship Id="rId5" Type="http://schemas.openxmlformats.org/officeDocument/2006/relationships/image" Target="../media/image750.png"/><Relationship Id="rId4" Type="http://schemas.openxmlformats.org/officeDocument/2006/relationships/image" Target="../media/image740.png"/></Relationships>
</file>

<file path=ppt/slides/_rels/slide59.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78.png"/><Relationship Id="rId7"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microsoft.com/office/2007/relationships/hdphoto" Target="../media/hdphoto18.wdp"/><Relationship Id="rId4" Type="http://schemas.openxmlformats.org/officeDocument/2006/relationships/image" Target="../media/image75.png"/></Relationships>
</file>

<file path=ppt/slides/_rels/slide6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microsoft.com/office/2007/relationships/hdphoto" Target="../media/hdphoto19.wdp"/></Relationships>
</file>

<file path=ppt/slides/_rels/slide6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microsoft.com/office/2007/relationships/hdphoto" Target="../media/hdphoto20.wdp"/><Relationship Id="rId4" Type="http://schemas.openxmlformats.org/officeDocument/2006/relationships/image" Target="../media/image84.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89.emf"/><Relationship Id="rId5" Type="http://schemas.openxmlformats.org/officeDocument/2006/relationships/oleObject" Target="../embeddings/oleObject2.bin"/><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xmlns="" id="{CD539C44-E30B-C60E-50E9-F7432567FFFE}"/>
              </a:ext>
            </a:extLst>
          </p:cNvPr>
          <p:cNvSpPr txBox="1"/>
          <p:nvPr/>
        </p:nvSpPr>
        <p:spPr>
          <a:xfrm>
            <a:off x="609600" y="3070875"/>
            <a:ext cx="4637987"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anose="00000A00000000000000" pitchFamily="2" charset="0"/>
                <a:cs typeface="Poppins Black" panose="00000A00000000000000" pitchFamily="2" charset="0"/>
              </a:rPr>
              <a:t>Subject Name</a:t>
            </a:r>
            <a:r>
              <a:rPr lang="en-IN" sz="2400" b="1" dirty="0">
                <a:solidFill>
                  <a:schemeClr val="tx1"/>
                </a:solidFill>
                <a:latin typeface="Poppins Black" panose="00000A00000000000000" pitchFamily="2" charset="0"/>
                <a:cs typeface="Poppins Black" panose="00000A00000000000000" pitchFamily="2" charset="0"/>
              </a:rPr>
              <a:t> </a:t>
            </a:r>
            <a:r>
              <a:rPr lang="en-IN" sz="2400" b="1" dirty="0">
                <a:solidFill>
                  <a:schemeClr val="tx1"/>
                </a:solidFill>
                <a:latin typeface="Poppins SemiBold" panose="00000700000000000000" pitchFamily="2" charset="0"/>
                <a:cs typeface="Poppins SemiBold" panose="00000700000000000000" pitchFamily="2" charset="0"/>
              </a:rPr>
              <a:t>- Physics</a:t>
            </a:r>
          </a:p>
        </p:txBody>
      </p:sp>
      <p:grpSp>
        <p:nvGrpSpPr>
          <p:cNvPr id="23" name="Group 22">
            <a:extLst>
              <a:ext uri="{FF2B5EF4-FFF2-40B4-BE49-F238E27FC236}">
                <a16:creationId xmlns:a16="http://schemas.microsoft.com/office/drawing/2014/main" xmlns="" id="{8A85F378-BA04-B639-158C-0F3408446A8D}"/>
              </a:ext>
            </a:extLst>
          </p:cNvPr>
          <p:cNvGrpSpPr/>
          <p:nvPr/>
        </p:nvGrpSpPr>
        <p:grpSpPr>
          <a:xfrm flipH="1">
            <a:off x="1" y="5709403"/>
            <a:ext cx="3765175" cy="803467"/>
            <a:chOff x="7551569" y="5896512"/>
            <a:chExt cx="4653878" cy="803467"/>
          </a:xfrm>
        </p:grpSpPr>
        <p:sp>
          <p:nvSpPr>
            <p:cNvPr id="24" name="Parallelogram 9">
              <a:extLst>
                <a:ext uri="{FF2B5EF4-FFF2-40B4-BE49-F238E27FC236}">
                  <a16:creationId xmlns:a16="http://schemas.microsoft.com/office/drawing/2014/main" xmlns="" id="{0D407F5D-7BC2-F373-F8FA-760A4608918F}"/>
                </a:ext>
              </a:extLst>
            </p:cNvPr>
            <p:cNvSpPr/>
            <p:nvPr/>
          </p:nvSpPr>
          <p:spPr>
            <a:xfrm>
              <a:off x="7551569" y="5965108"/>
              <a:ext cx="4653878"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 fmla="*/ 0 w 4882764"/>
                <a:gd name="connsiteY0" fmla="*/ 718734 h 718734"/>
                <a:gd name="connsiteX1" fmla="*/ 186777 w 4882764"/>
                <a:gd name="connsiteY1" fmla="*/ 0 h 718734"/>
                <a:gd name="connsiteX2" fmla="*/ 4518211 w 4882764"/>
                <a:gd name="connsiteY2" fmla="*/ 0 h 718734"/>
                <a:gd name="connsiteX3" fmla="*/ 4882764 w 4882764"/>
                <a:gd name="connsiteY3" fmla="*/ 718734 h 718734"/>
                <a:gd name="connsiteX4" fmla="*/ 0 w 4882764"/>
                <a:gd name="connsiteY4" fmla="*/ 718734 h 718734"/>
                <a:gd name="connsiteX0" fmla="*/ 0 w 4546587"/>
                <a:gd name="connsiteY0" fmla="*/ 718734 h 718734"/>
                <a:gd name="connsiteX1" fmla="*/ 186777 w 4546587"/>
                <a:gd name="connsiteY1" fmla="*/ 0 h 718734"/>
                <a:gd name="connsiteX2" fmla="*/ 4518211 w 4546587"/>
                <a:gd name="connsiteY2" fmla="*/ 0 h 718734"/>
                <a:gd name="connsiteX3" fmla="*/ 4546587 w 4546587"/>
                <a:gd name="connsiteY3" fmla="*/ 718734 h 718734"/>
                <a:gd name="connsiteX4" fmla="*/ 0 w 4546587"/>
                <a:gd name="connsiteY4" fmla="*/ 718734 h 718734"/>
                <a:gd name="connsiteX0" fmla="*/ 0 w 4519693"/>
                <a:gd name="connsiteY0" fmla="*/ 718734 h 734871"/>
                <a:gd name="connsiteX1" fmla="*/ 186777 w 4519693"/>
                <a:gd name="connsiteY1" fmla="*/ 0 h 734871"/>
                <a:gd name="connsiteX2" fmla="*/ 4518211 w 4519693"/>
                <a:gd name="connsiteY2" fmla="*/ 0 h 734871"/>
                <a:gd name="connsiteX3" fmla="*/ 4519693 w 4519693"/>
                <a:gd name="connsiteY3" fmla="*/ 734871 h 734871"/>
                <a:gd name="connsiteX4" fmla="*/ 0 w 4519693"/>
                <a:gd name="connsiteY4" fmla="*/ 718734 h 734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693" h="734871">
                  <a:moveTo>
                    <a:pt x="0" y="718734"/>
                  </a:moveTo>
                  <a:lnTo>
                    <a:pt x="186777" y="0"/>
                  </a:lnTo>
                  <a:lnTo>
                    <a:pt x="4518211" y="0"/>
                  </a:lnTo>
                  <a:lnTo>
                    <a:pt x="4519693" y="734871"/>
                  </a:lnTo>
                  <a:lnTo>
                    <a:pt x="0" y="71873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Parallelogram 9">
              <a:extLst>
                <a:ext uri="{FF2B5EF4-FFF2-40B4-BE49-F238E27FC236}">
                  <a16:creationId xmlns:a16="http://schemas.microsoft.com/office/drawing/2014/main" xmlns="" id="{8807DC96-86D0-B923-E946-A9D56B2C83C2}"/>
                </a:ext>
              </a:extLst>
            </p:cNvPr>
            <p:cNvSpPr/>
            <p:nvPr/>
          </p:nvSpPr>
          <p:spPr>
            <a:xfrm>
              <a:off x="7678268" y="5896512"/>
              <a:ext cx="4519693"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 fmla="*/ 0 w 4882764"/>
                <a:gd name="connsiteY0" fmla="*/ 718734 h 718734"/>
                <a:gd name="connsiteX1" fmla="*/ 186777 w 4882764"/>
                <a:gd name="connsiteY1" fmla="*/ 0 h 718734"/>
                <a:gd name="connsiteX2" fmla="*/ 4518211 w 4882764"/>
                <a:gd name="connsiteY2" fmla="*/ 0 h 718734"/>
                <a:gd name="connsiteX3" fmla="*/ 4882764 w 4882764"/>
                <a:gd name="connsiteY3" fmla="*/ 718734 h 718734"/>
                <a:gd name="connsiteX4" fmla="*/ 0 w 4882764"/>
                <a:gd name="connsiteY4" fmla="*/ 718734 h 718734"/>
                <a:gd name="connsiteX0" fmla="*/ 0 w 4546587"/>
                <a:gd name="connsiteY0" fmla="*/ 718734 h 718734"/>
                <a:gd name="connsiteX1" fmla="*/ 186777 w 4546587"/>
                <a:gd name="connsiteY1" fmla="*/ 0 h 718734"/>
                <a:gd name="connsiteX2" fmla="*/ 4518211 w 4546587"/>
                <a:gd name="connsiteY2" fmla="*/ 0 h 718734"/>
                <a:gd name="connsiteX3" fmla="*/ 4546587 w 4546587"/>
                <a:gd name="connsiteY3" fmla="*/ 718734 h 718734"/>
                <a:gd name="connsiteX4" fmla="*/ 0 w 4546587"/>
                <a:gd name="connsiteY4" fmla="*/ 718734 h 718734"/>
                <a:gd name="connsiteX0" fmla="*/ 0 w 4519693"/>
                <a:gd name="connsiteY0" fmla="*/ 718734 h 734871"/>
                <a:gd name="connsiteX1" fmla="*/ 186777 w 4519693"/>
                <a:gd name="connsiteY1" fmla="*/ 0 h 734871"/>
                <a:gd name="connsiteX2" fmla="*/ 4518211 w 4519693"/>
                <a:gd name="connsiteY2" fmla="*/ 0 h 734871"/>
                <a:gd name="connsiteX3" fmla="*/ 4519693 w 4519693"/>
                <a:gd name="connsiteY3" fmla="*/ 734871 h 734871"/>
                <a:gd name="connsiteX4" fmla="*/ 0 w 4519693"/>
                <a:gd name="connsiteY4" fmla="*/ 718734 h 734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693" h="734871">
                  <a:moveTo>
                    <a:pt x="0" y="718734"/>
                  </a:moveTo>
                  <a:lnTo>
                    <a:pt x="186777" y="0"/>
                  </a:lnTo>
                  <a:lnTo>
                    <a:pt x="4518211" y="0"/>
                  </a:lnTo>
                  <a:lnTo>
                    <a:pt x="4519693" y="734871"/>
                  </a:lnTo>
                  <a:lnTo>
                    <a:pt x="0" y="718734"/>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xmlns="" id="{3A841120-DCF3-2881-F6CA-5FEBFD7D409F}"/>
                </a:ext>
              </a:extLst>
            </p:cNvPr>
            <p:cNvSpPr txBox="1"/>
            <p:nvPr/>
          </p:nvSpPr>
          <p:spPr>
            <a:xfrm>
              <a:off x="8083440" y="6111683"/>
              <a:ext cx="3357103" cy="369332"/>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effectLst/>
                  <a:uLnTx/>
                  <a:uFillTx/>
                  <a:latin typeface="Poppins SemiBold" panose="00000700000000000000" pitchFamily="2" charset="0"/>
                  <a:ea typeface="+mn-ea"/>
                  <a:cs typeface="Poppins SemiBold" panose="00000700000000000000" pitchFamily="2" charset="0"/>
                </a:rPr>
                <a:t>PPT No.- </a:t>
              </a:r>
              <a:r>
                <a:rPr kumimoji="0" lang="en-IN" sz="2400" b="1" i="0" u="none" strike="noStrike" kern="1200" cap="none" spc="0" normalizeH="0" baseline="0" noProof="0" dirty="0">
                  <a:ln>
                    <a:noFill/>
                  </a:ln>
                  <a:effectLst/>
                  <a:uLnTx/>
                  <a:uFillTx/>
                  <a:latin typeface="Poppins SemiBold" panose="00000700000000000000" pitchFamily="2" charset="0"/>
                  <a:cs typeface="Poppins SemiBold" panose="00000700000000000000" pitchFamily="2" charset="0"/>
                </a:rPr>
                <a:t>01/02</a:t>
              </a:r>
              <a:endParaRPr kumimoji="0" lang="en-IN" sz="2400" b="0" i="0" u="none" strike="noStrike" kern="1200" cap="none" spc="0" normalizeH="0" baseline="0" noProof="0" dirty="0">
                <a:ln>
                  <a:noFill/>
                </a:ln>
                <a:effectLst/>
                <a:uLnTx/>
                <a:uFillTx/>
                <a:latin typeface="Poppins SemiBold" panose="00000700000000000000" pitchFamily="2" charset="0"/>
                <a:ea typeface="+mn-ea"/>
                <a:cs typeface="Poppins SemiBold" panose="00000700000000000000" pitchFamily="2" charset="0"/>
              </a:endParaRPr>
            </a:p>
          </p:txBody>
        </p:sp>
      </p:grpSp>
      <p:pic>
        <p:nvPicPr>
          <p:cNvPr id="35" name="Picture 34">
            <a:extLst>
              <a:ext uri="{FF2B5EF4-FFF2-40B4-BE49-F238E27FC236}">
                <a16:creationId xmlns:a16="http://schemas.microsoft.com/office/drawing/2014/main" xmlns="" id="{BD9E0058-A6ED-C135-EA1A-DE73362B9817}"/>
              </a:ext>
            </a:extLst>
          </p:cNvPr>
          <p:cNvPicPr>
            <a:picLocks noChangeAspect="1"/>
          </p:cNvPicPr>
          <p:nvPr/>
        </p:nvPicPr>
        <p:blipFill rotWithShape="1">
          <a:blip r:embed="rId2">
            <a:extLst>
              <a:ext uri="{28A0092B-C50C-407E-A947-70E740481C1C}">
                <a14:useLocalDpi xmlns:a14="http://schemas.microsoft.com/office/drawing/2010/main" val="0"/>
              </a:ext>
            </a:extLst>
          </a:blip>
          <a:srcRect l="37245" t="41069" b="13890"/>
          <a:stretch/>
        </p:blipFill>
        <p:spPr>
          <a:xfrm rot="19693255">
            <a:off x="766984" y="410482"/>
            <a:ext cx="2725610" cy="1338470"/>
          </a:xfrm>
          <a:prstGeom prst="rect">
            <a:avLst/>
          </a:prstGeom>
        </p:spPr>
      </p:pic>
      <p:pic>
        <p:nvPicPr>
          <p:cNvPr id="36" name="Picture 35">
            <a:extLst>
              <a:ext uri="{FF2B5EF4-FFF2-40B4-BE49-F238E27FC236}">
                <a16:creationId xmlns:a16="http://schemas.microsoft.com/office/drawing/2014/main" xmlns="" id="{BC7CAB2C-FE8B-A152-F62A-E154EFAD7B9A}"/>
              </a:ext>
            </a:extLst>
          </p:cNvPr>
          <p:cNvPicPr>
            <a:picLocks noChangeAspect="1"/>
          </p:cNvPicPr>
          <p:nvPr/>
        </p:nvPicPr>
        <p:blipFill rotWithShape="1">
          <a:blip r:embed="rId2">
            <a:extLst>
              <a:ext uri="{28A0092B-C50C-407E-A947-70E740481C1C}">
                <a14:useLocalDpi xmlns:a14="http://schemas.microsoft.com/office/drawing/2010/main" val="0"/>
              </a:ext>
            </a:extLst>
          </a:blip>
          <a:srcRect l="37245" t="41069" r="43738" b="13890"/>
          <a:stretch/>
        </p:blipFill>
        <p:spPr>
          <a:xfrm rot="20839986">
            <a:off x="8588456" y="-62505"/>
            <a:ext cx="825962" cy="1338470"/>
          </a:xfrm>
          <a:prstGeom prst="rect">
            <a:avLst/>
          </a:prstGeom>
        </p:spPr>
      </p:pic>
      <p:sp>
        <p:nvSpPr>
          <p:cNvPr id="4" name="TextBox 3">
            <a:extLst>
              <a:ext uri="{FF2B5EF4-FFF2-40B4-BE49-F238E27FC236}">
                <a16:creationId xmlns:a16="http://schemas.microsoft.com/office/drawing/2014/main" xmlns="" id="{D989987C-F74E-3B09-9BC0-9191ADEE3C90}"/>
              </a:ext>
            </a:extLst>
          </p:cNvPr>
          <p:cNvSpPr txBox="1"/>
          <p:nvPr/>
        </p:nvSpPr>
        <p:spPr>
          <a:xfrm>
            <a:off x="609600" y="4510046"/>
            <a:ext cx="7616734" cy="1055674"/>
          </a:xfrm>
          <a:prstGeom prst="rect">
            <a:avLst/>
          </a:prstGeom>
          <a:noFill/>
        </p:spPr>
        <p:txBody>
          <a:bodyPr wrap="square" lIns="0" tIns="0" rIns="0" bIns="0" rtlCol="0">
            <a:spAutoFit/>
          </a:bodyPr>
          <a:lstStyle/>
          <a:p>
            <a:pPr>
              <a:lnSpc>
                <a:spcPct val="150000"/>
              </a:lnSpc>
              <a:buClr>
                <a:srgbClr val="FFFFFF"/>
              </a:buClr>
            </a:pPr>
            <a:r>
              <a:rPr lang="en-IN" sz="2400" dirty="0">
                <a:solidFill>
                  <a:srgbClr val="FFC000"/>
                </a:solidFill>
                <a:latin typeface="Poppins Black" panose="00000A00000000000000" pitchFamily="2" charset="0"/>
                <a:cs typeface="Poppins Black" panose="00000A00000000000000" pitchFamily="2" charset="0"/>
              </a:rPr>
              <a:t>Chapter Name </a:t>
            </a:r>
            <a:r>
              <a:rPr lang="en-IN" sz="2400">
                <a:solidFill>
                  <a:schemeClr val="tx1"/>
                </a:solidFill>
                <a:latin typeface="Poppins Black" panose="00000A00000000000000" pitchFamily="2" charset="0"/>
                <a:cs typeface="Poppins Black" panose="00000A00000000000000" pitchFamily="2" charset="0"/>
              </a:rPr>
              <a:t>– </a:t>
            </a:r>
          </a:p>
          <a:p>
            <a:pPr>
              <a:lnSpc>
                <a:spcPct val="150000"/>
              </a:lnSpc>
              <a:buClr>
                <a:srgbClr val="FFFFFF"/>
              </a:buClr>
            </a:pPr>
            <a:r>
              <a:rPr lang="en-IN" sz="2400" b="1">
                <a:solidFill>
                  <a:schemeClr val="tx1"/>
                </a:solidFill>
                <a:latin typeface="Poppins SemiBold" panose="00000700000000000000" pitchFamily="2" charset="0"/>
                <a:cs typeface="Poppins SemiBold" panose="00000700000000000000" pitchFamily="2" charset="0"/>
              </a:rPr>
              <a:t>Electromagnetic </a:t>
            </a:r>
            <a:r>
              <a:rPr lang="en-IN" sz="2400" b="1" dirty="0">
                <a:solidFill>
                  <a:schemeClr val="tx1"/>
                </a:solidFill>
                <a:latin typeface="Poppins SemiBold" panose="00000700000000000000" pitchFamily="2" charset="0"/>
                <a:cs typeface="Poppins SemiBold" panose="00000700000000000000" pitchFamily="2" charset="0"/>
              </a:rPr>
              <a:t>Induction</a:t>
            </a:r>
          </a:p>
        </p:txBody>
      </p:sp>
      <p:sp>
        <p:nvSpPr>
          <p:cNvPr id="6" name="TextBox 5">
            <a:extLst>
              <a:ext uri="{FF2B5EF4-FFF2-40B4-BE49-F238E27FC236}">
                <a16:creationId xmlns:a16="http://schemas.microsoft.com/office/drawing/2014/main" xmlns="" id="{A7A0D962-3B65-26B1-5B21-2C82C0FAD592}"/>
              </a:ext>
            </a:extLst>
          </p:cNvPr>
          <p:cNvSpPr txBox="1"/>
          <p:nvPr/>
        </p:nvSpPr>
        <p:spPr>
          <a:xfrm>
            <a:off x="609600" y="3899296"/>
            <a:ext cx="3726200"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anose="00000A00000000000000" pitchFamily="2" charset="0"/>
                <a:cs typeface="Poppins Black" panose="00000A00000000000000" pitchFamily="2" charset="0"/>
              </a:rPr>
              <a:t>Class</a:t>
            </a:r>
            <a:r>
              <a:rPr lang="en-IN" sz="2400" b="1" dirty="0">
                <a:solidFill>
                  <a:schemeClr val="tx1"/>
                </a:solidFill>
                <a:latin typeface="Poppins SemiBold" panose="00000700000000000000" pitchFamily="2" charset="0"/>
                <a:cs typeface="Poppins SemiBold" panose="00000700000000000000" pitchFamily="2" charset="0"/>
              </a:rPr>
              <a:t> - 12</a:t>
            </a:r>
            <a:r>
              <a:rPr lang="en-IN" sz="2400" b="1" baseline="30000" dirty="0">
                <a:solidFill>
                  <a:schemeClr val="tx1"/>
                </a:solidFill>
                <a:latin typeface="Poppins SemiBold" panose="00000700000000000000" pitchFamily="2" charset="0"/>
                <a:cs typeface="Poppins SemiBold" panose="00000700000000000000" pitchFamily="2" charset="0"/>
              </a:rPr>
              <a:t>th </a:t>
            </a:r>
            <a:r>
              <a:rPr lang="en-IN" sz="2400" b="1" dirty="0">
                <a:solidFill>
                  <a:schemeClr val="tx1"/>
                </a:solidFill>
                <a:latin typeface="Poppins SemiBold" panose="00000700000000000000" pitchFamily="2" charset="0"/>
                <a:cs typeface="Poppins SemiBold" panose="00000700000000000000" pitchFamily="2" charset="0"/>
              </a:rPr>
              <a:t>NEET</a:t>
            </a:r>
          </a:p>
        </p:txBody>
      </p:sp>
    </p:spTree>
    <p:extLst>
      <p:ext uri="{BB962C8B-B14F-4D97-AF65-F5344CB8AC3E}">
        <p14:creationId xmlns:p14="http://schemas.microsoft.com/office/powerpoint/2010/main" val="47540164"/>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ms in India - UNITED LIBERAL FOUNDATION">
            <a:extLst>
              <a:ext uri="{FF2B5EF4-FFF2-40B4-BE49-F238E27FC236}">
                <a16:creationId xmlns:a16="http://schemas.microsoft.com/office/drawing/2014/main" xmlns="" id="{9F87F576-4184-E8B4-9DE1-179A5BA5F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294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xmlns="" id="{3ACECAF3-D468-4AFB-9FE4-26338C64B5BB}"/>
              </a:ext>
            </a:extLst>
          </p:cNvPr>
          <p:cNvGrpSpPr/>
          <p:nvPr/>
        </p:nvGrpSpPr>
        <p:grpSpPr>
          <a:xfrm>
            <a:off x="309282" y="457200"/>
            <a:ext cx="4537038" cy="745588"/>
            <a:chOff x="712694" y="1882588"/>
            <a:chExt cx="3463043" cy="745588"/>
          </a:xfrm>
        </p:grpSpPr>
        <p:sp>
          <p:nvSpPr>
            <p:cNvPr id="10" name="Rectangle: Rounded Corners 9">
              <a:extLst>
                <a:ext uri="{FF2B5EF4-FFF2-40B4-BE49-F238E27FC236}">
                  <a16:creationId xmlns:a16="http://schemas.microsoft.com/office/drawing/2014/main" xmlns="" id="{402CFC9D-D688-450F-A726-AA61E230EF3B}"/>
                </a:ext>
              </a:extLst>
            </p:cNvPr>
            <p:cNvSpPr/>
            <p:nvPr/>
          </p:nvSpPr>
          <p:spPr>
            <a:xfrm>
              <a:off x="712694" y="1882588"/>
              <a:ext cx="3463043"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xmlns="" id="{CEF0D3D9-D1EA-4CEF-9C91-413FEF2244B5}"/>
                </a:ext>
              </a:extLst>
            </p:cNvPr>
            <p:cNvSpPr txBox="1"/>
            <p:nvPr/>
          </p:nvSpPr>
          <p:spPr>
            <a:xfrm>
              <a:off x="1796008" y="1962997"/>
              <a:ext cx="2288996" cy="584775"/>
            </a:xfrm>
            <a:prstGeom prst="rect">
              <a:avLst/>
            </a:prstGeom>
            <a:noFill/>
          </p:spPr>
          <p:txBody>
            <a:bodyPr wrap="square" rtlCol="0">
              <a:spAutoFit/>
            </a:bodyPr>
            <a:lstStyle/>
            <a:p>
              <a:r>
                <a:rPr lang="en-US" sz="3200" b="1" dirty="0">
                  <a:latin typeface="Calibri" panose="020F0502020204030204" pitchFamily="34" charset="0"/>
                </a:rPr>
                <a:t>INTRODUCTION</a:t>
              </a:r>
            </a:p>
          </p:txBody>
        </p:sp>
      </p:grpSp>
      <p:grpSp>
        <p:nvGrpSpPr>
          <p:cNvPr id="12" name="Group 11">
            <a:extLst>
              <a:ext uri="{FF2B5EF4-FFF2-40B4-BE49-F238E27FC236}">
                <a16:creationId xmlns:a16="http://schemas.microsoft.com/office/drawing/2014/main" xmlns="" id="{9F93DCB0-8E30-4135-BEDC-9625FFD16608}"/>
              </a:ext>
            </a:extLst>
          </p:cNvPr>
          <p:cNvGrpSpPr/>
          <p:nvPr/>
        </p:nvGrpSpPr>
        <p:grpSpPr>
          <a:xfrm>
            <a:off x="599014" y="265216"/>
            <a:ext cx="1129551" cy="1129551"/>
            <a:chOff x="599014" y="273838"/>
            <a:chExt cx="1129551" cy="1129551"/>
          </a:xfrm>
        </p:grpSpPr>
        <p:sp>
          <p:nvSpPr>
            <p:cNvPr id="13" name="Oval 12">
              <a:extLst>
                <a:ext uri="{FF2B5EF4-FFF2-40B4-BE49-F238E27FC236}">
                  <a16:creationId xmlns:a16="http://schemas.microsoft.com/office/drawing/2014/main" xmlns="" id="{E9D8693D-3D5F-4566-B325-644874F4745D}"/>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a:extLst>
                <a:ext uri="{FF2B5EF4-FFF2-40B4-BE49-F238E27FC236}">
                  <a16:creationId xmlns:a16="http://schemas.microsoft.com/office/drawing/2014/main" xmlns="" id="{25B63B79-B571-43EA-9D58-23CA6CF26F72}"/>
                </a:ext>
              </a:extLst>
            </p:cNvPr>
            <p:cNvPicPr>
              <a:picLocks noChangeAspect="1"/>
            </p:cNvPicPr>
            <p:nvPr/>
          </p:nvPicPr>
          <p:blipFill rotWithShape="1">
            <a:blip r:embed="rId3">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7" name="TextBox 6">
            <a:extLst>
              <a:ext uri="{FF2B5EF4-FFF2-40B4-BE49-F238E27FC236}">
                <a16:creationId xmlns:a16="http://schemas.microsoft.com/office/drawing/2014/main" xmlns="" id="{8CF9ABF7-451E-FE18-D7F2-478A7A49C02A}"/>
              </a:ext>
            </a:extLst>
          </p:cNvPr>
          <p:cNvSpPr txBox="1"/>
          <p:nvPr/>
        </p:nvSpPr>
        <p:spPr>
          <a:xfrm>
            <a:off x="5006733" y="5443185"/>
            <a:ext cx="6880467" cy="646331"/>
          </a:xfrm>
          <a:prstGeom prst="rect">
            <a:avLst/>
          </a:prstGeom>
          <a:gradFill>
            <a:gsLst>
              <a:gs pos="0">
                <a:schemeClr val="dk1">
                  <a:tint val="100000"/>
                  <a:shade val="100000"/>
                  <a:satMod val="130000"/>
                  <a:alpha val="48000"/>
                  <a:lumMod val="84000"/>
                </a:schemeClr>
              </a:gs>
              <a:gs pos="100000">
                <a:schemeClr val="dk1">
                  <a:tint val="50000"/>
                  <a:shade val="100000"/>
                  <a:satMod val="350000"/>
                </a:schemeClr>
              </a:gs>
            </a:gsLst>
          </a:gradFill>
          <a:ln>
            <a:noFill/>
          </a:ln>
          <a:effectLst>
            <a:outerShdw blurRad="44450" dist="27940" dir="5400000" algn="ctr">
              <a:srgbClr val="000000">
                <a:alpha val="32000"/>
              </a:srgbClr>
            </a:outerShdw>
            <a:reflection stA="93000" endPos="73000" dist="88900" dir="5400000" sy="-100000" algn="bl" rotWithShape="0"/>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wrap="square">
            <a:spAutoFit/>
          </a:bodyPr>
          <a:lstStyle/>
          <a:p>
            <a:pPr algn="ctr"/>
            <a:r>
              <a:rPr lang="en-US" sz="3600" b="1" cap="none" spc="0" dirty="0">
                <a:ln w="10160">
                  <a:noFill/>
                  <a:prstDash val="solid"/>
                </a:ln>
                <a:solidFill>
                  <a:srgbClr val="FFFF00"/>
                </a:solidFill>
                <a:effectLst>
                  <a:outerShdw blurRad="38100" dist="22860" dir="5400000" algn="tl" rotWithShape="0">
                    <a:srgbClr val="000000">
                      <a:alpha val="30000"/>
                    </a:srgbClr>
                  </a:outerShdw>
                </a:effectLst>
                <a:latin typeface="Calibri" panose="020F0502020204030204" pitchFamily="34" charset="0"/>
              </a:rPr>
              <a:t>How does they generate electricity</a:t>
            </a:r>
          </a:p>
        </p:txBody>
      </p:sp>
    </p:spTree>
    <p:extLst>
      <p:ext uri="{BB962C8B-B14F-4D97-AF65-F5344CB8AC3E}">
        <p14:creationId xmlns:p14="http://schemas.microsoft.com/office/powerpoint/2010/main" val="19354427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nduction Stove PNG Image | Induction cooktop, Induction stove, Cooktop">
            <a:extLst>
              <a:ext uri="{FF2B5EF4-FFF2-40B4-BE49-F238E27FC236}">
                <a16:creationId xmlns:a16="http://schemas.microsoft.com/office/drawing/2014/main" xmlns="" id="{E5758ABD-B58B-7200-DBEC-E65467B4A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583" y="1742685"/>
            <a:ext cx="5904834" cy="37751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xmlns="" id="{CEF16683-A868-994C-7774-BFA0A8BDC53A}"/>
              </a:ext>
            </a:extLst>
          </p:cNvPr>
          <p:cNvSpPr/>
          <p:nvPr/>
        </p:nvSpPr>
        <p:spPr>
          <a:xfrm>
            <a:off x="792743" y="681335"/>
            <a:ext cx="2643222" cy="461665"/>
          </a:xfrm>
          <a:prstGeom prst="rect">
            <a:avLst/>
          </a:prstGeom>
          <a:noFill/>
        </p:spPr>
        <p:txBody>
          <a:bodyPr wrap="square" lIns="91440" tIns="45720" rIns="91440" bIns="45720">
            <a:spAutoFit/>
          </a:bodyPr>
          <a:lstStyle/>
          <a:p>
            <a:pPr algn="ctr"/>
            <a:r>
              <a:rPr lang="en-US" sz="2400" b="1" cap="none" spc="0" dirty="0">
                <a:ln w="10160">
                  <a:noFill/>
                  <a:prstDash val="solid"/>
                </a:ln>
                <a:solidFill>
                  <a:srgbClr val="FFC000"/>
                </a:solidFill>
                <a:effectLst>
                  <a:outerShdw blurRad="38100" dist="22860" dir="5400000" algn="tl" rotWithShape="0">
                    <a:srgbClr val="000000">
                      <a:alpha val="30000"/>
                    </a:srgbClr>
                  </a:outerShdw>
                </a:effectLst>
                <a:latin typeface="Calibri" panose="020F0502020204030204" pitchFamily="34" charset="0"/>
              </a:rPr>
              <a:t>How do they work</a:t>
            </a:r>
          </a:p>
        </p:txBody>
      </p:sp>
    </p:spTree>
    <p:extLst>
      <p:ext uri="{BB962C8B-B14F-4D97-AF65-F5344CB8AC3E}">
        <p14:creationId xmlns:p14="http://schemas.microsoft.com/office/powerpoint/2010/main" val="202685313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EF16683-A868-994C-7774-BFA0A8BDC53A}"/>
              </a:ext>
            </a:extLst>
          </p:cNvPr>
          <p:cNvSpPr/>
          <p:nvPr/>
        </p:nvSpPr>
        <p:spPr>
          <a:xfrm>
            <a:off x="609600" y="681335"/>
            <a:ext cx="6064848" cy="461665"/>
          </a:xfrm>
          <a:prstGeom prst="rect">
            <a:avLst/>
          </a:prstGeom>
          <a:noFill/>
        </p:spPr>
        <p:txBody>
          <a:bodyPr wrap="square" lIns="91440" tIns="45720" rIns="91440" bIns="45720">
            <a:spAutoFit/>
          </a:bodyPr>
          <a:lstStyle/>
          <a:p>
            <a:r>
              <a:rPr lang="en-US" sz="2400" b="1" cap="none" spc="0" dirty="0">
                <a:ln w="10160">
                  <a:noFill/>
                  <a:prstDash val="solid"/>
                </a:ln>
                <a:solidFill>
                  <a:srgbClr val="FFC000"/>
                </a:solidFill>
                <a:effectLst>
                  <a:outerShdw blurRad="38100" dist="22860" dir="5400000" algn="tl" rotWithShape="0">
                    <a:srgbClr val="000000">
                      <a:alpha val="30000"/>
                    </a:srgbClr>
                  </a:outerShdw>
                </a:effectLst>
                <a:latin typeface="Calibri" panose="020F0502020204030204" pitchFamily="34" charset="0"/>
              </a:rPr>
              <a:t>Why it stop not keep oscillating like pendulum</a:t>
            </a:r>
          </a:p>
        </p:txBody>
      </p:sp>
      <p:grpSp>
        <p:nvGrpSpPr>
          <p:cNvPr id="15" name="Group 14">
            <a:extLst>
              <a:ext uri="{FF2B5EF4-FFF2-40B4-BE49-F238E27FC236}">
                <a16:creationId xmlns:a16="http://schemas.microsoft.com/office/drawing/2014/main" xmlns="" id="{8A10B190-3A38-0552-C047-1E1DF0155A20}"/>
              </a:ext>
            </a:extLst>
          </p:cNvPr>
          <p:cNvGrpSpPr/>
          <p:nvPr/>
        </p:nvGrpSpPr>
        <p:grpSpPr>
          <a:xfrm>
            <a:off x="4787681" y="1924904"/>
            <a:ext cx="5297933" cy="4072218"/>
            <a:chOff x="5560567" y="2195232"/>
            <a:chExt cx="5297933" cy="4072218"/>
          </a:xfrm>
        </p:grpSpPr>
        <p:sp>
          <p:nvSpPr>
            <p:cNvPr id="7" name="Rectangle: Rounded Corners 6">
              <a:extLst>
                <a:ext uri="{FF2B5EF4-FFF2-40B4-BE49-F238E27FC236}">
                  <a16:creationId xmlns:a16="http://schemas.microsoft.com/office/drawing/2014/main" xmlns="" id="{3A4565FF-5C48-4BD8-DCCD-6B21486DB687}"/>
                </a:ext>
              </a:extLst>
            </p:cNvPr>
            <p:cNvSpPr/>
            <p:nvPr/>
          </p:nvSpPr>
          <p:spPr>
            <a:xfrm>
              <a:off x="5560567" y="2195232"/>
              <a:ext cx="5297933" cy="4072218"/>
            </a:xfrm>
            <a:prstGeom prst="roundRect">
              <a:avLst>
                <a:gd name="adj" fmla="val 7169"/>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dirty="0"/>
            </a:p>
          </p:txBody>
        </p:sp>
        <p:pic>
          <p:nvPicPr>
            <p:cNvPr id="9" name="Picture 2" descr="What is a galvanometer and how can you find out the direction of ...">
              <a:extLst>
                <a:ext uri="{FF2B5EF4-FFF2-40B4-BE49-F238E27FC236}">
                  <a16:creationId xmlns:a16="http://schemas.microsoft.com/office/drawing/2014/main" xmlns="" id="{944057DA-ED63-36A3-9C51-B2B79B5E9E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082" y="2419871"/>
              <a:ext cx="4464678" cy="37761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233415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xmlns="" id="{F748C26B-95E2-4371-9E3C-16A7F75FA983}"/>
              </a:ext>
            </a:extLst>
          </p:cNvPr>
          <p:cNvGrpSpPr/>
          <p:nvPr/>
        </p:nvGrpSpPr>
        <p:grpSpPr>
          <a:xfrm>
            <a:off x="309282" y="457200"/>
            <a:ext cx="6539574" cy="745588"/>
            <a:chOff x="712694" y="1882588"/>
            <a:chExt cx="4991544" cy="745588"/>
          </a:xfrm>
        </p:grpSpPr>
        <p:sp>
          <p:nvSpPr>
            <p:cNvPr id="65" name="Rectangle: Rounded Corners 64">
              <a:extLst>
                <a:ext uri="{FF2B5EF4-FFF2-40B4-BE49-F238E27FC236}">
                  <a16:creationId xmlns:a16="http://schemas.microsoft.com/office/drawing/2014/main" xmlns="" id="{87D6CD9C-18DC-4A4A-B356-D9F353127FE8}"/>
                </a:ext>
              </a:extLst>
            </p:cNvPr>
            <p:cNvSpPr/>
            <p:nvPr/>
          </p:nvSpPr>
          <p:spPr>
            <a:xfrm>
              <a:off x="712694" y="1882588"/>
              <a:ext cx="4991544"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6" name="TextBox 65">
              <a:extLst>
                <a:ext uri="{FF2B5EF4-FFF2-40B4-BE49-F238E27FC236}">
                  <a16:creationId xmlns:a16="http://schemas.microsoft.com/office/drawing/2014/main" xmlns="" id="{4BC9CF06-ED2B-4ED7-8B43-19C0B0ED2DC4}"/>
                </a:ext>
              </a:extLst>
            </p:cNvPr>
            <p:cNvSpPr txBox="1"/>
            <p:nvPr/>
          </p:nvSpPr>
          <p:spPr>
            <a:xfrm>
              <a:off x="1796008" y="1962993"/>
              <a:ext cx="3810517" cy="584775"/>
            </a:xfrm>
            <a:prstGeom prst="rect">
              <a:avLst/>
            </a:prstGeom>
            <a:noFill/>
          </p:spPr>
          <p:txBody>
            <a:bodyPr wrap="square" rtlCol="0">
              <a:spAutoFit/>
            </a:bodyPr>
            <a:lstStyle/>
            <a:p>
              <a:r>
                <a:rPr lang="en-US" sz="3200" b="1" dirty="0">
                  <a:latin typeface="Calibri" panose="020F0502020204030204" pitchFamily="34" charset="0"/>
                </a:rPr>
                <a:t>Previous Year Exam Analysis</a:t>
              </a:r>
            </a:p>
          </p:txBody>
        </p:sp>
      </p:grpSp>
      <p:grpSp>
        <p:nvGrpSpPr>
          <p:cNvPr id="67" name="Group 66">
            <a:extLst>
              <a:ext uri="{FF2B5EF4-FFF2-40B4-BE49-F238E27FC236}">
                <a16:creationId xmlns:a16="http://schemas.microsoft.com/office/drawing/2014/main" xmlns="" id="{771D6772-C80B-4F44-9127-622EB2BE6887}"/>
              </a:ext>
            </a:extLst>
          </p:cNvPr>
          <p:cNvGrpSpPr/>
          <p:nvPr/>
        </p:nvGrpSpPr>
        <p:grpSpPr>
          <a:xfrm>
            <a:off x="599014" y="265216"/>
            <a:ext cx="1129551" cy="1129551"/>
            <a:chOff x="599014" y="273838"/>
            <a:chExt cx="1129551" cy="1129551"/>
          </a:xfrm>
        </p:grpSpPr>
        <p:sp>
          <p:nvSpPr>
            <p:cNvPr id="68" name="Oval 67">
              <a:extLst>
                <a:ext uri="{FF2B5EF4-FFF2-40B4-BE49-F238E27FC236}">
                  <a16:creationId xmlns:a16="http://schemas.microsoft.com/office/drawing/2014/main" xmlns="" id="{DBB133D6-87D8-41A3-9F39-77D831E3E66D}"/>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9" name="Picture 68">
              <a:extLst>
                <a:ext uri="{FF2B5EF4-FFF2-40B4-BE49-F238E27FC236}">
                  <a16:creationId xmlns:a16="http://schemas.microsoft.com/office/drawing/2014/main" xmlns="" id="{C29453FB-B4CE-445F-817D-D1323C7F87BA}"/>
                </a:ext>
              </a:extLst>
            </p:cNvPr>
            <p:cNvPicPr>
              <a:picLocks noChangeAspect="1"/>
            </p:cNvPicPr>
            <p:nvPr/>
          </p:nvPicPr>
          <p:blipFill rotWithShape="1">
            <a:blip r:embed="rId3">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grpSp>
        <p:nvGrpSpPr>
          <p:cNvPr id="77" name="Group 76">
            <a:extLst>
              <a:ext uri="{FF2B5EF4-FFF2-40B4-BE49-F238E27FC236}">
                <a16:creationId xmlns:a16="http://schemas.microsoft.com/office/drawing/2014/main" xmlns="" id="{93E627F9-F7FC-A0D7-1F55-F8CDF38AF6C2}"/>
              </a:ext>
            </a:extLst>
          </p:cNvPr>
          <p:cNvGrpSpPr/>
          <p:nvPr/>
        </p:nvGrpSpPr>
        <p:grpSpPr>
          <a:xfrm>
            <a:off x="937468" y="2086814"/>
            <a:ext cx="10090225" cy="4402067"/>
            <a:chOff x="937468" y="2086814"/>
            <a:chExt cx="10090225" cy="4402067"/>
          </a:xfrm>
        </p:grpSpPr>
        <p:graphicFrame>
          <p:nvGraphicFramePr>
            <p:cNvPr id="71" name="Chart 70">
              <a:extLst>
                <a:ext uri="{FF2B5EF4-FFF2-40B4-BE49-F238E27FC236}">
                  <a16:creationId xmlns:a16="http://schemas.microsoft.com/office/drawing/2014/main" xmlns="" id="{D017E50B-BFA1-45B5-A1B5-B294EE0926C9}"/>
                </a:ext>
              </a:extLst>
            </p:cNvPr>
            <p:cNvGraphicFramePr/>
            <p:nvPr>
              <p:extLst>
                <p:ext uri="{D42A27DB-BD31-4B8C-83A1-F6EECF244321}">
                  <p14:modId xmlns:p14="http://schemas.microsoft.com/office/powerpoint/2010/main" val="444001319"/>
                </p:ext>
              </p:extLst>
            </p:nvPr>
          </p:nvGraphicFramePr>
          <p:xfrm>
            <a:off x="1306287" y="2086814"/>
            <a:ext cx="9721406" cy="3946593"/>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a:extLst>
                <a:ext uri="{FF2B5EF4-FFF2-40B4-BE49-F238E27FC236}">
                  <a16:creationId xmlns:a16="http://schemas.microsoft.com/office/drawing/2014/main" xmlns="" id="{7D791B10-DAC5-5C6C-D846-2EA0410056C4}"/>
                </a:ext>
              </a:extLst>
            </p:cNvPr>
            <p:cNvGrpSpPr/>
            <p:nvPr/>
          </p:nvGrpSpPr>
          <p:grpSpPr>
            <a:xfrm>
              <a:off x="1938495" y="4626332"/>
              <a:ext cx="377802" cy="377802"/>
              <a:chOff x="2097245" y="5418812"/>
              <a:chExt cx="377802" cy="377802"/>
            </a:xfrm>
          </p:grpSpPr>
          <p:sp>
            <p:nvSpPr>
              <p:cNvPr id="144" name="Oval 143">
                <a:extLst>
                  <a:ext uri="{FF2B5EF4-FFF2-40B4-BE49-F238E27FC236}">
                    <a16:creationId xmlns:a16="http://schemas.microsoft.com/office/drawing/2014/main" xmlns="" id="{C877F198-FD2D-4744-A288-3A5CDB931CF4}"/>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5" name="Oval 144">
                <a:extLst>
                  <a:ext uri="{FF2B5EF4-FFF2-40B4-BE49-F238E27FC236}">
                    <a16:creationId xmlns:a16="http://schemas.microsoft.com/office/drawing/2014/main" xmlns="" id="{F01EA444-6921-4D65-939C-1FD8D8B79C65}"/>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156" name="TextBox 155">
              <a:extLst>
                <a:ext uri="{FF2B5EF4-FFF2-40B4-BE49-F238E27FC236}">
                  <a16:creationId xmlns:a16="http://schemas.microsoft.com/office/drawing/2014/main" xmlns="" id="{3E5C299D-0A3D-49EF-A06F-0210AA3ACF7B}"/>
                </a:ext>
              </a:extLst>
            </p:cNvPr>
            <p:cNvSpPr txBox="1"/>
            <p:nvPr/>
          </p:nvSpPr>
          <p:spPr>
            <a:xfrm rot="16200000">
              <a:off x="-257218" y="3706283"/>
              <a:ext cx="2789482" cy="400110"/>
            </a:xfrm>
            <a:prstGeom prst="rect">
              <a:avLst/>
            </a:prstGeom>
            <a:noFill/>
          </p:spPr>
          <p:txBody>
            <a:bodyPr wrap="square">
              <a:spAutoFit/>
            </a:bodyPr>
            <a:lstStyle/>
            <a:p>
              <a:pPr algn="ctr" rtl="0">
                <a:defRPr sz="1862" b="0" i="0" u="none" strike="noStrike" kern="1200" spc="0" baseline="0">
                  <a:solidFill>
                    <a:srgbClr val="000000">
                      <a:lumMod val="65000"/>
                      <a:lumOff val="35000"/>
                    </a:srgbClr>
                  </a:solidFill>
                  <a:latin typeface="+mn-lt"/>
                  <a:ea typeface="+mn-ea"/>
                  <a:cs typeface="+mn-cs"/>
                </a:defRPr>
              </a:pPr>
              <a:r>
                <a:rPr lang="en-US" sz="2000" b="1" dirty="0">
                  <a:solidFill>
                    <a:schemeClr val="accent4"/>
                  </a:solidFill>
                  <a:latin typeface="Calibri" panose="020F0502020204030204" pitchFamily="34" charset="0"/>
                  <a:ea typeface="Calibri" panose="020F0502020204030204" pitchFamily="34" charset="0"/>
                  <a:cs typeface="Calibri" panose="020F0502020204030204" pitchFamily="34" charset="0"/>
                </a:rPr>
                <a:t>Numbers of questions</a:t>
              </a:r>
            </a:p>
          </p:txBody>
        </p:sp>
        <p:sp>
          <p:nvSpPr>
            <p:cNvPr id="157" name="TextBox 156">
              <a:extLst>
                <a:ext uri="{FF2B5EF4-FFF2-40B4-BE49-F238E27FC236}">
                  <a16:creationId xmlns:a16="http://schemas.microsoft.com/office/drawing/2014/main" xmlns="" id="{B6FB8240-CD8A-4357-B709-E057699F2615}"/>
                </a:ext>
              </a:extLst>
            </p:cNvPr>
            <p:cNvSpPr txBox="1"/>
            <p:nvPr/>
          </p:nvSpPr>
          <p:spPr>
            <a:xfrm>
              <a:off x="5627148" y="6150327"/>
              <a:ext cx="667781" cy="338554"/>
            </a:xfrm>
            <a:prstGeom prst="rect">
              <a:avLst/>
            </a:prstGeom>
            <a:noFill/>
          </p:spPr>
          <p:txBody>
            <a:bodyPr wrap="square">
              <a:spAutoFit/>
            </a:bodyPr>
            <a:lstStyle/>
            <a:p>
              <a:pPr algn="ctr" rtl="0">
                <a:defRPr sz="1862" b="0" i="0" u="none" strike="noStrike" kern="1200" spc="0" baseline="0">
                  <a:solidFill>
                    <a:srgbClr val="000000">
                      <a:lumMod val="65000"/>
                      <a:lumOff val="35000"/>
                    </a:srgbClr>
                  </a:solidFill>
                  <a:latin typeface="+mn-lt"/>
                  <a:ea typeface="+mn-ea"/>
                  <a:cs typeface="+mn-cs"/>
                </a:defRPr>
              </a:pP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Years</a:t>
              </a:r>
            </a:p>
          </p:txBody>
        </p:sp>
        <p:grpSp>
          <p:nvGrpSpPr>
            <p:cNvPr id="3" name="Group 2">
              <a:extLst>
                <a:ext uri="{FF2B5EF4-FFF2-40B4-BE49-F238E27FC236}">
                  <a16:creationId xmlns:a16="http://schemas.microsoft.com/office/drawing/2014/main" xmlns="" id="{69FCBE96-FE6A-BF30-213D-FF8DAE853B66}"/>
                </a:ext>
              </a:extLst>
            </p:cNvPr>
            <p:cNvGrpSpPr/>
            <p:nvPr/>
          </p:nvGrpSpPr>
          <p:grpSpPr>
            <a:xfrm>
              <a:off x="2770345" y="4625857"/>
              <a:ext cx="377802" cy="377802"/>
              <a:chOff x="2097245" y="5418812"/>
              <a:chExt cx="377802" cy="377802"/>
            </a:xfrm>
          </p:grpSpPr>
          <p:sp>
            <p:nvSpPr>
              <p:cNvPr id="4" name="Oval 3">
                <a:extLst>
                  <a:ext uri="{FF2B5EF4-FFF2-40B4-BE49-F238E27FC236}">
                    <a16:creationId xmlns:a16="http://schemas.microsoft.com/office/drawing/2014/main" xmlns="" id="{538E028D-6304-2936-02AA-814779BF1AAF}"/>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Oval 4">
                <a:extLst>
                  <a:ext uri="{FF2B5EF4-FFF2-40B4-BE49-F238E27FC236}">
                    <a16:creationId xmlns:a16="http://schemas.microsoft.com/office/drawing/2014/main" xmlns="" id="{7B46D208-1C71-E82A-BB6F-1FC910EA44A5}"/>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6" name="Group 5">
              <a:extLst>
                <a:ext uri="{FF2B5EF4-FFF2-40B4-BE49-F238E27FC236}">
                  <a16:creationId xmlns:a16="http://schemas.microsoft.com/office/drawing/2014/main" xmlns="" id="{60152828-240A-60D8-2967-46B8A76495AC}"/>
                </a:ext>
              </a:extLst>
            </p:cNvPr>
            <p:cNvGrpSpPr/>
            <p:nvPr/>
          </p:nvGrpSpPr>
          <p:grpSpPr>
            <a:xfrm>
              <a:off x="4434045" y="4626016"/>
              <a:ext cx="377802" cy="377802"/>
              <a:chOff x="2097245" y="5418812"/>
              <a:chExt cx="377802" cy="377802"/>
            </a:xfrm>
          </p:grpSpPr>
          <p:sp>
            <p:nvSpPr>
              <p:cNvPr id="7" name="Oval 6">
                <a:extLst>
                  <a:ext uri="{FF2B5EF4-FFF2-40B4-BE49-F238E27FC236}">
                    <a16:creationId xmlns:a16="http://schemas.microsoft.com/office/drawing/2014/main" xmlns="" id="{EEDC4A90-A51C-12BC-F74B-028F5D3A5E83}"/>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Oval 7">
                <a:extLst>
                  <a:ext uri="{FF2B5EF4-FFF2-40B4-BE49-F238E27FC236}">
                    <a16:creationId xmlns:a16="http://schemas.microsoft.com/office/drawing/2014/main" xmlns="" id="{71BCEB9C-1A36-7AB8-F2FA-1468137E5D78}"/>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9" name="Group 8">
              <a:extLst>
                <a:ext uri="{FF2B5EF4-FFF2-40B4-BE49-F238E27FC236}">
                  <a16:creationId xmlns:a16="http://schemas.microsoft.com/office/drawing/2014/main" xmlns="" id="{9271785F-6AB4-4C95-ADE3-DFAE052419F6}"/>
                </a:ext>
              </a:extLst>
            </p:cNvPr>
            <p:cNvGrpSpPr/>
            <p:nvPr/>
          </p:nvGrpSpPr>
          <p:grpSpPr>
            <a:xfrm>
              <a:off x="3606005" y="5044797"/>
              <a:ext cx="377802" cy="377802"/>
              <a:chOff x="2097245" y="5418812"/>
              <a:chExt cx="377802" cy="377802"/>
            </a:xfrm>
          </p:grpSpPr>
          <p:sp>
            <p:nvSpPr>
              <p:cNvPr id="10" name="Oval 9">
                <a:extLst>
                  <a:ext uri="{FF2B5EF4-FFF2-40B4-BE49-F238E27FC236}">
                    <a16:creationId xmlns:a16="http://schemas.microsoft.com/office/drawing/2014/main" xmlns="" id="{53FE867C-5069-73CF-370C-D64663F388BB}"/>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Oval 10">
                <a:extLst>
                  <a:ext uri="{FF2B5EF4-FFF2-40B4-BE49-F238E27FC236}">
                    <a16:creationId xmlns:a16="http://schemas.microsoft.com/office/drawing/2014/main" xmlns="" id="{97C6E8FE-4025-FFAA-EA93-2E32D15B3352}"/>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12" name="Group 11">
              <a:extLst>
                <a:ext uri="{FF2B5EF4-FFF2-40B4-BE49-F238E27FC236}">
                  <a16:creationId xmlns:a16="http://schemas.microsoft.com/office/drawing/2014/main" xmlns="" id="{FFA34101-E87D-5E25-39F7-371DC8DA4ECD}"/>
                </a:ext>
              </a:extLst>
            </p:cNvPr>
            <p:cNvGrpSpPr/>
            <p:nvPr/>
          </p:nvGrpSpPr>
          <p:grpSpPr>
            <a:xfrm>
              <a:off x="5274785" y="4191357"/>
              <a:ext cx="377802" cy="377802"/>
              <a:chOff x="2097245" y="5418812"/>
              <a:chExt cx="377802" cy="377802"/>
            </a:xfrm>
          </p:grpSpPr>
          <p:sp>
            <p:nvSpPr>
              <p:cNvPr id="13" name="Oval 12">
                <a:extLst>
                  <a:ext uri="{FF2B5EF4-FFF2-40B4-BE49-F238E27FC236}">
                    <a16:creationId xmlns:a16="http://schemas.microsoft.com/office/drawing/2014/main" xmlns="" id="{A1434E2F-9CC7-EB87-6563-612679FC0C45}"/>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Oval 13">
                <a:extLst>
                  <a:ext uri="{FF2B5EF4-FFF2-40B4-BE49-F238E27FC236}">
                    <a16:creationId xmlns:a16="http://schemas.microsoft.com/office/drawing/2014/main" xmlns="" id="{14D67ECE-2BA8-F9C5-3454-81C4A270575C}"/>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15" name="Group 14">
              <a:extLst>
                <a:ext uri="{FF2B5EF4-FFF2-40B4-BE49-F238E27FC236}">
                  <a16:creationId xmlns:a16="http://schemas.microsoft.com/office/drawing/2014/main" xmlns="" id="{5B46EDB1-845E-6C53-080F-F6252EC518DE}"/>
                </a:ext>
              </a:extLst>
            </p:cNvPr>
            <p:cNvGrpSpPr/>
            <p:nvPr/>
          </p:nvGrpSpPr>
          <p:grpSpPr>
            <a:xfrm>
              <a:off x="6105365" y="5041622"/>
              <a:ext cx="377802" cy="377802"/>
              <a:chOff x="2097245" y="5418812"/>
              <a:chExt cx="377802" cy="377802"/>
            </a:xfrm>
          </p:grpSpPr>
          <p:sp>
            <p:nvSpPr>
              <p:cNvPr id="16" name="Oval 15">
                <a:extLst>
                  <a:ext uri="{FF2B5EF4-FFF2-40B4-BE49-F238E27FC236}">
                    <a16:creationId xmlns:a16="http://schemas.microsoft.com/office/drawing/2014/main" xmlns="" id="{9C4FF43B-5D40-B450-768A-9FC1561CB25D}"/>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Oval 16">
                <a:extLst>
                  <a:ext uri="{FF2B5EF4-FFF2-40B4-BE49-F238E27FC236}">
                    <a16:creationId xmlns:a16="http://schemas.microsoft.com/office/drawing/2014/main" xmlns="" id="{32F8B028-5B38-7073-F7EA-5026545B6050}"/>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18" name="Group 17">
              <a:extLst>
                <a:ext uri="{FF2B5EF4-FFF2-40B4-BE49-F238E27FC236}">
                  <a16:creationId xmlns:a16="http://schemas.microsoft.com/office/drawing/2014/main" xmlns="" id="{BAF2FE11-990F-0B4A-15AA-7C9DD9CB8C56}"/>
                </a:ext>
              </a:extLst>
            </p:cNvPr>
            <p:cNvGrpSpPr/>
            <p:nvPr/>
          </p:nvGrpSpPr>
          <p:grpSpPr>
            <a:xfrm>
              <a:off x="6941025" y="4625539"/>
              <a:ext cx="377802" cy="377802"/>
              <a:chOff x="2097245" y="5418812"/>
              <a:chExt cx="377802" cy="377802"/>
            </a:xfrm>
          </p:grpSpPr>
          <p:sp>
            <p:nvSpPr>
              <p:cNvPr id="19" name="Oval 18">
                <a:extLst>
                  <a:ext uri="{FF2B5EF4-FFF2-40B4-BE49-F238E27FC236}">
                    <a16:creationId xmlns:a16="http://schemas.microsoft.com/office/drawing/2014/main" xmlns="" id="{4A30D6E1-5FF3-EDD0-C55E-799321C971F4}"/>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Oval 19">
                <a:extLst>
                  <a:ext uri="{FF2B5EF4-FFF2-40B4-BE49-F238E27FC236}">
                    <a16:creationId xmlns:a16="http://schemas.microsoft.com/office/drawing/2014/main" xmlns="" id="{4BC40F7B-13CA-37A9-F7B2-F9EF9289381D}"/>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1" name="Group 20">
              <a:extLst>
                <a:ext uri="{FF2B5EF4-FFF2-40B4-BE49-F238E27FC236}">
                  <a16:creationId xmlns:a16="http://schemas.microsoft.com/office/drawing/2014/main" xmlns="" id="{D49DBB8F-13A7-0BD0-D70A-E767940D2B61}"/>
                </a:ext>
              </a:extLst>
            </p:cNvPr>
            <p:cNvGrpSpPr/>
            <p:nvPr/>
          </p:nvGrpSpPr>
          <p:grpSpPr>
            <a:xfrm>
              <a:off x="7769065" y="4628397"/>
              <a:ext cx="377802" cy="377802"/>
              <a:chOff x="2097245" y="5418812"/>
              <a:chExt cx="377802" cy="377802"/>
            </a:xfrm>
          </p:grpSpPr>
          <p:sp>
            <p:nvSpPr>
              <p:cNvPr id="22" name="Oval 21">
                <a:extLst>
                  <a:ext uri="{FF2B5EF4-FFF2-40B4-BE49-F238E27FC236}">
                    <a16:creationId xmlns:a16="http://schemas.microsoft.com/office/drawing/2014/main" xmlns="" id="{F8B77789-FB9E-40D6-C087-EF9F6383F4ED}"/>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Oval 22">
                <a:extLst>
                  <a:ext uri="{FF2B5EF4-FFF2-40B4-BE49-F238E27FC236}">
                    <a16:creationId xmlns:a16="http://schemas.microsoft.com/office/drawing/2014/main" xmlns="" id="{2521AD57-88B8-2DAC-44F8-D90AAD9E7BFA}"/>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4" name="Group 23">
              <a:extLst>
                <a:ext uri="{FF2B5EF4-FFF2-40B4-BE49-F238E27FC236}">
                  <a16:creationId xmlns:a16="http://schemas.microsoft.com/office/drawing/2014/main" xmlns="" id="{BBA0FFE1-4518-0EB7-2AE5-6C79626F2E29}"/>
                </a:ext>
              </a:extLst>
            </p:cNvPr>
            <p:cNvGrpSpPr/>
            <p:nvPr/>
          </p:nvGrpSpPr>
          <p:grpSpPr>
            <a:xfrm>
              <a:off x="8599645" y="4635222"/>
              <a:ext cx="377802" cy="377802"/>
              <a:chOff x="2097245" y="5418812"/>
              <a:chExt cx="377802" cy="377802"/>
            </a:xfrm>
          </p:grpSpPr>
          <p:sp>
            <p:nvSpPr>
              <p:cNvPr id="25" name="Oval 24">
                <a:extLst>
                  <a:ext uri="{FF2B5EF4-FFF2-40B4-BE49-F238E27FC236}">
                    <a16:creationId xmlns:a16="http://schemas.microsoft.com/office/drawing/2014/main" xmlns="" id="{8EDF0C91-631E-91DA-D5D3-32A65F7B8EF8}"/>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Oval 25">
                <a:extLst>
                  <a:ext uri="{FF2B5EF4-FFF2-40B4-BE49-F238E27FC236}">
                    <a16:creationId xmlns:a16="http://schemas.microsoft.com/office/drawing/2014/main" xmlns="" id="{9B6EAED7-475C-AF21-7DA8-042ACB3C4F20}"/>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7" name="Group 26">
              <a:extLst>
                <a:ext uri="{FF2B5EF4-FFF2-40B4-BE49-F238E27FC236}">
                  <a16:creationId xmlns:a16="http://schemas.microsoft.com/office/drawing/2014/main" xmlns="" id="{AB26BBCD-27AE-40AC-70E4-6E17F489AB5D}"/>
                </a:ext>
              </a:extLst>
            </p:cNvPr>
            <p:cNvGrpSpPr/>
            <p:nvPr/>
          </p:nvGrpSpPr>
          <p:grpSpPr>
            <a:xfrm>
              <a:off x="9435940" y="5048250"/>
              <a:ext cx="377802" cy="377802"/>
              <a:chOff x="2097245" y="5418812"/>
              <a:chExt cx="377802" cy="377802"/>
            </a:xfrm>
          </p:grpSpPr>
          <p:sp>
            <p:nvSpPr>
              <p:cNvPr id="28" name="Oval 27">
                <a:extLst>
                  <a:ext uri="{FF2B5EF4-FFF2-40B4-BE49-F238E27FC236}">
                    <a16:creationId xmlns:a16="http://schemas.microsoft.com/office/drawing/2014/main" xmlns="" id="{52772739-C63F-8665-971E-90A04945BD1A}"/>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Oval 28">
                <a:extLst>
                  <a:ext uri="{FF2B5EF4-FFF2-40B4-BE49-F238E27FC236}">
                    <a16:creationId xmlns:a16="http://schemas.microsoft.com/office/drawing/2014/main" xmlns="" id="{50F70A17-F592-7552-3AAC-F1343E1D8772}"/>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0" name="Group 29">
              <a:extLst>
                <a:ext uri="{FF2B5EF4-FFF2-40B4-BE49-F238E27FC236}">
                  <a16:creationId xmlns:a16="http://schemas.microsoft.com/office/drawing/2014/main" xmlns="" id="{AF395496-797E-1924-6611-F310DAFFDB0B}"/>
                </a:ext>
              </a:extLst>
            </p:cNvPr>
            <p:cNvGrpSpPr/>
            <p:nvPr/>
          </p:nvGrpSpPr>
          <p:grpSpPr>
            <a:xfrm>
              <a:off x="10265885" y="4630142"/>
              <a:ext cx="377802" cy="377802"/>
              <a:chOff x="2097245" y="5418812"/>
              <a:chExt cx="377802" cy="377802"/>
            </a:xfrm>
          </p:grpSpPr>
          <p:sp>
            <p:nvSpPr>
              <p:cNvPr id="31" name="Oval 30">
                <a:extLst>
                  <a:ext uri="{FF2B5EF4-FFF2-40B4-BE49-F238E27FC236}">
                    <a16:creationId xmlns:a16="http://schemas.microsoft.com/office/drawing/2014/main" xmlns="" id="{D9C18D00-3F9A-043E-ADC2-C69A77097E58}"/>
                  </a:ext>
                </a:extLst>
              </p:cNvPr>
              <p:cNvSpPr/>
              <p:nvPr/>
            </p:nvSpPr>
            <p:spPr>
              <a:xfrm>
                <a:off x="2097245" y="5418812"/>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0" name="Oval 69">
                <a:extLst>
                  <a:ext uri="{FF2B5EF4-FFF2-40B4-BE49-F238E27FC236}">
                    <a16:creationId xmlns:a16="http://schemas.microsoft.com/office/drawing/2014/main" xmlns="" id="{A5558AB0-C199-0C05-9CFB-2ED60D813313}"/>
                  </a:ext>
                </a:extLst>
              </p:cNvPr>
              <p:cNvSpPr/>
              <p:nvPr/>
            </p:nvSpPr>
            <p:spPr>
              <a:xfrm>
                <a:off x="2126781" y="5448348"/>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spTree>
    <p:extLst>
      <p:ext uri="{BB962C8B-B14F-4D97-AF65-F5344CB8AC3E}">
        <p14:creationId xmlns:p14="http://schemas.microsoft.com/office/powerpoint/2010/main" val="22803855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41AA2B1-F19C-93BF-363A-B6B3CDA53061}"/>
              </a:ext>
            </a:extLst>
          </p:cNvPr>
          <p:cNvGraphicFramePr>
            <a:graphicFrameLocks noGrp="1"/>
          </p:cNvGraphicFramePr>
          <p:nvPr>
            <p:extLst>
              <p:ext uri="{D42A27DB-BD31-4B8C-83A1-F6EECF244321}">
                <p14:modId xmlns:p14="http://schemas.microsoft.com/office/powerpoint/2010/main" val="4202982786"/>
              </p:ext>
            </p:extLst>
          </p:nvPr>
        </p:nvGraphicFramePr>
        <p:xfrm>
          <a:off x="2953365" y="2006815"/>
          <a:ext cx="6441357" cy="3656836"/>
        </p:xfrm>
        <a:graphic>
          <a:graphicData uri="http://schemas.openxmlformats.org/drawingml/2006/table">
            <a:tbl>
              <a:tblPr>
                <a:tableStyleId>{5940675A-B579-460E-94D1-54222C63F5DA}</a:tableStyleId>
              </a:tblPr>
              <a:tblGrid>
                <a:gridCol w="1160824">
                  <a:extLst>
                    <a:ext uri="{9D8B030D-6E8A-4147-A177-3AD203B41FA5}">
                      <a16:colId xmlns:a16="http://schemas.microsoft.com/office/drawing/2014/main" xmlns="" val="2569487801"/>
                    </a:ext>
                  </a:extLst>
                </a:gridCol>
                <a:gridCol w="5280533">
                  <a:extLst>
                    <a:ext uri="{9D8B030D-6E8A-4147-A177-3AD203B41FA5}">
                      <a16:colId xmlns:a16="http://schemas.microsoft.com/office/drawing/2014/main" xmlns="" val="957583460"/>
                    </a:ext>
                  </a:extLst>
                </a:gridCol>
              </a:tblGrid>
              <a:tr h="456436">
                <a:tc>
                  <a:txBody>
                    <a:bodyPr/>
                    <a:lstStyle/>
                    <a:p>
                      <a:pPr marL="0" marR="0" lvl="0" indent="0" algn="ctr" rtl="0">
                        <a:lnSpc>
                          <a:spcPct val="114000"/>
                        </a:lnSpc>
                        <a:spcBef>
                          <a:spcPts val="0"/>
                        </a:spcBef>
                        <a:spcAft>
                          <a:spcPts val="200"/>
                        </a:spcAft>
                        <a:buNone/>
                      </a:pPr>
                      <a:r>
                        <a:rPr lang="en-US" sz="2200" b="1" i="0" u="none" strike="noStrike" cap="none" baseline="0" dirty="0">
                          <a:solidFill>
                            <a:schemeClr val="tx1"/>
                          </a:solidFill>
                          <a:latin typeface="Calibri" panose="020F0502020204030204" pitchFamily="34" charset="0"/>
                          <a:cs typeface="Calibri" panose="020F0502020204030204" pitchFamily="34" charset="0"/>
                        </a:rPr>
                        <a:t>Sr. No.</a:t>
                      </a:r>
                    </a:p>
                  </a:txBody>
                  <a:tcPr marL="68645" marR="68645" marT="34323" marB="34323">
                    <a:solidFill>
                      <a:schemeClr val="accent2">
                        <a:lumMod val="50000"/>
                      </a:schemeClr>
                    </a:solidFill>
                  </a:tcPr>
                </a:tc>
                <a:tc>
                  <a:txBody>
                    <a:bodyPr/>
                    <a:lstStyle/>
                    <a:p>
                      <a:pPr marL="0" marR="0" lvl="0" indent="0" algn="ctr" rtl="0">
                        <a:lnSpc>
                          <a:spcPct val="114000"/>
                        </a:lnSpc>
                        <a:spcBef>
                          <a:spcPts val="0"/>
                        </a:spcBef>
                        <a:spcAft>
                          <a:spcPts val="200"/>
                        </a:spcAft>
                        <a:buNone/>
                      </a:pPr>
                      <a:r>
                        <a:rPr lang="en-US" sz="2200" b="1" i="0" u="none" strike="noStrike" cap="none" baseline="0" dirty="0">
                          <a:solidFill>
                            <a:schemeClr val="tx1"/>
                          </a:solidFill>
                          <a:latin typeface="Calibri" panose="020F0502020204030204" pitchFamily="34" charset="0"/>
                          <a:cs typeface="Calibri" panose="020F0502020204030204" pitchFamily="34" charset="0"/>
                          <a:sym typeface="Cambria"/>
                        </a:rPr>
                        <a:t>TOPICS</a:t>
                      </a:r>
                    </a:p>
                  </a:txBody>
                  <a:tcPr marL="68645" marR="68645" marT="34323" marB="34323">
                    <a:solidFill>
                      <a:schemeClr val="accent2">
                        <a:lumMod val="50000"/>
                      </a:schemeClr>
                    </a:solidFill>
                  </a:tcPr>
                </a:tc>
                <a:extLst>
                  <a:ext uri="{0D108BD9-81ED-4DB2-BD59-A6C34878D82A}">
                    <a16:rowId xmlns:a16="http://schemas.microsoft.com/office/drawing/2014/main" xmlns="" val="2841650865"/>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1.</a:t>
                      </a:r>
                    </a:p>
                  </a:txBody>
                  <a:tcPr marL="68645" marR="68645" marT="34323" marB="34323"/>
                </a:tc>
                <a:tc>
                  <a:txBody>
                    <a:bodyPr/>
                    <a:lstStyle/>
                    <a:p>
                      <a:pPr marL="0" marR="0" algn="ctr">
                        <a:lnSpc>
                          <a:spcPct val="107000"/>
                        </a:lnSpc>
                        <a:spcBef>
                          <a:spcPts val="0"/>
                        </a:spcBef>
                        <a:spcAft>
                          <a:spcPts val="0"/>
                        </a:spcAft>
                      </a:pPr>
                      <a:r>
                        <a:rPr lang="en-US"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Magnetic Flux</a:t>
                      </a:r>
                      <a:endPar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endParaRPr>
                    </a:p>
                  </a:txBody>
                  <a:tcPr marL="68580" marR="68580" marT="0" marB="0"/>
                </a:tc>
                <a:extLst>
                  <a:ext uri="{0D108BD9-81ED-4DB2-BD59-A6C34878D82A}">
                    <a16:rowId xmlns:a16="http://schemas.microsoft.com/office/drawing/2014/main" xmlns="" val="2792300992"/>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2.</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Faraday’s Law</a:t>
                      </a:r>
                    </a:p>
                  </a:txBody>
                  <a:tcPr marL="68580" marR="68580" marT="0" marB="0"/>
                </a:tc>
                <a:extLst>
                  <a:ext uri="{0D108BD9-81ED-4DB2-BD59-A6C34878D82A}">
                    <a16:rowId xmlns:a16="http://schemas.microsoft.com/office/drawing/2014/main" xmlns="" val="3481333419"/>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3.</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Lenz’s Law</a:t>
                      </a:r>
                    </a:p>
                  </a:txBody>
                  <a:tcPr marL="68580" marR="68580" marT="0" marB="0"/>
                </a:tc>
                <a:extLst>
                  <a:ext uri="{0D108BD9-81ED-4DB2-BD59-A6C34878D82A}">
                    <a16:rowId xmlns:a16="http://schemas.microsoft.com/office/drawing/2014/main" xmlns="" val="2990382548"/>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4.</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Motional emf</a:t>
                      </a:r>
                    </a:p>
                  </a:txBody>
                  <a:tcPr marL="68580" marR="68580" marT="0" marB="0"/>
                </a:tc>
                <a:extLst>
                  <a:ext uri="{0D108BD9-81ED-4DB2-BD59-A6C34878D82A}">
                    <a16:rowId xmlns:a16="http://schemas.microsoft.com/office/drawing/2014/main" xmlns="" val="1119155667"/>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5.</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Rotational emf</a:t>
                      </a:r>
                    </a:p>
                  </a:txBody>
                  <a:tcPr marL="68580" marR="68580" marT="0" marB="0"/>
                </a:tc>
                <a:extLst>
                  <a:ext uri="{0D108BD9-81ED-4DB2-BD59-A6C34878D82A}">
                    <a16:rowId xmlns:a16="http://schemas.microsoft.com/office/drawing/2014/main" xmlns="" val="1754268658"/>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6.</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Eddy Current</a:t>
                      </a:r>
                    </a:p>
                  </a:txBody>
                  <a:tcPr marL="68580" marR="68580" marT="0" marB="0"/>
                </a:tc>
                <a:extLst>
                  <a:ext uri="{0D108BD9-81ED-4DB2-BD59-A6C34878D82A}">
                    <a16:rowId xmlns:a16="http://schemas.microsoft.com/office/drawing/2014/main" xmlns="" val="1983685573"/>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7.</a:t>
                      </a:r>
                    </a:p>
                  </a:txBody>
                  <a:tcPr marL="68645" marR="68645" marT="34323" marB="34323"/>
                </a:tc>
                <a:tc>
                  <a:txBody>
                    <a:bodyPr/>
                    <a:lstStyle/>
                    <a:p>
                      <a:pPr marL="0" marR="0" algn="ctr">
                        <a:lnSpc>
                          <a:spcPct val="107000"/>
                        </a:lnSpc>
                        <a:spcBef>
                          <a:spcPts val="0"/>
                        </a:spcBef>
                        <a:spcAft>
                          <a:spcPts val="0"/>
                        </a:spcAft>
                      </a:pPr>
                      <a:r>
                        <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Induced Electric Field</a:t>
                      </a:r>
                    </a:p>
                  </a:txBody>
                  <a:tcPr marL="68580" marR="68580" marT="0" marB="0"/>
                </a:tc>
                <a:extLst>
                  <a:ext uri="{0D108BD9-81ED-4DB2-BD59-A6C34878D82A}">
                    <a16:rowId xmlns:a16="http://schemas.microsoft.com/office/drawing/2014/main" xmlns="" val="2463024932"/>
                  </a:ext>
                </a:extLst>
              </a:tr>
            </a:tbl>
          </a:graphicData>
        </a:graphic>
      </p:graphicFrame>
      <p:grpSp>
        <p:nvGrpSpPr>
          <p:cNvPr id="14" name="Group 13">
            <a:extLst>
              <a:ext uri="{FF2B5EF4-FFF2-40B4-BE49-F238E27FC236}">
                <a16:creationId xmlns:a16="http://schemas.microsoft.com/office/drawing/2014/main" xmlns="" id="{59892C25-B111-43CF-954E-44B368674E90}"/>
              </a:ext>
            </a:extLst>
          </p:cNvPr>
          <p:cNvGrpSpPr/>
          <p:nvPr/>
        </p:nvGrpSpPr>
        <p:grpSpPr>
          <a:xfrm>
            <a:off x="309282" y="457200"/>
            <a:ext cx="4290149" cy="745588"/>
            <a:chOff x="712694" y="1882588"/>
            <a:chExt cx="3274597" cy="745588"/>
          </a:xfrm>
        </p:grpSpPr>
        <p:sp>
          <p:nvSpPr>
            <p:cNvPr id="15" name="Rectangle: Rounded Corners 14">
              <a:extLst>
                <a:ext uri="{FF2B5EF4-FFF2-40B4-BE49-F238E27FC236}">
                  <a16:creationId xmlns:a16="http://schemas.microsoft.com/office/drawing/2014/main" xmlns="" id="{E90AC153-B710-4AD2-8030-6BEECE82302C}"/>
                </a:ext>
              </a:extLst>
            </p:cNvPr>
            <p:cNvSpPr/>
            <p:nvPr/>
          </p:nvSpPr>
          <p:spPr>
            <a:xfrm>
              <a:off x="712694" y="1882588"/>
              <a:ext cx="327459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xmlns="" id="{3B57518D-2287-4C65-A74A-04D6229D0ECF}"/>
                </a:ext>
              </a:extLst>
            </p:cNvPr>
            <p:cNvSpPr txBox="1"/>
            <p:nvPr/>
          </p:nvSpPr>
          <p:spPr>
            <a:xfrm>
              <a:off x="1796008" y="1962993"/>
              <a:ext cx="2016797" cy="584775"/>
            </a:xfrm>
            <a:prstGeom prst="rect">
              <a:avLst/>
            </a:prstGeom>
            <a:noFill/>
          </p:spPr>
          <p:txBody>
            <a:bodyPr wrap="square" rtlCol="0">
              <a:spAutoFit/>
            </a:bodyPr>
            <a:lstStyle/>
            <a:p>
              <a:r>
                <a:rPr lang="en-US" sz="3200" b="1" dirty="0">
                  <a:latin typeface="Calibri" panose="020F0502020204030204" pitchFamily="34" charset="0"/>
                </a:rPr>
                <a:t>PPT CONTENT</a:t>
              </a:r>
            </a:p>
          </p:txBody>
        </p:sp>
      </p:grpSp>
      <p:grpSp>
        <p:nvGrpSpPr>
          <p:cNvPr id="17" name="Group 16">
            <a:extLst>
              <a:ext uri="{FF2B5EF4-FFF2-40B4-BE49-F238E27FC236}">
                <a16:creationId xmlns:a16="http://schemas.microsoft.com/office/drawing/2014/main" xmlns="" id="{8243BE1E-D2AD-4607-BBD3-2571FE367386}"/>
              </a:ext>
            </a:extLst>
          </p:cNvPr>
          <p:cNvGrpSpPr/>
          <p:nvPr/>
        </p:nvGrpSpPr>
        <p:grpSpPr>
          <a:xfrm>
            <a:off x="599014" y="265216"/>
            <a:ext cx="1129551" cy="1129551"/>
            <a:chOff x="599014" y="273838"/>
            <a:chExt cx="1129551" cy="1129551"/>
          </a:xfrm>
        </p:grpSpPr>
        <p:sp>
          <p:nvSpPr>
            <p:cNvPr id="18" name="Oval 17">
              <a:extLst>
                <a:ext uri="{FF2B5EF4-FFF2-40B4-BE49-F238E27FC236}">
                  <a16:creationId xmlns:a16="http://schemas.microsoft.com/office/drawing/2014/main" xmlns="" id="{217417BB-F744-4ADF-A74B-04ACA72408BA}"/>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9" name="Picture 18">
              <a:extLst>
                <a:ext uri="{FF2B5EF4-FFF2-40B4-BE49-F238E27FC236}">
                  <a16:creationId xmlns:a16="http://schemas.microsoft.com/office/drawing/2014/main" xmlns="" id="{BC845248-BFBC-45D9-AC5E-5D31FF19735B}"/>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Tree>
    <p:extLst>
      <p:ext uri="{BB962C8B-B14F-4D97-AF65-F5344CB8AC3E}">
        <p14:creationId xmlns:p14="http://schemas.microsoft.com/office/powerpoint/2010/main" val="15694758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57867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780703" y="1962993"/>
              <a:ext cx="2570753" cy="584775"/>
            </a:xfrm>
            <a:prstGeom prst="rect">
              <a:avLst/>
            </a:prstGeom>
            <a:noFill/>
          </p:spPr>
          <p:txBody>
            <a:bodyPr wrap="square" rtlCol="0">
              <a:spAutoFit/>
            </a:bodyPr>
            <a:lstStyle/>
            <a:p>
              <a:pPr algn="ctr"/>
              <a:r>
                <a:rPr lang="en-US" sz="3200" b="1" dirty="0">
                  <a:latin typeface="Calibri" panose="020F0502020204030204" pitchFamily="34" charset="0"/>
                </a:rPr>
                <a:t>Topic : Magnetic flux</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2026902"/>
              </a:xfrm>
              <a:prstGeom prst="rect">
                <a:avLst/>
              </a:prstGeom>
              <a:noFill/>
            </p:spPr>
            <p:txBody>
              <a:bodyPr wrap="square" lIns="0" tIns="0" rIns="0" bIns="0" rtlCol="0">
                <a:spAutoFit/>
              </a:bodyPr>
              <a:lstStyle/>
              <a:p>
                <a:pPr algn="just">
                  <a:spcBef>
                    <a:spcPts val="300"/>
                  </a:spcBef>
                  <a:spcAft>
                    <a:spcPts val="300"/>
                  </a:spcAft>
                </a:pPr>
                <a:r>
                  <a:rPr lang="en-US" sz="2400" dirty="0">
                    <a:solidFill>
                      <a:schemeClr val="tx1"/>
                    </a:solidFill>
                    <a:latin typeface="Calibri" panose="020F0502020204030204" pitchFamily="34" charset="0"/>
                    <a:ea typeface="Cambria Math" panose="02040503050406030204" pitchFamily="18" charset="0"/>
                  </a:rPr>
                  <a:t>When magnetic flux passing through a loop changes with time or magnetic lines of force are cut by a conducting wire then an emf is produced in the loop or in that wire. This emf is called induced emf. If the circuit is closed, then the current will be called induced current.</a:t>
                </a:r>
              </a:p>
              <a:p>
                <a:pPr algn="just">
                  <a:spcBef>
                    <a:spcPts val="300"/>
                  </a:spcBef>
                  <a:spcAft>
                    <a:spcPts val="300"/>
                  </a:spcAft>
                </a:pPr>
                <a:r>
                  <a:rPr lang="en-US" sz="2400" dirty="0">
                    <a:solidFill>
                      <a:schemeClr val="tx1"/>
                    </a:solidFill>
                    <a:latin typeface="Calibri" panose="020F0502020204030204" pitchFamily="34" charset="0"/>
                    <a:ea typeface="Cambria Math" panose="02040503050406030204" pitchFamily="18" charset="0"/>
                    <a:cs typeface="Calibri" panose="020F0502020204030204" pitchFamily="34" charset="0"/>
                  </a:rPr>
                  <a:t>Magnetic flux = </a:t>
                </a:r>
                <a14:m>
                  <m:oMath xmlns:m="http://schemas.openxmlformats.org/officeDocument/2006/math">
                    <m:nary>
                      <m:naryPr>
                        <m:subHide m:val="on"/>
                        <m:supHide m:val="on"/>
                        <m:ctrlPr>
                          <a:rPr lang="en-US" sz="2400" i="1" smtClean="0">
                            <a:solidFill>
                              <a:schemeClr val="tx1"/>
                            </a:solidFill>
                            <a:latin typeface="Cambria Math" panose="02040503050406030204" pitchFamily="18" charset="0"/>
                          </a:rPr>
                        </m:ctrlPr>
                      </m:naryPr>
                      <m:sub/>
                      <m:sup/>
                      <m:e>
                        <m:acc>
                          <m:accPr>
                            <m:chr m:val="⃗"/>
                            <m:ctrlPr>
                              <a:rPr lang="en-US" sz="2400" i="1">
                                <a:solidFill>
                                  <a:schemeClr val="tx1"/>
                                </a:solidFill>
                                <a:latin typeface="Cambria Math" panose="02040503050406030204" pitchFamily="18" charset="0"/>
                              </a:rPr>
                            </m:ctrlPr>
                          </m:accPr>
                          <m:e>
                            <m:r>
                              <m:rPr>
                                <m:sty m:val="p"/>
                              </m:rPr>
                              <a:rPr lang="en-US" sz="2400" b="0" i="0" baseline="0">
                                <a:solidFill>
                                  <a:schemeClr val="tx1"/>
                                </a:solidFill>
                                <a:latin typeface="Cambria Math" panose="02040503050406030204" pitchFamily="18" charset="0"/>
                              </a:rPr>
                              <m:t>B</m:t>
                            </m:r>
                          </m:e>
                        </m:acc>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d</m:t>
                        </m:r>
                        <m:acc>
                          <m:accPr>
                            <m:chr m:val="⃗"/>
                            <m:ctrlPr>
                              <a:rPr lang="en-US" sz="2400" i="1">
                                <a:solidFill>
                                  <a:schemeClr val="tx1"/>
                                </a:solidFill>
                                <a:latin typeface="Cambria Math" panose="02040503050406030204" pitchFamily="18" charset="0"/>
                              </a:rPr>
                            </m:ctrlPr>
                          </m:accPr>
                          <m:e>
                            <m:r>
                              <m:rPr>
                                <m:sty m:val="p"/>
                              </m:rPr>
                              <a:rPr lang="en-US" sz="2400" b="0" i="0" baseline="0">
                                <a:solidFill>
                                  <a:schemeClr val="tx1"/>
                                </a:solidFill>
                                <a:latin typeface="Cambria Math" panose="02040503050406030204" pitchFamily="18" charset="0"/>
                              </a:rPr>
                              <m:t>s</m:t>
                            </m:r>
                          </m:e>
                        </m:acc>
                      </m:e>
                    </m:nary>
                  </m:oMath>
                </a14:m>
                <a:endParaRPr 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14362" y="1605474"/>
                <a:ext cx="10834687" cy="2026902"/>
              </a:xfrm>
              <a:prstGeom prst="rect">
                <a:avLst/>
              </a:prstGeom>
              <a:blipFill>
                <a:blip r:embed="rId3"/>
                <a:stretch>
                  <a:fillRect l="-1745" t="-4505" r="-1688" b="-6006"/>
                </a:stretch>
              </a:blipFill>
            </p:spPr>
            <p:txBody>
              <a:bodyPr/>
              <a:lstStyle/>
              <a:p>
                <a:r>
                  <a:rPr lang="en-US">
                    <a:noFill/>
                  </a:rPr>
                  <a:t> </a:t>
                </a:r>
              </a:p>
            </p:txBody>
          </p:sp>
        </mc:Fallback>
      </mc:AlternateContent>
      <p:pic>
        <p:nvPicPr>
          <p:cNvPr id="10" name="Picture 9" descr="A picture containing screenshot, diagram, line, graphics&#10;&#10;Description automatically generated">
            <a:extLst>
              <a:ext uri="{FF2B5EF4-FFF2-40B4-BE49-F238E27FC236}">
                <a16:creationId xmlns:a16="http://schemas.microsoft.com/office/drawing/2014/main" xmlns="" id="{F86D7A23-AE46-B4E8-A49D-74652316A7EC}"/>
              </a:ext>
            </a:extLst>
          </p:cNvPr>
          <p:cNvPicPr>
            <a:picLocks noChangeAspect="1"/>
          </p:cNvPicPr>
          <p:nvPr/>
        </p:nvPicPr>
        <p:blipFill>
          <a:blip r:embed="rId4"/>
          <a:stretch>
            <a:fillRect/>
          </a:stretch>
        </p:blipFill>
        <p:spPr>
          <a:xfrm>
            <a:off x="4093615" y="3632376"/>
            <a:ext cx="6574549" cy="1819660"/>
          </a:xfrm>
          <a:prstGeom prst="rect">
            <a:avLst/>
          </a:prstGeom>
        </p:spPr>
      </p:pic>
    </p:spTree>
    <p:extLst>
      <p:ext uri="{BB962C8B-B14F-4D97-AF65-F5344CB8AC3E}">
        <p14:creationId xmlns:p14="http://schemas.microsoft.com/office/powerpoint/2010/main" val="35022639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Find the magnetic flux through area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a</a:t>
            </a:r>
            <a:r>
              <a:rPr lang="en-IN" sz="2400" u="none" strike="noStrike" cap="none" baseline="30000" dirty="0">
                <a:solidFill>
                  <a:srgbClr val="FFC000"/>
                </a:solidFill>
                <a:latin typeface="Poppins Medium" panose="00000600000000000000" pitchFamily="2" charset="0"/>
                <a:ea typeface="Cambria"/>
                <a:cs typeface="Cambria"/>
                <a:sym typeface="Symbol" panose="05050102010706020507" pitchFamily="18" charset="2"/>
              </a:rPr>
              <a:t>2</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of small circle. (a </a:t>
            </a:r>
            <a:r>
              <a:rPr lang="en-IN" sz="2400" u="none" strike="noStrike" cap="none" dirty="0">
                <a:solidFill>
                  <a:srgbClr val="FFC000"/>
                </a:solidFill>
                <a:latin typeface="Poppins Medium" panose="00000600000000000000" pitchFamily="2" charset="0"/>
                <a:ea typeface="Cambria"/>
                <a:cs typeface="Cambria"/>
                <a:sym typeface="MT Extra" panose="05050102010205020202" pitchFamily="18" charset="2"/>
              </a:rPr>
              <a:t>&lt;&lt;</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R)</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F8A468B7-545D-49B9-6798-BBB4131546EC}"/>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8245366" y="1894712"/>
            <a:ext cx="2325199" cy="2656126"/>
          </a:xfrm>
          <a:prstGeom prst="rect">
            <a:avLst/>
          </a:prstGeom>
        </p:spPr>
      </p:pic>
    </p:spTree>
    <p:extLst>
      <p:ext uri="{BB962C8B-B14F-4D97-AF65-F5344CB8AC3E}">
        <p14:creationId xmlns:p14="http://schemas.microsoft.com/office/powerpoint/2010/main" val="12623673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784801"/>
              </a:xfrm>
              <a:prstGeom prst="rect">
                <a:avLst/>
              </a:prstGeom>
              <a:noFill/>
              <a:ln>
                <a:noFill/>
              </a:ln>
            </p:spPr>
            <p:txBody>
              <a:bodyPr spcFirstLastPara="1" wrap="square" lIns="0" tIns="0" rIns="0" bIns="0" anchor="t" anchorCtr="0">
                <a:spAutoFit/>
              </a:bodyPr>
              <a:lstStyle/>
              <a:p>
                <a:pPr marL="0" marR="0" lvl="0" indent="0" algn="just" rtl="0">
                  <a:lnSpc>
                    <a:spcPct val="114000"/>
                  </a:lnSpc>
                  <a:spcBef>
                    <a:spcPts val="0"/>
                  </a:spcBef>
                  <a:spcAft>
                    <a:spcPts val="200"/>
                  </a:spcAft>
                  <a:buClr>
                    <a:srgbClr val="000000"/>
                  </a:buClr>
                  <a:buSzPts val="2400"/>
                  <a:buFont typeface="Arial"/>
                  <a:buNone/>
                  <a:tabLst>
                    <a:tab pos="696913" algn="l"/>
                  </a:tabLst>
                </a:pPr>
                <a:r>
                  <a:rPr lang="en-IN" sz="2400" u="none" strike="noStrike" cap="none" dirty="0">
                    <a:solidFill>
                      <a:srgbClr val="FFC000"/>
                    </a:solidFill>
                    <a:latin typeface="Poppins Medium" panose="00000600000000000000" pitchFamily="2" charset="0"/>
                    <a:ea typeface="Cambria"/>
                    <a:cs typeface="Cambria"/>
                    <a:sym typeface="Cambria"/>
                  </a:rPr>
                  <a:t>A uniform magnetic field exist in the space</a:t>
                </a:r>
              </a:p>
              <a:p>
                <a:pPr algn="just">
                  <a:lnSpc>
                    <a:spcPct val="114000"/>
                  </a:lnSpc>
                  <a:spcAft>
                    <a:spcPts val="200"/>
                  </a:spcAft>
                  <a:buSzPts val="2400"/>
                  <a:tabLst>
                    <a:tab pos="696913" algn="l"/>
                  </a:tabLst>
                </a:pPr>
                <a:r>
                  <a:rPr lang="en-US" sz="2400" u="none" strike="noStrike" cap="none" dirty="0">
                    <a:solidFill>
                      <a:srgbClr val="FFC000"/>
                    </a:solidFill>
                    <a:latin typeface="Poppins Medium" panose="00000600000000000000" pitchFamily="2" charset="0"/>
                    <a:ea typeface="Cambria"/>
                    <a:cs typeface="Cambria"/>
                    <a:sym typeface="Cambria"/>
                  </a:rPr>
                  <a:t>	</a:t>
                </a:r>
                <a14:m>
                  <m:oMath xmlns:m="http://schemas.openxmlformats.org/officeDocument/2006/math">
                    <m:acc>
                      <m:accPr>
                        <m:chr m:val="⃗"/>
                        <m:ctrlPr>
                          <a:rPr lang="en-US" sz="2400" i="1">
                            <a:solidFill>
                              <a:srgbClr val="FFC000"/>
                            </a:solidFill>
                            <a:latin typeface="Cambria Math" panose="02040503050406030204" pitchFamily="18" charset="0"/>
                          </a:rPr>
                        </m:ctrlPr>
                      </m:accPr>
                      <m:e>
                        <m:r>
                          <m:rPr>
                            <m:sty m:val="p"/>
                          </m:rPr>
                          <a:rPr lang="en-US" sz="2400" b="0" i="0" baseline="0" smtClean="0">
                            <a:solidFill>
                              <a:srgbClr val="FFC000"/>
                            </a:solidFill>
                            <a:latin typeface="Cambria Math" panose="02040503050406030204" pitchFamily="18" charset="0"/>
                          </a:rPr>
                          <m:t>B</m:t>
                        </m:r>
                      </m:e>
                    </m:acc>
                    <m:r>
                      <a:rPr lang="en-US" sz="2400" b="0" i="0" baseline="0" smtClean="0">
                        <a:solidFill>
                          <a:srgbClr val="FFC000"/>
                        </a:solidFill>
                        <a:latin typeface="Cambria Math" panose="02040503050406030204" pitchFamily="18" charset="0"/>
                      </a:rPr>
                      <m:t>=</m:t>
                    </m:r>
                    <m:sSub>
                      <m:sSubPr>
                        <m:ctrlPr>
                          <a:rPr lang="en-US" sz="2400" i="1">
                            <a:solidFill>
                              <a:srgbClr val="FFC000"/>
                            </a:solidFill>
                            <a:latin typeface="Cambria Math" panose="02040503050406030204" pitchFamily="18" charset="0"/>
                          </a:rPr>
                        </m:ctrlPr>
                      </m:sSubPr>
                      <m:e>
                        <m:r>
                          <m:rPr>
                            <m:sty m:val="p"/>
                          </m:rPr>
                          <a:rPr lang="en-US" sz="2400" b="0" i="0" baseline="0" smtClean="0">
                            <a:solidFill>
                              <a:srgbClr val="FFC000"/>
                            </a:solidFill>
                            <a:latin typeface="Cambria Math" panose="02040503050406030204" pitchFamily="18" charset="0"/>
                          </a:rPr>
                          <m:t>B</m:t>
                        </m:r>
                      </m:e>
                      <m:sub>
                        <m:r>
                          <a:rPr lang="en-US" sz="2400" b="0" i="0" baseline="0" smtClean="0">
                            <a:solidFill>
                              <a:srgbClr val="FFC000"/>
                            </a:solidFill>
                            <a:latin typeface="Cambria Math" panose="02040503050406030204" pitchFamily="18" charset="0"/>
                          </a:rPr>
                          <m:t>1</m:t>
                        </m:r>
                      </m:sub>
                    </m:sSub>
                    <m:acc>
                      <m:accPr>
                        <m:chr m:val="̂"/>
                        <m:ctrlPr>
                          <a:rPr lang="en-US" sz="2400" i="1">
                            <a:solidFill>
                              <a:srgbClr val="FFC000"/>
                            </a:solidFill>
                            <a:latin typeface="Cambria Math" panose="02040503050406030204" pitchFamily="18" charset="0"/>
                          </a:rPr>
                        </m:ctrlPr>
                      </m:accPr>
                      <m:e>
                        <m:r>
                          <m:rPr>
                            <m:sty m:val="p"/>
                          </m:rPr>
                          <a:rPr lang="en-US" sz="2400" b="0" i="0" baseline="0" smtClean="0">
                            <a:solidFill>
                              <a:srgbClr val="FFC000"/>
                            </a:solidFill>
                            <a:latin typeface="Cambria Math" panose="02040503050406030204" pitchFamily="18" charset="0"/>
                          </a:rPr>
                          <m:t>i</m:t>
                        </m:r>
                      </m:e>
                    </m:acc>
                    <m:r>
                      <a:rPr lang="en-US" sz="2400" b="0" i="0" baseline="0" smtClean="0">
                        <a:solidFill>
                          <a:srgbClr val="FFC000"/>
                        </a:solidFill>
                        <a:latin typeface="Cambria Math" panose="02040503050406030204" pitchFamily="18" charset="0"/>
                      </a:rPr>
                      <m:t>+</m:t>
                    </m:r>
                    <m:sSub>
                      <m:sSubPr>
                        <m:ctrlPr>
                          <a:rPr lang="en-US" sz="2400" i="1">
                            <a:solidFill>
                              <a:srgbClr val="FFC000"/>
                            </a:solidFill>
                            <a:latin typeface="Cambria Math" panose="02040503050406030204" pitchFamily="18" charset="0"/>
                          </a:rPr>
                        </m:ctrlPr>
                      </m:sSubPr>
                      <m:e>
                        <m:r>
                          <m:rPr>
                            <m:sty m:val="p"/>
                          </m:rPr>
                          <a:rPr lang="en-US" sz="2400" b="0" i="0" baseline="0" smtClean="0">
                            <a:solidFill>
                              <a:srgbClr val="FFC000"/>
                            </a:solidFill>
                            <a:latin typeface="Cambria Math" panose="02040503050406030204" pitchFamily="18" charset="0"/>
                          </a:rPr>
                          <m:t>B</m:t>
                        </m:r>
                      </m:e>
                      <m:sub>
                        <m:r>
                          <a:rPr lang="en-US" sz="2400" b="0" i="0" baseline="0" smtClean="0">
                            <a:solidFill>
                              <a:srgbClr val="FFC000"/>
                            </a:solidFill>
                            <a:latin typeface="Cambria Math" panose="02040503050406030204" pitchFamily="18" charset="0"/>
                          </a:rPr>
                          <m:t>2</m:t>
                        </m:r>
                      </m:sub>
                    </m:sSub>
                    <m:acc>
                      <m:accPr>
                        <m:chr m:val="̂"/>
                        <m:ctrlPr>
                          <a:rPr lang="en-US" sz="2400" i="1">
                            <a:solidFill>
                              <a:srgbClr val="FFC000"/>
                            </a:solidFill>
                            <a:latin typeface="Cambria Math" panose="02040503050406030204" pitchFamily="18" charset="0"/>
                          </a:rPr>
                        </m:ctrlPr>
                      </m:accPr>
                      <m:e>
                        <m:r>
                          <m:rPr>
                            <m:sty m:val="p"/>
                          </m:rPr>
                          <a:rPr lang="en-US" sz="2400" b="0" i="0" baseline="0" smtClean="0">
                            <a:solidFill>
                              <a:srgbClr val="FFC000"/>
                            </a:solidFill>
                            <a:latin typeface="Cambria Math" panose="02040503050406030204" pitchFamily="18" charset="0"/>
                          </a:rPr>
                          <m:t>j</m:t>
                        </m:r>
                      </m:e>
                    </m:acc>
                    <m:r>
                      <a:rPr lang="en-US" sz="2400" b="0" i="0" baseline="0" smtClean="0">
                        <a:solidFill>
                          <a:srgbClr val="FFC000"/>
                        </a:solidFill>
                        <a:latin typeface="Cambria Math" panose="02040503050406030204" pitchFamily="18" charset="0"/>
                      </a:rPr>
                      <m:t>−</m:t>
                    </m:r>
                    <m:sSub>
                      <m:sSubPr>
                        <m:ctrlPr>
                          <a:rPr lang="en-US" sz="2400" i="1">
                            <a:solidFill>
                              <a:srgbClr val="FFC000"/>
                            </a:solidFill>
                            <a:latin typeface="Cambria Math" panose="02040503050406030204" pitchFamily="18" charset="0"/>
                          </a:rPr>
                        </m:ctrlPr>
                      </m:sSubPr>
                      <m:e>
                        <m:r>
                          <m:rPr>
                            <m:sty m:val="p"/>
                          </m:rPr>
                          <a:rPr lang="en-US" sz="2400" b="0" i="0" baseline="0" smtClean="0">
                            <a:solidFill>
                              <a:srgbClr val="FFC000"/>
                            </a:solidFill>
                            <a:latin typeface="Cambria Math" panose="02040503050406030204" pitchFamily="18" charset="0"/>
                          </a:rPr>
                          <m:t>B</m:t>
                        </m:r>
                      </m:e>
                      <m:sub>
                        <m:r>
                          <a:rPr lang="en-US" sz="2400" b="0" i="0" baseline="0" smtClean="0">
                            <a:solidFill>
                              <a:srgbClr val="FFC000"/>
                            </a:solidFill>
                            <a:latin typeface="Cambria Math" panose="02040503050406030204" pitchFamily="18" charset="0"/>
                          </a:rPr>
                          <m:t>3</m:t>
                        </m:r>
                      </m:sub>
                    </m:sSub>
                    <m:acc>
                      <m:accPr>
                        <m:chr m:val="̂"/>
                        <m:ctrlPr>
                          <a:rPr lang="en-US" sz="2400" i="1">
                            <a:solidFill>
                              <a:srgbClr val="FFC000"/>
                            </a:solidFill>
                            <a:latin typeface="Cambria Math" panose="02040503050406030204" pitchFamily="18" charset="0"/>
                          </a:rPr>
                        </m:ctrlPr>
                      </m:accPr>
                      <m:e>
                        <m:r>
                          <m:rPr>
                            <m:sty m:val="p"/>
                          </m:rPr>
                          <a:rPr lang="en-US" sz="2400" b="0" i="0" baseline="0" smtClean="0">
                            <a:solidFill>
                              <a:srgbClr val="FFC000"/>
                            </a:solidFill>
                            <a:latin typeface="Cambria Math" panose="02040503050406030204" pitchFamily="18" charset="0"/>
                          </a:rPr>
                          <m:t>k</m:t>
                        </m:r>
                      </m:e>
                    </m:acc>
                  </m:oMath>
                </a14:m>
                <a:r>
                  <a:rPr lang="en-US" sz="2400" dirty="0">
                    <a:solidFill>
                      <a:srgbClr val="FFC000"/>
                    </a:solidFill>
                    <a:latin typeface="Poppins Medium" panose="00000600000000000000" pitchFamily="2" charset="0"/>
                    <a:ea typeface="Cambria"/>
                    <a:sym typeface="Cambria"/>
                  </a:rPr>
                  <a:t>.</a:t>
                </a:r>
                <a:endParaRPr lang="en-US" sz="2400" dirty="0">
                  <a:solidFill>
                    <a:srgbClr val="FFC000"/>
                  </a:solidFill>
                  <a:latin typeface="Poppins Medium" panose="00000600000000000000" pitchFamily="2" charset="0"/>
                  <a:ea typeface="Cambria" panose="02040503050406030204" pitchFamily="18" charset="0"/>
                  <a:sym typeface="Cambria"/>
                </a:endParaRPr>
              </a:p>
              <a:p>
                <a:pPr algn="just">
                  <a:lnSpc>
                    <a:spcPct val="114000"/>
                  </a:lnSpc>
                  <a:spcAft>
                    <a:spcPts val="200"/>
                  </a:spcAft>
                  <a:buSzPts val="2400"/>
                  <a:tabLst>
                    <a:tab pos="696913" algn="l"/>
                  </a:tabLst>
                </a:pPr>
                <a:r>
                  <a:rPr lang="en-US" sz="2400" dirty="0">
                    <a:solidFill>
                      <a:srgbClr val="FFC000"/>
                    </a:solidFill>
                    <a:latin typeface="Poppins Medium" panose="00000600000000000000" pitchFamily="2" charset="0"/>
                    <a:ea typeface="Cambria" panose="02040503050406030204" pitchFamily="18" charset="0"/>
                  </a:rPr>
                  <a:t>Find the magnetic flux through an area S if the area </a:t>
                </a:r>
                <a14:m>
                  <m:oMath xmlns:m="http://schemas.openxmlformats.org/officeDocument/2006/math">
                    <m:acc>
                      <m:accPr>
                        <m:chr m:val="⃗"/>
                        <m:ctrlPr>
                          <a:rPr lang="en-US" sz="2400" i="1" smtClean="0">
                            <a:solidFill>
                              <a:srgbClr val="FFC000"/>
                            </a:solidFill>
                            <a:latin typeface="Cambria Math" panose="02040503050406030204" pitchFamily="18" charset="0"/>
                            <a:ea typeface="Cambria" panose="02040503050406030204" pitchFamily="18" charset="0"/>
                          </a:rPr>
                        </m:ctrlPr>
                      </m:accPr>
                      <m:e>
                        <m:r>
                          <m:rPr>
                            <m:sty m:val="p"/>
                          </m:rPr>
                          <a:rPr lang="en-US" sz="2400" b="0" i="0" baseline="0" smtClean="0">
                            <a:solidFill>
                              <a:srgbClr val="FFC000"/>
                            </a:solidFill>
                            <a:latin typeface="Cambria Math" panose="02040503050406030204" pitchFamily="18" charset="0"/>
                            <a:ea typeface="Cambria" panose="02040503050406030204" pitchFamily="18" charset="0"/>
                          </a:rPr>
                          <m:t>S</m:t>
                        </m:r>
                      </m:e>
                    </m:acc>
                  </m:oMath>
                </a14:m>
                <a:r>
                  <a:rPr lang="en-US" sz="2400" dirty="0">
                    <a:solidFill>
                      <a:srgbClr val="FFC000"/>
                    </a:solidFill>
                    <a:latin typeface="Poppins Medium" panose="00000600000000000000" pitchFamily="2" charset="0"/>
                    <a:ea typeface="Cambria" panose="02040503050406030204" pitchFamily="18" charset="0"/>
                  </a:rPr>
                  <a:t> is in</a:t>
                </a:r>
              </a:p>
              <a:p>
                <a:pPr algn="just">
                  <a:lnSpc>
                    <a:spcPct val="114000"/>
                  </a:lnSpc>
                  <a:spcAft>
                    <a:spcPts val="200"/>
                  </a:spcAft>
                  <a:buSzPts val="2400"/>
                  <a:tabLst>
                    <a:tab pos="696913" algn="l"/>
                  </a:tabLst>
                </a:pPr>
                <a:r>
                  <a:rPr lang="en-US" sz="2400" dirty="0">
                    <a:solidFill>
                      <a:srgbClr val="FFC000"/>
                    </a:solidFill>
                    <a:latin typeface="Poppins Medium" panose="00000600000000000000" pitchFamily="2" charset="0"/>
                    <a:ea typeface="Cambria" panose="02040503050406030204" pitchFamily="18" charset="0"/>
                  </a:rPr>
                  <a:t>(</a:t>
                </a:r>
                <a:r>
                  <a:rPr lang="en-US" sz="2400" dirty="0" err="1">
                    <a:solidFill>
                      <a:srgbClr val="FFC000"/>
                    </a:solidFill>
                    <a:latin typeface="Poppins Medium" panose="00000600000000000000" pitchFamily="2" charset="0"/>
                    <a:ea typeface="Cambria" panose="02040503050406030204" pitchFamily="18" charset="0"/>
                  </a:rPr>
                  <a:t>i</a:t>
                </a:r>
                <a:r>
                  <a:rPr lang="en-US" sz="2400" dirty="0">
                    <a:solidFill>
                      <a:srgbClr val="FFC000"/>
                    </a:solidFill>
                    <a:latin typeface="Poppins Medium" panose="00000600000000000000" pitchFamily="2" charset="0"/>
                    <a:ea typeface="Cambria" panose="02040503050406030204" pitchFamily="18" charset="0"/>
                  </a:rPr>
                  <a:t>)	x-y plane</a:t>
                </a:r>
              </a:p>
              <a:p>
                <a:pPr algn="just">
                  <a:lnSpc>
                    <a:spcPct val="114000"/>
                  </a:lnSpc>
                  <a:spcAft>
                    <a:spcPts val="200"/>
                  </a:spcAft>
                  <a:buSzPts val="2400"/>
                  <a:tabLst>
                    <a:tab pos="696913" algn="l"/>
                  </a:tabLst>
                </a:pPr>
                <a:r>
                  <a:rPr lang="en-US" sz="2400" dirty="0">
                    <a:solidFill>
                      <a:srgbClr val="FFC000"/>
                    </a:solidFill>
                    <a:latin typeface="Poppins Medium" panose="00000600000000000000" pitchFamily="2" charset="0"/>
                    <a:ea typeface="Cambria" panose="02040503050406030204" pitchFamily="18" charset="0"/>
                  </a:rPr>
                  <a:t>(ii)	y-z plane</a:t>
                </a:r>
              </a:p>
              <a:p>
                <a:pPr algn="just">
                  <a:lnSpc>
                    <a:spcPct val="114000"/>
                  </a:lnSpc>
                  <a:spcAft>
                    <a:spcPts val="200"/>
                  </a:spcAft>
                  <a:buSzPts val="2400"/>
                  <a:tabLst>
                    <a:tab pos="696913" algn="l"/>
                  </a:tabLst>
                </a:pPr>
                <a:r>
                  <a:rPr lang="en-US" sz="2400" dirty="0">
                    <a:solidFill>
                      <a:srgbClr val="FFC000"/>
                    </a:solidFill>
                    <a:latin typeface="Poppins Medium" panose="00000600000000000000" pitchFamily="2" charset="0"/>
                    <a:ea typeface="Cambria" panose="02040503050406030204" pitchFamily="18" charset="0"/>
                  </a:rPr>
                  <a:t>(iii)	z-x plane</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2784801"/>
              </a:xfrm>
              <a:prstGeom prst="rect">
                <a:avLst/>
              </a:prstGeom>
              <a:blipFill>
                <a:blip r:embed="rId3"/>
                <a:stretch>
                  <a:fillRect l="-1745" t="-2412" b="-4167"/>
                </a:stretch>
              </a:blipFill>
              <a:ln>
                <a:noFill/>
              </a:ln>
            </p:spPr>
            <p:txBody>
              <a:bodyPr/>
              <a:lstStyle/>
              <a:p>
                <a:r>
                  <a:rPr lang="en-US">
                    <a:noFill/>
                  </a:rPr>
                  <a:t> </a:t>
                </a:r>
              </a:p>
            </p:txBody>
          </p:sp>
        </mc:Fallback>
      </mc:AlternateContent>
      <p:pic>
        <p:nvPicPr>
          <p:cNvPr id="2" name="Picture 1">
            <a:extLst>
              <a:ext uri="{FF2B5EF4-FFF2-40B4-BE49-F238E27FC236}">
                <a16:creationId xmlns:a16="http://schemas.microsoft.com/office/drawing/2014/main" xmlns="" id="{D43AB911-EF3A-9B95-E067-B369F6699D82}"/>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4534359" y="2849697"/>
            <a:ext cx="3123282" cy="2169739"/>
          </a:xfrm>
          <a:prstGeom prst="rect">
            <a:avLst/>
          </a:prstGeom>
        </p:spPr>
      </p:pic>
    </p:spTree>
    <p:extLst>
      <p:ext uri="{BB962C8B-B14F-4D97-AF65-F5344CB8AC3E}">
        <p14:creationId xmlns:p14="http://schemas.microsoft.com/office/powerpoint/2010/main" val="41098327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Figure shows a long straight wire carrying  current I and a square conducting wire loop of side l, at a distance ‘a’ from current wire. Both the current wire and loop are in the plane of paper. Find the flux of magnetic field of current </a:t>
            </a:r>
            <a:r>
              <a:rPr lang="en-IN" sz="2400" dirty="0">
                <a:solidFill>
                  <a:srgbClr val="FFC000"/>
                </a:solidFill>
                <a:latin typeface="Poppins Medium" panose="00000600000000000000" pitchFamily="2" charset="0"/>
                <a:ea typeface="Cambria"/>
                <a:cs typeface="Cambria"/>
                <a:sym typeface="Cambria"/>
              </a:rPr>
              <a:t>wire, passing through the loop.</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97F02EB8-EBBB-0D69-AE5F-B4AF647A462A}"/>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8461421" y="3117983"/>
            <a:ext cx="2183061" cy="2762479"/>
          </a:xfrm>
          <a:prstGeom prst="rect">
            <a:avLst/>
          </a:prstGeom>
        </p:spPr>
      </p:pic>
    </p:spTree>
    <p:extLst>
      <p:ext uri="{BB962C8B-B14F-4D97-AF65-F5344CB8AC3E}">
        <p14:creationId xmlns:p14="http://schemas.microsoft.com/office/powerpoint/2010/main" val="5520453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74013"/>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0.02 Wb</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0.06 Wb</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0.08 Wb</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0.01 Wb</a:t>
            </a:r>
            <a:endParaRPr lang="en-US" sz="2400" dirty="0">
              <a:solidFill>
                <a:srgbClr val="FFFFFF"/>
              </a:solidFill>
              <a:latin typeface="Calibri"/>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5647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62867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40088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7308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477199"/>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circular disc of radius 0.2 m is placed in a uniform magnetic field of induction </a:t>
                </a:r>
                <a14:m>
                  <m:oMath xmlns:m="http://schemas.openxmlformats.org/officeDocument/2006/math">
                    <m:f>
                      <m:fPr>
                        <m:ctrlPr>
                          <a:rPr lang="en-IN" sz="2400" i="1" u="none" strike="noStrike" cap="none" smtClean="0">
                            <a:solidFill>
                              <a:srgbClr val="FFC000"/>
                            </a:solidFill>
                            <a:latin typeface="Cambria Math" panose="02040503050406030204" pitchFamily="18" charset="0"/>
                            <a:ea typeface="Cambria"/>
                            <a:sym typeface="Cambria"/>
                          </a:rPr>
                        </m:ctrlPr>
                      </m:fPr>
                      <m:num>
                        <m:r>
                          <a:rPr lang="en-US" sz="2400" b="0" i="0" u="none" strike="noStrike" cap="none" smtClean="0">
                            <a:solidFill>
                              <a:srgbClr val="FFC000"/>
                            </a:solidFill>
                            <a:latin typeface="Cambria Math" panose="02040503050406030204" pitchFamily="18" charset="0"/>
                            <a:ea typeface="Cambria"/>
                            <a:sym typeface="Cambria"/>
                          </a:rPr>
                          <m:t>1</m:t>
                        </m:r>
                      </m:num>
                      <m:den>
                        <m:r>
                          <m:rPr>
                            <m:sty m:val="p"/>
                          </m:rPr>
                          <a:rPr lang="en-IN" sz="2400" b="0" i="0" u="none" strike="noStrike" cap="none" smtClean="0">
                            <a:solidFill>
                              <a:srgbClr val="FFC000"/>
                            </a:solidFill>
                            <a:latin typeface="Cambria Math" panose="02040503050406030204" pitchFamily="18" charset="0"/>
                            <a:ea typeface="Cambria Math" panose="02040503050406030204" pitchFamily="18" charset="0"/>
                            <a:sym typeface="Cambria"/>
                          </a:rPr>
                          <m:t>π</m:t>
                        </m:r>
                      </m:den>
                    </m:f>
                  </m:oMath>
                </a14:m>
                <a:r>
                  <a:rPr lang="en-US" sz="2400" u="none" strike="noStrike" cap="none" dirty="0">
                    <a:solidFill>
                      <a:srgbClr val="FFC000"/>
                    </a:solidFill>
                    <a:latin typeface="Poppins Medium" panose="00000600000000000000" pitchFamily="2" charset="0"/>
                    <a:ea typeface="Cambria"/>
                    <a:cs typeface="Cambria"/>
                    <a:sym typeface="Cambria"/>
                  </a:rPr>
                  <a:t> (Wb/m</a:t>
                </a:r>
                <a:r>
                  <a:rPr lang="en-US" sz="2400" u="none" strike="noStrike" cap="none" baseline="30000" dirty="0">
                    <a:solidFill>
                      <a:srgbClr val="FFC000"/>
                    </a:solidFill>
                    <a:latin typeface="Poppins Medium" panose="00000600000000000000" pitchFamily="2" charset="0"/>
                    <a:ea typeface="Cambria"/>
                    <a:cs typeface="Cambria"/>
                    <a:sym typeface="Cambria"/>
                  </a:rPr>
                  <a:t>2</a:t>
                </a:r>
                <a:r>
                  <a:rPr lang="en-US" sz="2400" u="none" strike="noStrike" cap="none" dirty="0">
                    <a:solidFill>
                      <a:srgbClr val="FFC000"/>
                    </a:solidFill>
                    <a:latin typeface="Poppins Medium" panose="00000600000000000000" pitchFamily="2" charset="0"/>
                    <a:ea typeface="Cambria"/>
                    <a:cs typeface="Cambria"/>
                    <a:sym typeface="Cambria"/>
                  </a:rPr>
                  <a:t>) in such a way that its axis makes an angle of 60° with B. The magnetic flux linked with the disc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477199"/>
              </a:xfrm>
              <a:prstGeom prst="rect">
                <a:avLst/>
              </a:prstGeom>
              <a:blipFill>
                <a:blip r:embed="rId3"/>
                <a:stretch>
                  <a:fillRect l="-1745" t="-4132" r="-1689" b="-8678"/>
                </a:stretch>
              </a:blipFill>
              <a:ln>
                <a:no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66CB8A53-1484-A7CE-3BEE-35E68BE4F084}"/>
              </a:ext>
            </a:extLst>
          </p:cNvPr>
          <p:cNvSpPr txBox="1"/>
          <p:nvPr/>
        </p:nvSpPr>
        <p:spPr>
          <a:xfrm>
            <a:off x="7858454" y="2458329"/>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[CBSE AIPMT 2008]</a:t>
            </a:r>
          </a:p>
        </p:txBody>
      </p:sp>
    </p:spTree>
    <p:extLst>
      <p:ext uri="{BB962C8B-B14F-4D97-AF65-F5344CB8AC3E}">
        <p14:creationId xmlns:p14="http://schemas.microsoft.com/office/powerpoint/2010/main" val="17559609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457200"/>
            <a:ext cx="10768448" cy="1157623"/>
            <a:chOff x="712695" y="1882588"/>
            <a:chExt cx="3682568" cy="1157623"/>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221018" y="1962993"/>
              <a:ext cx="3130439" cy="1077218"/>
            </a:xfrm>
            <a:prstGeom prst="rect">
              <a:avLst/>
            </a:prstGeom>
            <a:noFill/>
          </p:spPr>
          <p:txBody>
            <a:bodyPr wrap="square" rtlCol="0">
              <a:spAutoFit/>
            </a:bodyPr>
            <a:lstStyle/>
            <a:p>
              <a:pPr algn="ctr"/>
              <a:r>
                <a:rPr lang="en-US" sz="3200" b="1" dirty="0">
                  <a:latin typeface="Calibri" panose="020F0502020204030204" pitchFamily="34" charset="0"/>
                </a:rPr>
                <a:t>Topic : Faraday’s Laws of Electromagnetic Induction</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6558947" cy="3570336"/>
              </a:xfrm>
              <a:prstGeom prst="rect">
                <a:avLst/>
              </a:prstGeom>
              <a:noFill/>
            </p:spPr>
            <p:txBody>
              <a:bodyPr wrap="square" lIns="0" tIns="0" rIns="0" bIns="0" rtlCol="0">
                <a:spAutoFit/>
              </a:bodyPr>
              <a:lstStyle/>
              <a:p>
                <a:pPr algn="just">
                  <a:lnSpc>
                    <a:spcPct val="114000"/>
                  </a:lnSpc>
                  <a:spcAft>
                    <a:spcPts val="200"/>
                  </a:spcAft>
                  <a:defRPr/>
                </a:pPr>
                <a:r>
                  <a:rPr lang="en-US" sz="2400" dirty="0">
                    <a:solidFill>
                      <a:schemeClr val="tx1"/>
                    </a:solidFill>
                    <a:latin typeface="Calibri" panose="020F0502020204030204" pitchFamily="34" charset="0"/>
                    <a:ea typeface="Cambria Math" panose="02040503050406030204" pitchFamily="18" charset="0"/>
                  </a:rPr>
                  <a:t>The magnitude of induced emf is equal to the rate of change of flux </a:t>
                </a:r>
                <a:r>
                  <a:rPr lang="en-US" sz="2400" dirty="0" err="1">
                    <a:solidFill>
                      <a:schemeClr val="tx1"/>
                    </a:solidFill>
                    <a:latin typeface="Calibri" panose="020F0502020204030204" pitchFamily="34" charset="0"/>
                    <a:ea typeface="Cambria Math" panose="02040503050406030204" pitchFamily="18" charset="0"/>
                  </a:rPr>
                  <a:t>w.r.t.</a:t>
                </a:r>
                <a:r>
                  <a:rPr lang="en-US" sz="2400" dirty="0">
                    <a:solidFill>
                      <a:schemeClr val="tx1"/>
                    </a:solidFill>
                    <a:latin typeface="Calibri" panose="020F0502020204030204" pitchFamily="34" charset="0"/>
                    <a:ea typeface="Cambria Math" panose="02040503050406030204" pitchFamily="18" charset="0"/>
                  </a:rPr>
                  <a:t> time in case of loop. In case of a wire, it is equal to the rate at which magnetic lines of force are cut by a wire</a:t>
                </a:r>
              </a:p>
              <a:p>
                <a:pPr algn="just">
                  <a:spcBef>
                    <a:spcPts val="200"/>
                  </a:spcBef>
                  <a:spcAft>
                    <a:spcPts val="200"/>
                  </a:spcAft>
                  <a:tabLst>
                    <a:tab pos="534988" algn="l"/>
                  </a:tabLst>
                </a:pPr>
                <a14:m>
                  <m:oMathPara xmlns:m="http://schemas.openxmlformats.org/officeDocument/2006/math">
                    <m:oMathParaPr>
                      <m:jc m:val="centerGroup"/>
                    </m:oMathParaPr>
                    <m:oMath xmlns:m="http://schemas.openxmlformats.org/officeDocument/2006/math">
                      <m:r>
                        <m:rPr>
                          <m:sty m:val="p"/>
                        </m:rPr>
                        <a:rPr lang="en-IN" sz="2400" b="0" i="0" baseline="0" smtClean="0">
                          <a:solidFill>
                            <a:schemeClr val="tx1"/>
                          </a:solidFill>
                          <a:latin typeface="Cambria Math" panose="02040503050406030204" pitchFamily="18" charset="0"/>
                        </a:rPr>
                        <m:t>E</m:t>
                      </m:r>
                      <m:r>
                        <a:rPr lang="en-IN" sz="2400" b="0" i="0" baseline="0" smtClean="0">
                          <a:solidFill>
                            <a:schemeClr val="tx1"/>
                          </a:solidFill>
                          <a:latin typeface="Cambria Math" panose="02040503050406030204" pitchFamily="18" charset="0"/>
                        </a:rPr>
                        <m:t>=–</m:t>
                      </m:r>
                      <m:f>
                        <m:fPr>
                          <m:ctrlPr>
                            <a:rPr lang="en-IN" sz="2400" i="1">
                              <a:solidFill>
                                <a:schemeClr val="tx1"/>
                              </a:solidFill>
                              <a:latin typeface="Cambria Math" panose="02040503050406030204" pitchFamily="18" charset="0"/>
                            </a:rPr>
                          </m:ctrlPr>
                        </m:fPr>
                        <m:num>
                          <m:r>
                            <m:rPr>
                              <m:sty m:val="p"/>
                            </m:rPr>
                            <a:rPr lang="en-IN" sz="2400" b="0" i="0" baseline="0" smtClean="0">
                              <a:solidFill>
                                <a:schemeClr val="tx1"/>
                              </a:solidFill>
                              <a:latin typeface="Cambria Math" panose="02040503050406030204" pitchFamily="18" charset="0"/>
                            </a:rPr>
                            <m:t>dϕ</m:t>
                          </m:r>
                        </m:num>
                        <m:den>
                          <m:r>
                            <m:rPr>
                              <m:sty m:val="p"/>
                            </m:rPr>
                            <a:rPr lang="en-IN" sz="2400" b="0" i="0" baseline="0" smtClean="0">
                              <a:solidFill>
                                <a:schemeClr val="tx1"/>
                              </a:solidFill>
                              <a:latin typeface="Cambria Math" panose="02040503050406030204" pitchFamily="18" charset="0"/>
                            </a:rPr>
                            <m:t>dt</m:t>
                          </m:r>
                        </m:den>
                      </m:f>
                    </m:oMath>
                  </m:oMathPara>
                </a14:m>
                <a:endParaRPr lang="en-US" sz="2400" dirty="0">
                  <a:solidFill>
                    <a:schemeClr val="tx1"/>
                  </a:solidFill>
                  <a:latin typeface="Calibri" panose="020F0502020204030204" pitchFamily="34" charset="0"/>
                  <a:ea typeface="Cambria Math" panose="02040503050406030204" pitchFamily="18" charset="0"/>
                </a:endParaRPr>
              </a:p>
              <a:p>
                <a:pPr algn="just">
                  <a:spcBef>
                    <a:spcPts val="200"/>
                  </a:spcBef>
                  <a:spcAft>
                    <a:spcPts val="200"/>
                  </a:spcAft>
                  <a:tabLst>
                    <a:tab pos="534988" algn="l"/>
                  </a:tabLst>
                </a:pPr>
                <a:r>
                  <a:rPr lang="en-US" sz="2400" dirty="0">
                    <a:solidFill>
                      <a:schemeClr val="tx1"/>
                    </a:solidFill>
                    <a:latin typeface="Calibri" panose="020F0502020204030204" pitchFamily="34" charset="0"/>
                    <a:ea typeface="Cambria Math" panose="02040503050406030204" pitchFamily="18" charset="0"/>
                  </a:rPr>
                  <a:t>(–) sign indicates that the emf will be induced in such a way that it will oppose the change of flux. SI unit of magnetic flux = Weber.</a:t>
                </a:r>
                <a:endParaRPr 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14362" y="1605474"/>
                <a:ext cx="6558947" cy="3570336"/>
              </a:xfrm>
              <a:prstGeom prst="rect">
                <a:avLst/>
              </a:prstGeom>
              <a:blipFill>
                <a:blip r:embed="rId3"/>
                <a:stretch>
                  <a:fillRect l="-2881" t="-1877" r="-2788" b="-4266"/>
                </a:stretch>
              </a:blipFill>
            </p:spPr>
            <p:txBody>
              <a:bodyPr/>
              <a:lstStyle/>
              <a:p>
                <a:r>
                  <a:rPr lang="en-US">
                    <a:noFill/>
                  </a:rPr>
                  <a:t> </a:t>
                </a:r>
              </a:p>
            </p:txBody>
          </p:sp>
        </mc:Fallback>
      </mc:AlternateContent>
      <p:pic>
        <p:nvPicPr>
          <p:cNvPr id="11" name="Picture 10" descr="A picture containing LEGO, toy, mechanical puzzle&#10;&#10;Description automatically generated">
            <a:extLst>
              <a:ext uri="{FF2B5EF4-FFF2-40B4-BE49-F238E27FC236}">
                <a16:creationId xmlns:a16="http://schemas.microsoft.com/office/drawing/2014/main" xmlns="" id="{604A53C5-3AEF-D622-0F28-BB01BB4901E9}"/>
              </a:ext>
            </a:extLst>
          </p:cNvPr>
          <p:cNvPicPr>
            <a:picLocks noChangeAspect="1"/>
          </p:cNvPicPr>
          <p:nvPr/>
        </p:nvPicPr>
        <p:blipFill rotWithShape="1">
          <a:blip r:embed="rId4"/>
          <a:srcRect l="9200" r="14834" b="10489"/>
          <a:stretch/>
        </p:blipFill>
        <p:spPr>
          <a:xfrm>
            <a:off x="7283430" y="1605474"/>
            <a:ext cx="4167844" cy="3691740"/>
          </a:xfrm>
          <a:prstGeom prst="rect">
            <a:avLst/>
          </a:prstGeom>
        </p:spPr>
      </p:pic>
    </p:spTree>
    <p:extLst>
      <p:ext uri="{BB962C8B-B14F-4D97-AF65-F5344CB8AC3E}">
        <p14:creationId xmlns:p14="http://schemas.microsoft.com/office/powerpoint/2010/main" val="36652434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2" y="457200"/>
            <a:ext cx="7905327"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426711" y="1962993"/>
              <a:ext cx="2924746" cy="584775"/>
            </a:xfrm>
            <a:prstGeom prst="rect">
              <a:avLst/>
            </a:prstGeom>
            <a:noFill/>
          </p:spPr>
          <p:txBody>
            <a:bodyPr wrap="square" rtlCol="0">
              <a:spAutoFit/>
            </a:bodyPr>
            <a:lstStyle/>
            <a:p>
              <a:pPr algn="ctr"/>
              <a:r>
                <a:rPr lang="en-US" sz="3200" b="1" dirty="0">
                  <a:latin typeface="Calibri" panose="020F0502020204030204" pitchFamily="34" charset="0"/>
                </a:rPr>
                <a:t>Topic : Electro Magnetic Induction</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53738" cy="1107996"/>
          </a:xfrm>
          <a:prstGeom prst="rect">
            <a:avLst/>
          </a:prstGeom>
          <a:noFill/>
        </p:spPr>
        <p:txBody>
          <a:bodyPr wrap="square" lIns="0" tIns="0" rIns="0" bIns="0" rtlCol="0">
            <a:spAutoFit/>
          </a:bodyPr>
          <a:lstStyle/>
          <a:p>
            <a:pPr algn="just">
              <a:spcBef>
                <a:spcPts val="300"/>
              </a:spcBef>
              <a:spcAft>
                <a:spcPts val="300"/>
              </a:spcAft>
            </a:pPr>
            <a:r>
              <a:rPr lang="en-IN" sz="2400" dirty="0">
                <a:solidFill>
                  <a:schemeClr val="tx1"/>
                </a:solidFill>
                <a:latin typeface="Calibri" panose="020F0502020204030204" pitchFamily="34" charset="0"/>
              </a:rPr>
              <a:t>Electromagnetic induction is the creation of an electro-motive force (EMF) by way of a moving magnetic field around an electric conductor and, conversely, the creation of current by moving an electric conductor through a static magnetic field.</a:t>
            </a:r>
          </a:p>
        </p:txBody>
      </p:sp>
      <p:pic>
        <p:nvPicPr>
          <p:cNvPr id="7" name="Picture 6">
            <a:extLst>
              <a:ext uri="{FF2B5EF4-FFF2-40B4-BE49-F238E27FC236}">
                <a16:creationId xmlns:a16="http://schemas.microsoft.com/office/drawing/2014/main" xmlns="" id="{747B47AF-074A-B04B-68D8-16AFBB5C674D}"/>
              </a:ext>
            </a:extLst>
          </p:cNvPr>
          <p:cNvPicPr>
            <a:picLocks noChangeAspect="1"/>
          </p:cNvPicPr>
          <p:nvPr/>
        </p:nvPicPr>
        <p:blipFill rotWithShape="1">
          <a:blip r:embed="rId3">
            <a:clrChange>
              <a:clrFrom>
                <a:srgbClr val="000000"/>
              </a:clrFrom>
              <a:clrTo>
                <a:srgbClr val="000000">
                  <a:alpha val="0"/>
                </a:srgbClr>
              </a:clrTo>
            </a:clrChange>
          </a:blip>
          <a:srcRect b="7771"/>
          <a:stretch/>
        </p:blipFill>
        <p:spPr>
          <a:xfrm>
            <a:off x="6619734" y="2924177"/>
            <a:ext cx="4848366" cy="2162173"/>
          </a:xfrm>
          <a:prstGeom prst="rect">
            <a:avLst/>
          </a:prstGeom>
        </p:spPr>
      </p:pic>
      <p:sp>
        <p:nvSpPr>
          <p:cNvPr id="8" name="TextBox 7">
            <a:extLst>
              <a:ext uri="{FF2B5EF4-FFF2-40B4-BE49-F238E27FC236}">
                <a16:creationId xmlns:a16="http://schemas.microsoft.com/office/drawing/2014/main" xmlns="" id="{5369D6E2-D1BB-FBB1-4586-8FC0A76E9E10}"/>
              </a:ext>
            </a:extLst>
          </p:cNvPr>
          <p:cNvSpPr txBox="1"/>
          <p:nvPr/>
        </p:nvSpPr>
        <p:spPr>
          <a:xfrm>
            <a:off x="599014" y="2845732"/>
            <a:ext cx="5801786" cy="2446824"/>
          </a:xfrm>
          <a:prstGeom prst="rect">
            <a:avLst/>
          </a:prstGeom>
          <a:noFill/>
        </p:spPr>
        <p:txBody>
          <a:bodyPr wrap="square" lIns="0" tIns="0" rIns="0" bIns="0" rtlCol="0">
            <a:spAutoFit/>
          </a:bodyPr>
          <a:lstStyle/>
          <a:p>
            <a:pPr algn="just">
              <a:spcBef>
                <a:spcPts val="300"/>
              </a:spcBef>
              <a:spcAft>
                <a:spcPts val="300"/>
              </a:spcAft>
            </a:pPr>
            <a:r>
              <a:rPr lang="en-IN" sz="2400" dirty="0">
                <a:solidFill>
                  <a:schemeClr val="tx1"/>
                </a:solidFill>
                <a:latin typeface="Calibri" panose="020F0502020204030204" pitchFamily="34" charset="0"/>
              </a:rPr>
              <a:t>3 Ways to induce current in a circuit:</a:t>
            </a:r>
          </a:p>
          <a:p>
            <a:pPr marL="457200" indent="-457200" algn="just">
              <a:spcBef>
                <a:spcPts val="300"/>
              </a:spcBef>
              <a:spcAft>
                <a:spcPts val="300"/>
              </a:spcAft>
            </a:pPr>
            <a:r>
              <a:rPr lang="en-IN" sz="2400" dirty="0">
                <a:solidFill>
                  <a:schemeClr val="tx1"/>
                </a:solidFill>
                <a:latin typeface="Calibri" panose="020F0502020204030204" pitchFamily="34" charset="0"/>
              </a:rPr>
              <a:t>I.	Moving a circuit into or out of a magnetic field .</a:t>
            </a:r>
          </a:p>
          <a:p>
            <a:pPr marL="457200" indent="-457200" algn="just">
              <a:spcBef>
                <a:spcPts val="300"/>
              </a:spcBef>
              <a:spcAft>
                <a:spcPts val="300"/>
              </a:spcAft>
            </a:pPr>
            <a:r>
              <a:rPr lang="en-IN" sz="2400" dirty="0">
                <a:solidFill>
                  <a:schemeClr val="tx1"/>
                </a:solidFill>
                <a:latin typeface="Calibri" panose="020F0502020204030204" pitchFamily="34" charset="0"/>
              </a:rPr>
              <a:t>II.	Rotating a circuit within a magnetic field.</a:t>
            </a:r>
          </a:p>
          <a:p>
            <a:pPr marL="457200" indent="-457200" algn="just">
              <a:spcBef>
                <a:spcPts val="300"/>
              </a:spcBef>
              <a:spcAft>
                <a:spcPts val="300"/>
              </a:spcAft>
            </a:pPr>
            <a:r>
              <a:rPr lang="en-IN" sz="2400" dirty="0">
                <a:solidFill>
                  <a:schemeClr val="tx1"/>
                </a:solidFill>
                <a:latin typeface="Calibri" panose="020F0502020204030204" pitchFamily="34" charset="0"/>
              </a:rPr>
              <a:t>III.	Changing the intensity and/or direction of a magnetic field.</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5946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171726"/>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b="0" u="none" strike="noStrike" cap="none" dirty="0">
                <a:solidFill>
                  <a:schemeClr val="tx1"/>
                </a:solidFill>
                <a:latin typeface="Calibri" panose="020F0502020204030204" pitchFamily="34" charset="0"/>
                <a:ea typeface="Cambria"/>
                <a:cs typeface="Cambria"/>
                <a:sym typeface="Cambria"/>
              </a:rPr>
              <a:t>2 </a:t>
            </a:r>
            <a:r>
              <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rPr>
              <a:t>V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lvl="0" algn="just">
              <a:spcAft>
                <a:spcPts val="200"/>
              </a:spcAft>
              <a:buSzPts val="2400"/>
            </a:pPr>
            <a:r>
              <a:rPr lang="en-US" sz="2400" dirty="0">
                <a:solidFill>
                  <a:schemeClr val="tx1"/>
                </a:solidFill>
                <a:latin typeface="Calibri" panose="020F0502020204030204" pitchFamily="34" charset="0"/>
                <a:ea typeface="Cambria"/>
                <a:cs typeface="Cambria"/>
                <a:sym typeface="Symbol" panose="05050102010706020507" pitchFamily="18" charset="2"/>
              </a:rPr>
              <a:t>V</a:t>
            </a:r>
          </a:p>
          <a:p>
            <a:pPr lvl="0" algn="just">
              <a:spcAft>
                <a:spcPts val="200"/>
              </a:spcAft>
              <a:buSzPts val="2400"/>
            </a:pPr>
            <a:endPar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endParaRPr>
          </a:p>
          <a:p>
            <a:pPr lvl="0" algn="just">
              <a:spcAft>
                <a:spcPts val="200"/>
              </a:spcAft>
              <a:buSzPts val="2400"/>
            </a:pPr>
            <a:r>
              <a:rPr lang="en-US" sz="2400" dirty="0">
                <a:solidFill>
                  <a:schemeClr val="tx1"/>
                </a:solidFill>
                <a:latin typeface="Calibri" panose="020F0502020204030204" pitchFamily="34" charset="0"/>
                <a:ea typeface="Cambria"/>
                <a:cs typeface="Cambria"/>
                <a:sym typeface="Symbol" panose="05050102010706020507" pitchFamily="18" charset="2"/>
              </a:rPr>
              <a:t>/2 V</a:t>
            </a:r>
          </a:p>
          <a:p>
            <a:pPr lvl="0" algn="just">
              <a:spcAft>
                <a:spcPts val="200"/>
              </a:spcAft>
              <a:buSzPts val="2400"/>
            </a:pPr>
            <a:endPar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endParaRPr>
          </a:p>
          <a:p>
            <a:pPr lvl="0" algn="just">
              <a:spcAft>
                <a:spcPts val="200"/>
              </a:spcAft>
              <a:buSzPts val="2400"/>
            </a:pPr>
            <a:r>
              <a:rPr lang="en-US" sz="2400" dirty="0">
                <a:solidFill>
                  <a:schemeClr val="tx1"/>
                </a:solidFill>
                <a:latin typeface="Calibri" panose="020F0502020204030204" pitchFamily="34" charset="0"/>
                <a:ea typeface="Cambria"/>
                <a:cs typeface="Cambria"/>
                <a:sym typeface="Symbol" panose="05050102010706020507" pitchFamily="18" charset="2"/>
              </a:rPr>
              <a:t>2 V</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54185"/>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26389"/>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698593"/>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470797"/>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circular loop is placed in a uniform magnetic field, B = 0.025 T with its plane perpendicular to the loop. </a:t>
            </a:r>
            <a:r>
              <a:rPr lang="en-IN" sz="2400" dirty="0">
                <a:solidFill>
                  <a:srgbClr val="FFC000"/>
                </a:solidFill>
                <a:latin typeface="Poppins Medium" panose="00000600000000000000" pitchFamily="2" charset="0"/>
                <a:ea typeface="Cambria"/>
                <a:sym typeface="Cambria"/>
              </a:rPr>
              <a:t>the radius of the loop is made to shrink at a constant rate of 1 mm s</a:t>
            </a:r>
            <a:r>
              <a:rPr lang="en-IN" sz="2400" baseline="30000" dirty="0">
                <a:solidFill>
                  <a:srgbClr val="FFC000"/>
                </a:solidFill>
                <a:latin typeface="Poppins Medium" panose="00000600000000000000" pitchFamily="2" charset="0"/>
                <a:ea typeface="Cambria"/>
                <a:sym typeface="Cambria"/>
              </a:rPr>
              <a:t>–1</a:t>
            </a:r>
            <a:r>
              <a:rPr lang="en-IN" sz="2400" dirty="0">
                <a:solidFill>
                  <a:srgbClr val="FFC000"/>
                </a:solidFill>
                <a:latin typeface="Poppins Medium" panose="00000600000000000000" pitchFamily="2" charset="0"/>
                <a:ea typeface="Cambria"/>
                <a:sym typeface="Cambria"/>
              </a:rPr>
              <a:t>. The induced </a:t>
            </a:r>
            <a:r>
              <a:rPr lang="en-IN" sz="2400" dirty="0" err="1">
                <a:solidFill>
                  <a:srgbClr val="FFC000"/>
                </a:solidFill>
                <a:latin typeface="Poppins Medium" panose="00000600000000000000" pitchFamily="2" charset="0"/>
                <a:ea typeface="Cambria"/>
                <a:sym typeface="Cambria"/>
              </a:rPr>
              <a:t>e.m.f.</a:t>
            </a:r>
            <a:r>
              <a:rPr lang="en-IN" sz="2400" dirty="0">
                <a:solidFill>
                  <a:srgbClr val="FFC000"/>
                </a:solidFill>
                <a:latin typeface="Poppins Medium" panose="00000600000000000000" pitchFamily="2" charset="0"/>
                <a:ea typeface="Cambria"/>
                <a:sym typeface="Cambria"/>
              </a:rPr>
              <a:t> when the radius is 2 cm,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63071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171723"/>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b="0" u="none" strike="noStrike" cap="none" dirty="0">
                <a:solidFill>
                  <a:schemeClr val="tx1"/>
                </a:solidFill>
                <a:latin typeface="Calibri" panose="020F0502020204030204" pitchFamily="34" charset="0"/>
                <a:ea typeface="Cambria"/>
                <a:cs typeface="Cambria"/>
                <a:sym typeface="Cambria"/>
              </a:rPr>
              <a:t>4.8 </a:t>
            </a:r>
            <a:r>
              <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rPr>
              <a:t>V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000000"/>
              </a:buClr>
              <a:buSzPts val="2400"/>
              <a:buFont typeface="Arial"/>
              <a:buNone/>
            </a:pPr>
            <a:r>
              <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rPr>
              <a:t>0.8 V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lvl="0" algn="just">
              <a:spcAft>
                <a:spcPts val="200"/>
              </a:spcAft>
              <a:buSzPts val="2400"/>
            </a:pPr>
            <a:r>
              <a:rPr lang="en-US" sz="2400" dirty="0">
                <a:solidFill>
                  <a:schemeClr val="tx1"/>
                </a:solidFill>
                <a:latin typeface="Calibri" panose="020F0502020204030204" pitchFamily="34" charset="0"/>
                <a:ea typeface="Cambria"/>
                <a:cs typeface="Cambria"/>
                <a:sym typeface="Symbol" panose="05050102010706020507" pitchFamily="18" charset="2"/>
              </a:rPr>
              <a:t>1.6 V</a:t>
            </a:r>
          </a:p>
          <a:p>
            <a:pPr lvl="0" algn="just">
              <a:spcAft>
                <a:spcPts val="200"/>
              </a:spcAft>
              <a:buSzPts val="2400"/>
            </a:pPr>
            <a:endParaRPr lang="en-US" sz="2400" b="0" u="none" strike="noStrike" cap="none" dirty="0">
              <a:solidFill>
                <a:schemeClr val="tx1"/>
              </a:solidFill>
              <a:latin typeface="Calibri" panose="020F0502020204030204" pitchFamily="34" charset="0"/>
              <a:ea typeface="Cambria"/>
              <a:cs typeface="Cambria"/>
              <a:sym typeface="Symbol" panose="05050102010706020507" pitchFamily="18" charset="2"/>
            </a:endParaRPr>
          </a:p>
          <a:p>
            <a:pPr lvl="0" algn="just">
              <a:spcAft>
                <a:spcPts val="200"/>
              </a:spcAft>
              <a:buSzPts val="2400"/>
            </a:pPr>
            <a:r>
              <a:rPr lang="en-US" sz="2400" dirty="0">
                <a:solidFill>
                  <a:schemeClr val="tx1"/>
                </a:solidFill>
                <a:latin typeface="Calibri" panose="020F0502020204030204" pitchFamily="34" charset="0"/>
                <a:ea typeface="Cambria"/>
                <a:cs typeface="Cambria"/>
                <a:sym typeface="Symbol" panose="05050102010706020507" pitchFamily="18" charset="2"/>
              </a:rPr>
              <a:t>3.2 V</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5418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2638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69859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47079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conducting circular loop is placed in a uniform magnetic field of 0.04 T with its plane perpendicular to the magnetic field. The radius of the loop starts shrinking at 2 mm/s. The induced emf in the loop when the radius is 2 cm is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56662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2895278"/>
                <a:ext cx="4572000" cy="3249479"/>
              </a:xfrm>
              <a:prstGeom prst="rect">
                <a:avLst/>
              </a:prstGeom>
              <a:noFill/>
            </p:spPr>
            <p:txBody>
              <a:bodyPr wrap="square" lIns="0" tIns="0" rIns="0" bIns="0" rtlCol="0">
                <a:spAutoFit/>
              </a:bodyPr>
              <a:lstStyle/>
              <a:p>
                <a14:m>
                  <m:oMath xmlns:m="http://schemas.openxmlformats.org/officeDocument/2006/math">
                    <m:r>
                      <m:rPr>
                        <m:sty m:val="p"/>
                      </m:rPr>
                      <a:rPr lang="en-US" sz="2400" b="0" i="0" baseline="0" smtClean="0">
                        <a:solidFill>
                          <a:schemeClr val="tx1"/>
                        </a:solidFill>
                        <a:latin typeface="Cambria Math" panose="02040503050406030204" pitchFamily="18" charset="0"/>
                      </a:rPr>
                      <m:t>Q</m:t>
                    </m:r>
                    <m:r>
                      <a:rPr lang="en-US" sz="2400" b="0" i="0" baseline="0" smtClean="0">
                        <a:solidFill>
                          <a:schemeClr val="tx1"/>
                        </a:solidFill>
                        <a:latin typeface="Cambria Math" panose="02040503050406030204" pitchFamily="18" charset="0"/>
                      </a:rPr>
                      <m:t>=</m:t>
                    </m:r>
                    <m:r>
                      <m:rPr>
                        <m:sty m:val="p"/>
                      </m:rPr>
                      <a:rPr lang="en-US" sz="2400" b="0" i="0" baseline="0" smtClean="0">
                        <a:solidFill>
                          <a:schemeClr val="tx1"/>
                        </a:solidFill>
                        <a:latin typeface="Cambria Math" panose="02040503050406030204" pitchFamily="18" charset="0"/>
                      </a:rPr>
                      <m:t>R</m:t>
                    </m:r>
                    <m:r>
                      <a:rPr lang="en-US" sz="2400" b="0" i="0" baseline="0" smtClean="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Δϕ</m:t>
                        </m:r>
                      </m:num>
                      <m:den>
                        <m:r>
                          <m:rPr>
                            <m:sty m:val="p"/>
                          </m:rPr>
                          <a:rPr lang="en-US" sz="2400" b="0" i="0" baseline="0">
                            <a:solidFill>
                              <a:schemeClr val="tx1"/>
                            </a:solidFill>
                            <a:latin typeface="Cambria Math" panose="02040503050406030204" pitchFamily="18" charset="0"/>
                          </a:rPr>
                          <m:t>Δt</m:t>
                        </m:r>
                      </m:den>
                    </m:f>
                  </m:oMath>
                </a14:m>
                <a:r>
                  <a:rPr lang="en-US" sz="2400" dirty="0">
                    <a:solidFill>
                      <a:schemeClr val="tx1"/>
                    </a:solidFill>
                    <a:latin typeface="Calibri" panose="020F0502020204030204" pitchFamily="34" charset="0"/>
                  </a:rPr>
                  <a:t> </a:t>
                </a:r>
              </a:p>
              <a:p>
                <a:endParaRPr lang="en-US" sz="2400" dirty="0">
                  <a:solidFill>
                    <a:schemeClr val="tx1"/>
                  </a:solidFill>
                  <a:latin typeface="Calibri" panose="020F0502020204030204" pitchFamily="34" charset="0"/>
                </a:endParaRPr>
              </a:p>
              <a:p>
                <a14:m>
                  <m:oMath xmlns:m="http://schemas.openxmlformats.org/officeDocument/2006/math">
                    <m:r>
                      <m:rPr>
                        <m:sty m:val="p"/>
                      </m:rPr>
                      <a:rPr lang="en-US" sz="2400" b="0" i="0" baseline="0">
                        <a:solidFill>
                          <a:schemeClr val="tx1"/>
                        </a:solidFill>
                        <a:latin typeface="Cambria Math" panose="02040503050406030204" pitchFamily="18" charset="0"/>
                      </a:rPr>
                      <m:t>Q</m:t>
                    </m:r>
                    <m:r>
                      <a:rPr lang="en-US" sz="2400" b="0" i="0" baseline="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b="0" i="0" baseline="0">
                            <a:solidFill>
                              <a:schemeClr val="tx1"/>
                            </a:solidFill>
                            <a:latin typeface="Cambria Math" panose="02040503050406030204" pitchFamily="18" charset="0"/>
                          </a:rPr>
                          <m:t>1</m:t>
                        </m:r>
                      </m:num>
                      <m:den>
                        <m:r>
                          <m:rPr>
                            <m:sty m:val="p"/>
                          </m:rPr>
                          <a:rPr lang="en-US" sz="2400" b="0" i="0" baseline="0">
                            <a:solidFill>
                              <a:schemeClr val="tx1"/>
                            </a:solidFill>
                            <a:latin typeface="Cambria Math" panose="02040503050406030204" pitchFamily="18" charset="0"/>
                          </a:rPr>
                          <m:t>R</m:t>
                        </m:r>
                      </m:den>
                    </m:f>
                    <m:r>
                      <a:rPr lang="en-US" sz="2400" b="0" i="0" baseline="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Δϕ</m:t>
                        </m:r>
                      </m:num>
                      <m:den>
                        <m:r>
                          <m:rPr>
                            <m:sty m:val="p"/>
                          </m:rPr>
                          <a:rPr lang="en-US" sz="2400" b="0" i="0" baseline="0">
                            <a:solidFill>
                              <a:schemeClr val="tx1"/>
                            </a:solidFill>
                            <a:latin typeface="Cambria Math" panose="02040503050406030204" pitchFamily="18" charset="0"/>
                          </a:rPr>
                          <m:t>Δt</m:t>
                        </m:r>
                      </m:den>
                    </m:f>
                  </m:oMath>
                </a14:m>
                <a:r>
                  <a:rPr lang="en-US" sz="2400" dirty="0">
                    <a:solidFill>
                      <a:schemeClr val="tx1"/>
                    </a:solidFill>
                    <a:latin typeface="Calibri" panose="020F0502020204030204" pitchFamily="34" charset="0"/>
                  </a:rPr>
                  <a:t> </a:t>
                </a:r>
              </a:p>
              <a:p>
                <a:endParaRPr lang="en-US" sz="2400" dirty="0">
                  <a:solidFill>
                    <a:schemeClr val="tx1"/>
                  </a:solidFill>
                  <a:latin typeface="Calibri" panose="020F0502020204030204" pitchFamily="34" charset="0"/>
                </a:endParaRPr>
              </a:p>
              <a:p>
                <a14:m>
                  <m:oMath xmlns:m="http://schemas.openxmlformats.org/officeDocument/2006/math">
                    <m:r>
                      <m:rPr>
                        <m:sty m:val="p"/>
                      </m:rPr>
                      <a:rPr lang="en-US" sz="2400" b="0" i="0" baseline="0">
                        <a:solidFill>
                          <a:schemeClr val="tx1"/>
                        </a:solidFill>
                        <a:latin typeface="Cambria Math" panose="02040503050406030204" pitchFamily="18" charset="0"/>
                      </a:rPr>
                      <m:t>Q</m:t>
                    </m:r>
                    <m:r>
                      <a:rPr lang="en-US" sz="2400" b="0" i="0" baseline="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Δϕ</m:t>
                        </m:r>
                      </m:num>
                      <m:den>
                        <m:r>
                          <m:rPr>
                            <m:sty m:val="p"/>
                          </m:rPr>
                          <a:rPr lang="en-US" sz="2400" b="0" i="0" baseline="0">
                            <a:solidFill>
                              <a:schemeClr val="tx1"/>
                            </a:solidFill>
                            <a:latin typeface="Cambria Math" panose="02040503050406030204" pitchFamily="18" charset="0"/>
                          </a:rPr>
                          <m:t>R</m:t>
                        </m:r>
                      </m:den>
                    </m:f>
                  </m:oMath>
                </a14:m>
                <a:r>
                  <a:rPr lang="en-US" sz="2400" dirty="0">
                    <a:solidFill>
                      <a:schemeClr val="tx1"/>
                    </a:solidFill>
                    <a:latin typeface="Calibri" panose="020F0502020204030204" pitchFamily="34" charset="0"/>
                  </a:rPr>
                  <a:t> </a:t>
                </a:r>
              </a:p>
              <a:p>
                <a:endParaRPr lang="en-US" sz="2400" dirty="0">
                  <a:solidFill>
                    <a:schemeClr val="tx1"/>
                  </a:solidFill>
                  <a:latin typeface="Calibri" panose="020F0502020204030204" pitchFamily="34" charset="0"/>
                </a:endParaRPr>
              </a:p>
              <a:p>
                <a14:m>
                  <m:oMath xmlns:m="http://schemas.openxmlformats.org/officeDocument/2006/math">
                    <m:r>
                      <m:rPr>
                        <m:sty m:val="p"/>
                      </m:rPr>
                      <a:rPr lang="en-US" sz="2400" b="0" i="0" baseline="0">
                        <a:solidFill>
                          <a:schemeClr val="tx1"/>
                        </a:solidFill>
                        <a:latin typeface="Cambria Math" panose="02040503050406030204" pitchFamily="18" charset="0"/>
                      </a:rPr>
                      <m:t>Q</m:t>
                    </m:r>
                    <m:r>
                      <a:rPr lang="en-US" sz="2400" b="0" i="0" baseline="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Δϕ</m:t>
                        </m:r>
                      </m:num>
                      <m:den>
                        <m:r>
                          <m:rPr>
                            <m:sty m:val="p"/>
                          </m:rPr>
                          <a:rPr lang="en-US" sz="2400" b="0" i="0" baseline="0">
                            <a:solidFill>
                              <a:schemeClr val="tx1"/>
                            </a:solidFill>
                            <a:latin typeface="Cambria Math" panose="02040503050406030204" pitchFamily="18" charset="0"/>
                          </a:rPr>
                          <m:t>Δt</m:t>
                        </m:r>
                      </m:den>
                    </m:f>
                  </m:oMath>
                </a14:m>
                <a:r>
                  <a:rPr lang="en-US" sz="2400" dirty="0">
                    <a:solidFill>
                      <a:schemeClr val="tx1"/>
                    </a:solidFill>
                    <a:latin typeface="Calibri" panose="020F0502020204030204" pitchFamily="34" charset="0"/>
                    <a:ea typeface="Calibri"/>
                    <a:cs typeface="Calibri"/>
                    <a:sym typeface="Calibri"/>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2895278"/>
                <a:ext cx="4572000" cy="3249479"/>
              </a:xfrm>
              <a:prstGeom prst="rect">
                <a:avLst/>
              </a:prstGeom>
              <a:blipFill>
                <a:blip r:embed="rId3"/>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04785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0512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7198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3458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u="none" strike="noStrike" cap="none" dirty="0">
                <a:solidFill>
                  <a:srgbClr val="FFC000"/>
                </a:solidFill>
                <a:latin typeface="Poppins Medium" panose="00000600000000000000" pitchFamily="2" charset="0"/>
                <a:ea typeface="Cambria"/>
                <a:cs typeface="Cambria"/>
                <a:sym typeface="Cambria"/>
              </a:rPr>
              <a:t>The magnetic flux through a circuit of resistance R changes by an amount </a:t>
            </a:r>
            <a:r>
              <a:rPr lang="en-IN" sz="2400" b="0" u="none" strike="noStrike" cap="none" dirty="0">
                <a:solidFill>
                  <a:srgbClr val="FFC000"/>
                </a:solidFill>
                <a:latin typeface="Poppins Medium" panose="00000600000000000000" pitchFamily="2" charset="0"/>
                <a:ea typeface="Cambria"/>
                <a:cs typeface="Cambria"/>
                <a:sym typeface="Symbol" panose="05050102010706020507" pitchFamily="18" charset="2"/>
              </a:rPr>
              <a:t> in a time t. Then the total quantity of electric charge Q that passes any point in the circuit during the time t is represented by</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32587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52749"/>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10 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0.1 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0.01 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 s</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35208"/>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607412"/>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379616"/>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51820"/>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magnetic field of 2 × 10</a:t>
            </a:r>
            <a:r>
              <a:rPr lang="en-IN" sz="2400" u="none" strike="noStrike" cap="none" baseline="30000" dirty="0">
                <a:solidFill>
                  <a:srgbClr val="FFC000"/>
                </a:solidFill>
                <a:latin typeface="Poppins Medium" panose="00000600000000000000" pitchFamily="2" charset="0"/>
                <a:ea typeface="Cambria"/>
                <a:cs typeface="Cambria"/>
                <a:sym typeface="Cambria"/>
              </a:rPr>
              <a:t>–2</a:t>
            </a:r>
            <a:r>
              <a:rPr lang="en-IN" sz="2400" u="none" strike="noStrike" cap="none" dirty="0">
                <a:solidFill>
                  <a:srgbClr val="FFC000"/>
                </a:solidFill>
                <a:latin typeface="Poppins Medium" panose="00000600000000000000" pitchFamily="2" charset="0"/>
                <a:ea typeface="Cambria"/>
                <a:cs typeface="Cambria"/>
                <a:sym typeface="Cambria"/>
              </a:rPr>
              <a:t> T acts at right angle to a coil of area 100 cm</a:t>
            </a:r>
            <a:r>
              <a:rPr lang="en-IN" sz="2400" u="none" strike="noStrike" cap="none" baseline="30000" dirty="0">
                <a:solidFill>
                  <a:srgbClr val="FFC000"/>
                </a:solidFill>
                <a:latin typeface="Poppins Medium" panose="00000600000000000000" pitchFamily="2" charset="0"/>
                <a:ea typeface="Cambria"/>
                <a:cs typeface="Cambria"/>
                <a:sym typeface="Cambria"/>
              </a:rPr>
              <a:t>2</a:t>
            </a:r>
            <a:r>
              <a:rPr lang="en-IN" sz="2400" u="none" strike="noStrike" cap="none" dirty="0">
                <a:solidFill>
                  <a:srgbClr val="FFC000"/>
                </a:solidFill>
                <a:latin typeface="Poppins Medium" panose="00000600000000000000" pitchFamily="2" charset="0"/>
                <a:ea typeface="Cambria"/>
                <a:cs typeface="Cambria"/>
                <a:sym typeface="Cambria"/>
              </a:rPr>
              <a:t>, with 50 turns. The average </a:t>
            </a:r>
            <a:r>
              <a:rPr lang="en-IN" sz="2400" u="none" strike="noStrike" cap="none" dirty="0" err="1">
                <a:solidFill>
                  <a:srgbClr val="FFC000"/>
                </a:solidFill>
                <a:latin typeface="Poppins Medium" panose="00000600000000000000" pitchFamily="2" charset="0"/>
                <a:ea typeface="Cambria"/>
                <a:cs typeface="Cambria"/>
                <a:sym typeface="Cambria"/>
              </a:rPr>
              <a:t>e.m.f.</a:t>
            </a:r>
            <a:r>
              <a:rPr lang="en-IN" sz="2400" u="none" strike="noStrike" cap="none" dirty="0">
                <a:solidFill>
                  <a:srgbClr val="FFC000"/>
                </a:solidFill>
                <a:latin typeface="Poppins Medium" panose="00000600000000000000" pitchFamily="2" charset="0"/>
                <a:ea typeface="Cambria"/>
                <a:cs typeface="Cambria"/>
                <a:sym typeface="Cambria"/>
              </a:rPr>
              <a:t> induced in the coil is 0.1 V, when it is removed from the field in t sec. The value of t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20272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788953"/>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8</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2</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6</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4</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77141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54361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31582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08802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In a coil of resistance 10 </a:t>
            </a:r>
            <a:r>
              <a:rPr lang="en-IN" sz="2400" b="0" i="0" u="none" strike="noStrike" cap="none" dirty="0">
                <a:solidFill>
                  <a:srgbClr val="FFC000"/>
                </a:solidFill>
                <a:latin typeface="Poppins Medium" panose="00000600000000000000" pitchFamily="2" charset="0"/>
                <a:ea typeface="Cambria"/>
                <a:cs typeface="Cambria"/>
                <a:sym typeface="Symbol" panose="05050102010706020507" pitchFamily="18" charset="2"/>
              </a:rPr>
              <a:t>, the induced current developed by changing magnetic flux through it, is shown in figure as a function of time. The magnitude of change in flux through the coil in Weber is: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216FF600-2618-A6C1-D280-D8ADF67A21D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4271149" y="2599099"/>
            <a:ext cx="4344079" cy="2927828"/>
          </a:xfrm>
          <a:prstGeom prst="rect">
            <a:avLst/>
          </a:prstGeom>
        </p:spPr>
      </p:pic>
    </p:spTree>
    <p:extLst>
      <p:ext uri="{BB962C8B-B14F-4D97-AF65-F5344CB8AC3E}">
        <p14:creationId xmlns:p14="http://schemas.microsoft.com/office/powerpoint/2010/main" val="3966218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5514752"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the rate of change of magnetic flux</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initial magnetic flux only</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the total change in magnetic flux</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final magnetic flux only</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The total charge induced in a conducting loop when it is moved in a magnetic field depends on</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8241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31483"/>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33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43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108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10 V</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1394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58614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35835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3055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88686"/>
          </a:xfrm>
          <a:prstGeom prst="rect">
            <a:avLst/>
          </a:prstGeom>
          <a:noFill/>
          <a:ln>
            <a:noFill/>
          </a:ln>
        </p:spPr>
        <p:txBody>
          <a:bodyPr spcFirstLastPara="1" wrap="square" lIns="0" tIns="0" rIns="0" bIns="0" anchor="t" anchorCtr="0">
            <a:spAutoFit/>
          </a:bodyPr>
          <a:lstStyle/>
          <a:p>
            <a:pPr marL="0" marR="0" lvl="0" indent="0" algn="just" rtl="0">
              <a:lnSpc>
                <a:spcPct val="114000"/>
              </a:lnSpc>
              <a:spcBef>
                <a:spcPts val="0"/>
              </a:spcBef>
              <a:spcAft>
                <a:spcPts val="200"/>
              </a:spcAft>
              <a:buClr>
                <a:srgbClr val="FFFFFF"/>
              </a:buClr>
              <a:buSzPts val="2400"/>
              <a:buFont typeface="Arial"/>
              <a:buNone/>
              <a:tabLst>
                <a:tab pos="10939463" algn="r"/>
              </a:tabLst>
            </a:pPr>
            <a:r>
              <a:rPr lang="en-IN" sz="2400" u="none" strike="noStrike" cap="none" dirty="0">
                <a:solidFill>
                  <a:srgbClr val="FFC000"/>
                </a:solidFill>
                <a:latin typeface="Poppins Medium" panose="00000600000000000000" pitchFamily="2" charset="0"/>
                <a:ea typeface="Cambria"/>
                <a:cs typeface="Cambria"/>
                <a:sym typeface="Cambria"/>
              </a:rPr>
              <a:t>The magnetic flux linked with a coil (in Wb) is given by the equation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 5t</a:t>
            </a:r>
            <a:r>
              <a:rPr lang="en-IN" sz="2400" u="none" strike="noStrike" cap="none" baseline="30000" dirty="0">
                <a:solidFill>
                  <a:srgbClr val="FFC000"/>
                </a:solidFill>
                <a:latin typeface="Poppins Medium" panose="00000600000000000000" pitchFamily="2" charset="0"/>
                <a:ea typeface="Cambria"/>
                <a:cs typeface="Cambria"/>
                <a:sym typeface="Symbol" panose="05050102010706020507" pitchFamily="18" charset="2"/>
              </a:rPr>
              <a:t>2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+ 3t + 16 The magnitude of induced emf in the coil at t=4 second will be</a:t>
            </a: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2101180"/>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[NEET (Oct.) 2020]</a:t>
            </a:r>
          </a:p>
        </p:txBody>
      </p:sp>
    </p:spTree>
    <p:extLst>
      <p:ext uri="{BB962C8B-B14F-4D97-AF65-F5344CB8AC3E}">
        <p14:creationId xmlns:p14="http://schemas.microsoft.com/office/powerpoint/2010/main" val="17187981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065398"/>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Cambria"/>
              </a:rPr>
              <a:t>0.2 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Arial"/>
                <a:sym typeface="Cambria"/>
              </a:rPr>
              <a:t>2 × 10</a:t>
            </a:r>
            <a:r>
              <a:rPr lang="en-US" sz="2400" b="0" i="0" u="none" strike="noStrike" cap="none" baseline="30000" dirty="0">
                <a:solidFill>
                  <a:schemeClr val="tx1"/>
                </a:solidFill>
                <a:latin typeface="Calibri" panose="020F0502020204030204" pitchFamily="34" charset="0"/>
                <a:ea typeface="Cambria"/>
                <a:cs typeface="Arial"/>
                <a:sym typeface="Cambria"/>
              </a:rPr>
              <a:t>–3</a:t>
            </a:r>
            <a:r>
              <a:rPr lang="en-US" sz="2400" b="0" i="0" u="none" strike="noStrike" cap="none" dirty="0">
                <a:solidFill>
                  <a:schemeClr val="tx1"/>
                </a:solidFill>
                <a:latin typeface="Calibri" panose="020F0502020204030204" pitchFamily="34" charset="0"/>
                <a:ea typeface="Cambria"/>
                <a:cs typeface="Arial"/>
                <a:sym typeface="Cambria"/>
              </a:rPr>
              <a:t> 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Arial"/>
                <a:sym typeface="Cambria"/>
              </a:rPr>
              <a:t>0.02 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Arial"/>
                <a:sym typeface="Cambria"/>
              </a:rPr>
              <a:t>2V</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04785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82006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59226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36446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coil of 800 turns effective area 0.05 m</a:t>
            </a:r>
            <a:r>
              <a:rPr lang="en-IN" sz="2400" b="0" i="0" u="none" strike="noStrike" cap="none" baseline="30000" dirty="0">
                <a:solidFill>
                  <a:srgbClr val="FFC000"/>
                </a:solidFill>
                <a:latin typeface="Poppins Medium" panose="00000600000000000000" pitchFamily="2" charset="0"/>
                <a:ea typeface="Cambria"/>
                <a:cs typeface="Cambria"/>
                <a:sym typeface="Cambria"/>
              </a:rPr>
              <a:t>2</a:t>
            </a:r>
            <a:r>
              <a:rPr lang="en-IN" sz="2400" b="0" i="0" u="none" strike="noStrike" cap="none" dirty="0">
                <a:solidFill>
                  <a:srgbClr val="FFC000"/>
                </a:solidFill>
                <a:latin typeface="Poppins Medium" panose="00000600000000000000" pitchFamily="2" charset="0"/>
                <a:ea typeface="Cambria"/>
                <a:cs typeface="Cambria"/>
                <a:sym typeface="Cambria"/>
              </a:rPr>
              <a:t> is kept perpendicular to a magnetic field 5 × 10</a:t>
            </a:r>
            <a:r>
              <a:rPr lang="en-IN" sz="2400" b="0" i="0" u="none" strike="noStrike" cap="none" baseline="30000" dirty="0">
                <a:solidFill>
                  <a:srgbClr val="FFC000"/>
                </a:solidFill>
                <a:latin typeface="Poppins Medium" panose="00000600000000000000" pitchFamily="2" charset="0"/>
                <a:ea typeface="Cambria"/>
                <a:cs typeface="Cambria"/>
                <a:sym typeface="Cambria"/>
              </a:rPr>
              <a:t>–5</a:t>
            </a:r>
            <a:r>
              <a:rPr lang="en-IN" sz="2400" b="0" i="0" u="none" strike="noStrike" cap="none" dirty="0">
                <a:solidFill>
                  <a:srgbClr val="FFC000"/>
                </a:solidFill>
                <a:latin typeface="Poppins Medium" panose="00000600000000000000" pitchFamily="2" charset="0"/>
                <a:ea typeface="Cambria"/>
                <a:cs typeface="Cambria"/>
                <a:sym typeface="Cambria"/>
              </a:rPr>
              <a:t> T. When the plane of the coil is rotated by 90° around any of its co-planar axis in 0.1 s, the emf induced in the coil will be</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2537069"/>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[NEET 2019]</a:t>
            </a:r>
          </a:p>
        </p:txBody>
      </p:sp>
    </p:spTree>
    <p:extLst>
      <p:ext uri="{BB962C8B-B14F-4D97-AF65-F5344CB8AC3E}">
        <p14:creationId xmlns:p14="http://schemas.microsoft.com/office/powerpoint/2010/main" val="23972704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3320581"/>
                <a:ext cx="6641804" cy="2825774"/>
              </a:xfrm>
              <a:prstGeom prst="rect">
                <a:avLst/>
              </a:prstGeom>
              <a:noFill/>
            </p:spPr>
            <p:txBody>
              <a:bodyPr wrap="square" lIns="0" tIns="0" rIns="0" bIns="0" rtlCol="0">
                <a:spAutoFit/>
              </a:bodyPr>
              <a:lstStyle/>
              <a:p>
                <a:pPr marL="0" marR="0" lvl="0" indent="0" algn="just" rtl="0">
                  <a:lnSpc>
                    <a:spcPct val="100000"/>
                  </a:lnSpc>
                  <a:spcBef>
                    <a:spcPts val="0"/>
                  </a:spcBef>
                  <a:spcAft>
                    <a:spcPts val="0"/>
                  </a:spcAft>
                  <a:buClr>
                    <a:srgbClr val="FFFFFF"/>
                  </a:buClr>
                  <a:buSzPts val="2400"/>
                  <a:buFont typeface="Arial"/>
                  <a:buNone/>
                </a:pPr>
                <a:r>
                  <a:rPr lang="en-US" sz="2400" u="none" strike="noStrike" cap="none" dirty="0">
                    <a:solidFill>
                      <a:schemeClr val="tx1"/>
                    </a:solidFill>
                    <a:latin typeface="Calibri" panose="020F0502020204030204" pitchFamily="34" charset="0"/>
                    <a:ea typeface="Cambria"/>
                    <a:cs typeface="Cambria"/>
                    <a:sym typeface="Cambria"/>
                  </a:rPr>
                  <a:t>Zero in loop 1 and zero in loop 2</a:t>
                </a:r>
              </a:p>
              <a:p>
                <a:pPr marL="0" marR="0" lvl="0" indent="0" algn="just" rtl="0">
                  <a:lnSpc>
                    <a:spcPct val="100000"/>
                  </a:lnSpc>
                  <a:spcBef>
                    <a:spcPts val="0"/>
                  </a:spcBef>
                  <a:spcAft>
                    <a:spcPts val="0"/>
                  </a:spcAft>
                  <a:buClr>
                    <a:srgbClr val="FFFFFF"/>
                  </a:buClr>
                  <a:buSzPts val="2400"/>
                  <a:buFont typeface="Arial"/>
                  <a:buNone/>
                </a:pPr>
                <a:endParaRPr lang="en-US" sz="1800" dirty="0">
                  <a:solidFill>
                    <a:schemeClr val="tx1"/>
                  </a:solidFill>
                  <a:latin typeface="Calibri" panose="020F0502020204030204" pitchFamily="34" charset="0"/>
                  <a:ea typeface="Cambria"/>
                  <a:cs typeface="Cambria"/>
                  <a:sym typeface="Cambria"/>
                </a:endParaRPr>
              </a:p>
              <a:p>
                <a:pPr algn="just">
                  <a:buClr>
                    <a:srgbClr val="FFFFFF"/>
                  </a:buClr>
                  <a:buSzPts val="2400"/>
                </a:pPr>
                <a14:m>
                  <m:oMath xmlns:m="http://schemas.openxmlformats.org/officeDocument/2006/math">
                    <m:r>
                      <a:rPr lang="en-US" sz="2400" b="0" i="0" baseline="0" smtClean="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m:rPr>
                            <m:sty m:val="p"/>
                          </m:rPr>
                          <a:rPr lang="ar-AE" sz="2400" b="0" i="0" baseline="0" smtClean="0">
                            <a:solidFill>
                              <a:schemeClr val="tx1"/>
                            </a:solidFill>
                            <a:latin typeface="Cambria Math" panose="02040503050406030204" pitchFamily="18" charset="0"/>
                          </a:rPr>
                          <m:t>dB</m:t>
                        </m:r>
                      </m:num>
                      <m:den>
                        <m:r>
                          <m:rPr>
                            <m:sty m:val="p"/>
                          </m:rPr>
                          <a:rPr lang="ar-AE" sz="2400" b="0" i="0" baseline="0" smtClean="0">
                            <a:solidFill>
                              <a:schemeClr val="tx1"/>
                            </a:solidFill>
                            <a:latin typeface="Cambria Math" panose="02040503050406030204" pitchFamily="18" charset="0"/>
                          </a:rPr>
                          <m:t>dt</m:t>
                        </m:r>
                      </m:den>
                    </m:f>
                    <m:r>
                      <m:rPr>
                        <m:sty m:val="p"/>
                      </m:rPr>
                      <a:rPr lang="ar-AE" sz="2400" b="0" i="0" baseline="0" smtClean="0">
                        <a:solidFill>
                          <a:schemeClr val="tx1"/>
                        </a:solidFill>
                        <a:latin typeface="Cambria Math" panose="02040503050406030204" pitchFamily="18" charset="0"/>
                      </a:rPr>
                      <m:t>π</m:t>
                    </m:r>
                    <m:sSup>
                      <m:sSupPr>
                        <m:ctrlPr>
                          <a:rPr lang="ar-AE" sz="2400" i="1">
                            <a:solidFill>
                              <a:schemeClr val="tx1"/>
                            </a:solidFill>
                            <a:latin typeface="Cambria Math" panose="02040503050406030204" pitchFamily="18" charset="0"/>
                          </a:rPr>
                        </m:ctrlPr>
                      </m:sSupPr>
                      <m:e>
                        <m:r>
                          <m:rPr>
                            <m:sty m:val="p"/>
                          </m:rPr>
                          <a:rPr lang="ar-AE" sz="2400" b="0" i="0" baseline="0" smtClean="0">
                            <a:solidFill>
                              <a:schemeClr val="tx1"/>
                            </a:solidFill>
                            <a:latin typeface="Cambria Math" panose="02040503050406030204" pitchFamily="18" charset="0"/>
                          </a:rPr>
                          <m:t>r</m:t>
                        </m:r>
                      </m:e>
                      <m:sup>
                        <m:r>
                          <a:rPr lang="ar-AE" sz="2400" b="0" i="0" baseline="0" smtClean="0">
                            <a:solidFill>
                              <a:schemeClr val="tx1"/>
                            </a:solidFill>
                            <a:latin typeface="Cambria Math" panose="02040503050406030204" pitchFamily="18" charset="0"/>
                          </a:rPr>
                          <m:t>2</m:t>
                        </m:r>
                      </m:sup>
                    </m:sSup>
                  </m:oMath>
                </a14:m>
                <a:r>
                  <a:rPr lang="ar-AE" sz="2400" dirty="0">
                    <a:solidFill>
                      <a:schemeClr val="tx1"/>
                    </a:solidFill>
                    <a:latin typeface="Calibri" panose="020F0502020204030204" pitchFamily="34" charset="0"/>
                    <a:ea typeface="Cambria" panose="02040503050406030204" pitchFamily="18" charset="0"/>
                  </a:rPr>
                  <a:t> </a:t>
                </a:r>
                <a:r>
                  <a:rPr lang="en-US" sz="2400" dirty="0">
                    <a:solidFill>
                      <a:schemeClr val="tx1"/>
                    </a:solidFill>
                    <a:latin typeface="Calibri" panose="020F0502020204030204" pitchFamily="34" charset="0"/>
                    <a:ea typeface="Cambria" panose="02040503050406030204" pitchFamily="18" charset="0"/>
                  </a:rPr>
                  <a:t>in loop 1 and </a:t>
                </a:r>
                <a14:m>
                  <m:oMath xmlns:m="http://schemas.openxmlformats.org/officeDocument/2006/math">
                    <m:r>
                      <a:rPr lang="en-US" sz="2400" b="0" i="0" baseline="0" smtClean="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m:rPr>
                            <m:sty m:val="p"/>
                          </m:rPr>
                          <a:rPr lang="ar-AE" sz="2400" b="0" i="0" baseline="0" smtClean="0">
                            <a:solidFill>
                              <a:schemeClr val="tx1"/>
                            </a:solidFill>
                            <a:latin typeface="Cambria Math" panose="02040503050406030204" pitchFamily="18" charset="0"/>
                          </a:rPr>
                          <m:t>dB</m:t>
                        </m:r>
                      </m:num>
                      <m:den>
                        <m:r>
                          <m:rPr>
                            <m:sty m:val="p"/>
                          </m:rPr>
                          <a:rPr lang="ar-AE" sz="2400" b="0" i="0" baseline="0" smtClean="0">
                            <a:solidFill>
                              <a:schemeClr val="tx1"/>
                            </a:solidFill>
                            <a:latin typeface="Cambria Math" panose="02040503050406030204" pitchFamily="18" charset="0"/>
                          </a:rPr>
                          <m:t>dt</m:t>
                        </m:r>
                      </m:den>
                    </m:f>
                    <m:r>
                      <m:rPr>
                        <m:sty m:val="p"/>
                      </m:rPr>
                      <a:rPr lang="ar-AE" sz="2400" b="0" i="0" baseline="0" smtClean="0">
                        <a:solidFill>
                          <a:schemeClr val="tx1"/>
                        </a:solidFill>
                        <a:latin typeface="Cambria Math" panose="02040503050406030204" pitchFamily="18" charset="0"/>
                      </a:rPr>
                      <m:t>π</m:t>
                    </m:r>
                    <m:sSup>
                      <m:sSupPr>
                        <m:ctrlPr>
                          <a:rPr lang="ar-AE" sz="2400" i="1">
                            <a:solidFill>
                              <a:schemeClr val="tx1"/>
                            </a:solidFill>
                            <a:latin typeface="Cambria Math" panose="02040503050406030204" pitchFamily="18" charset="0"/>
                          </a:rPr>
                        </m:ctrlPr>
                      </m:sSupPr>
                      <m:e>
                        <m:r>
                          <m:rPr>
                            <m:sty m:val="p"/>
                          </m:rPr>
                          <a:rPr lang="ar-AE" sz="2400" b="0" i="0" baseline="0" smtClean="0">
                            <a:solidFill>
                              <a:schemeClr val="tx1"/>
                            </a:solidFill>
                            <a:latin typeface="Cambria Math" panose="02040503050406030204" pitchFamily="18" charset="0"/>
                          </a:rPr>
                          <m:t>r</m:t>
                        </m:r>
                      </m:e>
                      <m:sup>
                        <m:r>
                          <a:rPr lang="ar-AE" sz="2400" b="0" i="0" baseline="0" smtClean="0">
                            <a:solidFill>
                              <a:schemeClr val="tx1"/>
                            </a:solidFill>
                            <a:latin typeface="Cambria Math" panose="02040503050406030204" pitchFamily="18" charset="0"/>
                          </a:rPr>
                          <m:t>2</m:t>
                        </m:r>
                      </m:sup>
                    </m:sSup>
                  </m:oMath>
                </a14:m>
                <a:r>
                  <a:rPr lang="ar-AE" sz="2400" dirty="0">
                    <a:solidFill>
                      <a:schemeClr val="tx1"/>
                    </a:solidFill>
                    <a:latin typeface="Calibri" panose="020F0502020204030204" pitchFamily="34" charset="0"/>
                    <a:ea typeface="Cambria" panose="02040503050406030204" pitchFamily="18" charset="0"/>
                  </a:rPr>
                  <a:t> </a:t>
                </a:r>
                <a:r>
                  <a:rPr lang="en-US" sz="2400" dirty="0">
                    <a:solidFill>
                      <a:schemeClr val="tx1"/>
                    </a:solidFill>
                    <a:latin typeface="Calibri" panose="020F0502020204030204" pitchFamily="34" charset="0"/>
                    <a:ea typeface="Cambria" panose="02040503050406030204" pitchFamily="18" charset="0"/>
                  </a:rPr>
                  <a:t>in loop 2</a:t>
                </a:r>
              </a:p>
              <a:p>
                <a:pPr algn="just">
                  <a:buClr>
                    <a:srgbClr val="FFFFFF"/>
                  </a:buClr>
                  <a:buSzPts val="2400"/>
                </a:pPr>
                <a:endParaRPr lang="en-US" sz="1800" dirty="0">
                  <a:solidFill>
                    <a:schemeClr val="tx1"/>
                  </a:solidFill>
                  <a:latin typeface="Calibri" panose="020F0502020204030204" pitchFamily="34" charset="0"/>
                  <a:ea typeface="Cambria" panose="02040503050406030204" pitchFamily="18" charset="0"/>
                </a:endParaRPr>
              </a:p>
              <a:p>
                <a:pPr algn="just">
                  <a:buClr>
                    <a:srgbClr val="FFFFFF"/>
                  </a:buClr>
                  <a:buSzPts val="2400"/>
                </a:pPr>
                <a14:m>
                  <m:oMath xmlns:m="http://schemas.openxmlformats.org/officeDocument/2006/math">
                    <m:r>
                      <a:rPr lang="en-US" sz="2400" b="0" i="0" baseline="0" smtClean="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m:rPr>
                            <m:sty m:val="p"/>
                          </m:rPr>
                          <a:rPr lang="ar-AE" sz="2400" b="0" i="0" baseline="0" smtClean="0">
                            <a:solidFill>
                              <a:schemeClr val="tx1"/>
                            </a:solidFill>
                            <a:latin typeface="Cambria Math" panose="02040503050406030204" pitchFamily="18" charset="0"/>
                          </a:rPr>
                          <m:t>dB</m:t>
                        </m:r>
                      </m:num>
                      <m:den>
                        <m:r>
                          <m:rPr>
                            <m:sty m:val="p"/>
                          </m:rPr>
                          <a:rPr lang="ar-AE" sz="2400" b="0" i="0" baseline="0" smtClean="0">
                            <a:solidFill>
                              <a:schemeClr val="tx1"/>
                            </a:solidFill>
                            <a:latin typeface="Cambria Math" panose="02040503050406030204" pitchFamily="18" charset="0"/>
                          </a:rPr>
                          <m:t>dt</m:t>
                        </m:r>
                      </m:den>
                    </m:f>
                    <m:r>
                      <m:rPr>
                        <m:sty m:val="p"/>
                      </m:rPr>
                      <a:rPr lang="ar-AE" sz="2400" b="0" i="0" baseline="0" smtClean="0">
                        <a:solidFill>
                          <a:schemeClr val="tx1"/>
                        </a:solidFill>
                        <a:latin typeface="Cambria Math" panose="02040503050406030204" pitchFamily="18" charset="0"/>
                      </a:rPr>
                      <m:t>π</m:t>
                    </m:r>
                    <m:sSup>
                      <m:sSupPr>
                        <m:ctrlPr>
                          <a:rPr lang="ar-AE" sz="2400" i="1">
                            <a:solidFill>
                              <a:schemeClr val="tx1"/>
                            </a:solidFill>
                            <a:latin typeface="Cambria Math" panose="02040503050406030204" pitchFamily="18" charset="0"/>
                          </a:rPr>
                        </m:ctrlPr>
                      </m:sSupPr>
                      <m:e>
                        <m:r>
                          <m:rPr>
                            <m:sty m:val="p"/>
                          </m:rPr>
                          <a:rPr lang="ar-AE" sz="2400" b="0" i="0" baseline="0" smtClean="0">
                            <a:solidFill>
                              <a:schemeClr val="tx1"/>
                            </a:solidFill>
                            <a:latin typeface="Cambria Math" panose="02040503050406030204" pitchFamily="18" charset="0"/>
                          </a:rPr>
                          <m:t>R</m:t>
                        </m:r>
                      </m:e>
                      <m:sup>
                        <m:r>
                          <a:rPr lang="ar-AE" sz="2400" b="0" i="0" baseline="0" smtClean="0">
                            <a:solidFill>
                              <a:schemeClr val="tx1"/>
                            </a:solidFill>
                            <a:latin typeface="Cambria Math" panose="02040503050406030204" pitchFamily="18" charset="0"/>
                          </a:rPr>
                          <m:t>2</m:t>
                        </m:r>
                      </m:sup>
                    </m:sSup>
                  </m:oMath>
                </a14:m>
                <a:r>
                  <a:rPr lang="ar-AE" sz="2400" dirty="0">
                    <a:solidFill>
                      <a:schemeClr val="tx1"/>
                    </a:solidFill>
                    <a:latin typeface="Calibri" panose="020F0502020204030204" pitchFamily="34" charset="0"/>
                    <a:ea typeface="Cambria" panose="02040503050406030204" pitchFamily="18" charset="0"/>
                  </a:rPr>
                  <a:t> </a:t>
                </a:r>
                <a:r>
                  <a:rPr lang="en-US" sz="2400" dirty="0">
                    <a:solidFill>
                      <a:schemeClr val="tx1"/>
                    </a:solidFill>
                    <a:latin typeface="Calibri" panose="020F0502020204030204" pitchFamily="34" charset="0"/>
                    <a:ea typeface="Cambria" panose="02040503050406030204" pitchFamily="18" charset="0"/>
                  </a:rPr>
                  <a:t>in loop 1 and zero in loop 2</a:t>
                </a:r>
              </a:p>
              <a:p>
                <a:pPr algn="just">
                  <a:buClr>
                    <a:srgbClr val="FFFFFF"/>
                  </a:buClr>
                  <a:buSzPts val="2400"/>
                </a:pPr>
                <a:endParaRPr lang="en-US" sz="1800" dirty="0">
                  <a:solidFill>
                    <a:schemeClr val="tx1"/>
                  </a:solidFill>
                  <a:latin typeface="Calibri" panose="020F0502020204030204" pitchFamily="34" charset="0"/>
                  <a:ea typeface="Cambria" panose="02040503050406030204" pitchFamily="18" charset="0"/>
                </a:endParaRPr>
              </a:p>
              <a:p>
                <a:pPr algn="just">
                  <a:buClr>
                    <a:srgbClr val="FFFFFF"/>
                  </a:buClr>
                  <a:buSzPts val="2400"/>
                </a:pPr>
                <a14:m>
                  <m:oMath xmlns:m="http://schemas.openxmlformats.org/officeDocument/2006/math">
                    <m:r>
                      <a:rPr lang="en-US" sz="2400" b="0" i="0" baseline="0" smtClean="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m:rPr>
                            <m:sty m:val="p"/>
                          </m:rPr>
                          <a:rPr lang="ar-AE" sz="2400" b="0" i="0" baseline="0" smtClean="0">
                            <a:solidFill>
                              <a:schemeClr val="tx1"/>
                            </a:solidFill>
                            <a:latin typeface="Cambria Math" panose="02040503050406030204" pitchFamily="18" charset="0"/>
                          </a:rPr>
                          <m:t>dB</m:t>
                        </m:r>
                      </m:num>
                      <m:den>
                        <m:r>
                          <m:rPr>
                            <m:sty m:val="p"/>
                          </m:rPr>
                          <a:rPr lang="ar-AE" sz="2400" b="0" i="0" baseline="0" smtClean="0">
                            <a:solidFill>
                              <a:schemeClr val="tx1"/>
                            </a:solidFill>
                            <a:latin typeface="Cambria Math" panose="02040503050406030204" pitchFamily="18" charset="0"/>
                          </a:rPr>
                          <m:t>dt</m:t>
                        </m:r>
                      </m:den>
                    </m:f>
                    <m:r>
                      <m:rPr>
                        <m:sty m:val="p"/>
                      </m:rPr>
                      <a:rPr lang="ar-AE" sz="2400" b="0" i="0" baseline="0" smtClean="0">
                        <a:solidFill>
                          <a:schemeClr val="tx1"/>
                        </a:solidFill>
                        <a:latin typeface="Cambria Math" panose="02040503050406030204" pitchFamily="18" charset="0"/>
                      </a:rPr>
                      <m:t>π</m:t>
                    </m:r>
                    <m:sSup>
                      <m:sSupPr>
                        <m:ctrlPr>
                          <a:rPr lang="ar-AE" sz="2400" i="1">
                            <a:solidFill>
                              <a:schemeClr val="tx1"/>
                            </a:solidFill>
                            <a:latin typeface="Cambria Math" panose="02040503050406030204" pitchFamily="18" charset="0"/>
                          </a:rPr>
                        </m:ctrlPr>
                      </m:sSupPr>
                      <m:e>
                        <m:r>
                          <m:rPr>
                            <m:sty m:val="p"/>
                          </m:rPr>
                          <a:rPr lang="ar-AE" sz="2400" b="0" i="0" baseline="0" smtClean="0">
                            <a:solidFill>
                              <a:schemeClr val="tx1"/>
                            </a:solidFill>
                            <a:latin typeface="Cambria Math" panose="02040503050406030204" pitchFamily="18" charset="0"/>
                          </a:rPr>
                          <m:t>r</m:t>
                        </m:r>
                      </m:e>
                      <m:sup>
                        <m:r>
                          <a:rPr lang="ar-AE" sz="2400" b="0" i="0" baseline="0" smtClean="0">
                            <a:solidFill>
                              <a:schemeClr val="tx1"/>
                            </a:solidFill>
                            <a:latin typeface="Cambria Math" panose="02040503050406030204" pitchFamily="18" charset="0"/>
                          </a:rPr>
                          <m:t>2</m:t>
                        </m:r>
                      </m:sup>
                    </m:sSup>
                  </m:oMath>
                </a14:m>
                <a:r>
                  <a:rPr lang="ar-AE" sz="2400" dirty="0">
                    <a:solidFill>
                      <a:schemeClr val="tx1"/>
                    </a:solidFill>
                    <a:latin typeface="Calibri" panose="020F0502020204030204" pitchFamily="34" charset="0"/>
                    <a:ea typeface="Cambria" panose="02040503050406030204" pitchFamily="18" charset="0"/>
                  </a:rPr>
                  <a:t> </a:t>
                </a:r>
                <a:r>
                  <a:rPr lang="en-US" sz="2400" dirty="0">
                    <a:solidFill>
                      <a:schemeClr val="tx1"/>
                    </a:solidFill>
                    <a:latin typeface="Calibri" panose="020F0502020204030204" pitchFamily="34" charset="0"/>
                    <a:ea typeface="Cambria" panose="02040503050406030204" pitchFamily="18" charset="0"/>
                  </a:rPr>
                  <a:t>in loop 1 and zero in loop 2</a:t>
                </a:r>
                <a:endParaRPr lang="en-US" sz="2400" dirty="0">
                  <a:solidFill>
                    <a:schemeClr val="tx1"/>
                  </a:solidFill>
                  <a:latin typeface="Calibri" panose="020F0502020204030204" pitchFamily="34" charset="0"/>
                  <a:ea typeface="Calibri"/>
                  <a:cs typeface="Calibri"/>
                  <a:sym typeface="Calibri"/>
                </a:endParaRP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3320581"/>
                <a:ext cx="6641804" cy="2825774"/>
              </a:xfrm>
              <a:prstGeom prst="rect">
                <a:avLst/>
              </a:prstGeom>
              <a:blipFill>
                <a:blip r:embed="rId3"/>
                <a:stretch>
                  <a:fillRect l="-2752" t="-3456" b="-3024"/>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338898"/>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111102"/>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883306"/>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655510"/>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982338"/>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uniform magnetic field is restricted within a region of radius r. The magnetic field changes with time at a rate </a:t>
                </a:r>
                <a14:m>
                  <m:oMath xmlns:m="http://schemas.openxmlformats.org/officeDocument/2006/math">
                    <m:f>
                      <m:fPr>
                        <m:ctrlPr>
                          <a:rPr lang="en-IN" sz="2400" i="1" u="none" strike="noStrike" cap="none" smtClean="0">
                            <a:solidFill>
                              <a:srgbClr val="FFC000"/>
                            </a:solidFill>
                            <a:latin typeface="Cambria Math" panose="02040503050406030204" pitchFamily="18" charset="0"/>
                            <a:ea typeface="Cambria"/>
                            <a:sym typeface="Cambria"/>
                          </a:rPr>
                        </m:ctrlPr>
                      </m:fPr>
                      <m:num>
                        <m:r>
                          <m:rPr>
                            <m:sty m:val="p"/>
                          </m:rPr>
                          <a:rPr lang="en-US" sz="2400" b="0" i="0" u="none" strike="noStrike" cap="none" baseline="0" smtClean="0">
                            <a:solidFill>
                              <a:srgbClr val="FFC000"/>
                            </a:solidFill>
                            <a:latin typeface="Cambria Math" panose="02040503050406030204" pitchFamily="18" charset="0"/>
                            <a:ea typeface="Cambria"/>
                            <a:sym typeface="Cambria"/>
                          </a:rPr>
                          <m:t>dB</m:t>
                        </m:r>
                      </m:num>
                      <m:den>
                        <m:r>
                          <m:rPr>
                            <m:sty m:val="p"/>
                          </m:rPr>
                          <a:rPr lang="en-US" sz="2400" b="0" i="0" u="none" strike="noStrike" cap="none" baseline="0" smtClean="0">
                            <a:solidFill>
                              <a:srgbClr val="FFC000"/>
                            </a:solidFill>
                            <a:latin typeface="Cambria Math" panose="02040503050406030204" pitchFamily="18" charset="0"/>
                            <a:ea typeface="Cambria"/>
                            <a:sym typeface="Cambria"/>
                          </a:rPr>
                          <m:t>dt</m:t>
                        </m:r>
                      </m:den>
                    </m:f>
                  </m:oMath>
                </a14:m>
                <a:r>
                  <a:rPr lang="en-US" sz="2400" u="none" strike="noStrike" cap="none" dirty="0">
                    <a:solidFill>
                      <a:srgbClr val="FFC000"/>
                    </a:solidFill>
                    <a:latin typeface="Poppins Medium" panose="00000600000000000000" pitchFamily="2" charset="0"/>
                    <a:ea typeface="Cambria"/>
                    <a:cs typeface="Cambria"/>
                    <a:sym typeface="Cambria"/>
                  </a:rPr>
                  <a:t> . Loop 1 of radius R </a:t>
                </a:r>
                <a:r>
                  <a:rPr lang="en-US"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a:t>
                </a:r>
                <a:r>
                  <a:rPr lang="en-US" sz="2400" u="none" strike="noStrike" cap="none" dirty="0">
                    <a:solidFill>
                      <a:srgbClr val="FFC000"/>
                    </a:solidFill>
                    <a:latin typeface="Poppins Medium" panose="00000600000000000000" pitchFamily="2" charset="0"/>
                    <a:ea typeface="Cambria"/>
                    <a:cs typeface="Cambria"/>
                    <a:sym typeface="Cambria"/>
                  </a:rPr>
                  <a:t> r encloses the region r and loop 2 of radius R is outside the region of magnetic field as shown in the figure. Then, the emf generated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982338"/>
              </a:xfrm>
              <a:prstGeom prst="rect">
                <a:avLst/>
              </a:prstGeom>
              <a:blipFill>
                <a:blip r:embed="rId5"/>
                <a:stretch>
                  <a:fillRect l="-1745" t="-3077" r="-1689" b="-3077"/>
                </a:stretch>
              </a:blipFill>
              <a:ln>
                <a:no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66CB8A53-1484-A7CE-3BEE-35E68BE4F084}"/>
              </a:ext>
            </a:extLst>
          </p:cNvPr>
          <p:cNvSpPr txBox="1"/>
          <p:nvPr/>
        </p:nvSpPr>
        <p:spPr>
          <a:xfrm>
            <a:off x="7858454" y="3151945"/>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[NEET 2016]</a:t>
            </a:r>
          </a:p>
        </p:txBody>
      </p:sp>
      <p:pic>
        <p:nvPicPr>
          <p:cNvPr id="2" name="Picture 1">
            <a:extLst>
              <a:ext uri="{FF2B5EF4-FFF2-40B4-BE49-F238E27FC236}">
                <a16:creationId xmlns:a16="http://schemas.microsoft.com/office/drawing/2014/main" xmlns="" id="{F2D2A8BD-7A81-855B-CFC4-E27E210706CA}"/>
              </a:ext>
            </a:extLst>
          </p:cNvPr>
          <p:cNvPicPr>
            <a:picLocks noChangeAspect="1"/>
          </p:cNvPicPr>
          <p:nvPr/>
        </p:nvPicPr>
        <p:blipFill>
          <a:blip r:embed="rId6">
            <a:clrChange>
              <a:clrFrom>
                <a:srgbClr val="000000"/>
              </a:clrFrom>
              <a:clrTo>
                <a:srgbClr val="000000">
                  <a:alpha val="0"/>
                </a:srgbClr>
              </a:clrTo>
            </a:clrChange>
          </a:blip>
          <a:stretch>
            <a:fillRect/>
          </a:stretch>
        </p:blipFill>
        <p:spPr>
          <a:xfrm>
            <a:off x="6871258" y="3968400"/>
            <a:ext cx="4202226" cy="1885939"/>
          </a:xfrm>
          <a:prstGeom prst="rect">
            <a:avLst/>
          </a:prstGeom>
        </p:spPr>
      </p:pic>
    </p:spTree>
    <p:extLst>
      <p:ext uri="{BB962C8B-B14F-4D97-AF65-F5344CB8AC3E}">
        <p14:creationId xmlns:p14="http://schemas.microsoft.com/office/powerpoint/2010/main" val="34391924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2788953"/>
                <a:ext cx="4572000" cy="2892395"/>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FFFFFF"/>
                  </a:buClr>
                  <a:buSzPts val="2400"/>
                  <a:buFont typeface="Arial"/>
                  <a:buNone/>
                </a:pPr>
                <a:r>
                  <a:rPr lang="en-US" sz="2400" u="none" strike="noStrike" cap="none" dirty="0">
                    <a:solidFill>
                      <a:srgbClr val="FFFFFF"/>
                    </a:solidFill>
                    <a:latin typeface="Calibri" panose="020F0502020204030204" pitchFamily="34" charset="0"/>
                    <a:ea typeface="Cambria"/>
                    <a:cs typeface="Cambria"/>
                    <a:sym typeface="Cambria"/>
                  </a:rPr>
                  <a:t>qV</a:t>
                </a:r>
              </a:p>
              <a:p>
                <a:pPr marL="0" marR="0" lvl="0" indent="0" algn="just" rtl="0">
                  <a:lnSpc>
                    <a:spcPct val="100000"/>
                  </a:lnSpc>
                  <a:spcBef>
                    <a:spcPts val="0"/>
                  </a:spcBef>
                  <a:spcAft>
                    <a:spcPts val="200"/>
                  </a:spcAft>
                  <a:buClr>
                    <a:srgbClr val="FFFFFF"/>
                  </a:buClr>
                  <a:buSzPts val="2400"/>
                  <a:buFont typeface="Arial"/>
                  <a:buNone/>
                </a:pPr>
                <a:endParaRPr lang="en-US" sz="2400" u="none" strike="noStrike" cap="none" dirty="0">
                  <a:solidFill>
                    <a:srgbClr val="FFFFFF"/>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FFFFFF"/>
                  </a:buClr>
                  <a:buSzPts val="2400"/>
                  <a:buFont typeface="Arial"/>
                  <a:buNone/>
                </a:pPr>
                <a:r>
                  <a:rPr lang="en-US" sz="2400" dirty="0">
                    <a:solidFill>
                      <a:srgbClr val="FFFFFF"/>
                    </a:solidFill>
                    <a:latin typeface="Calibri" panose="020F0502020204030204" pitchFamily="34" charset="0"/>
                    <a:ea typeface="Cambria"/>
                    <a:cs typeface="Cambria"/>
                    <a:sym typeface="Cambria"/>
                  </a:rPr>
                  <a:t>zero</a:t>
                </a:r>
              </a:p>
              <a:p>
                <a:pPr marL="0" marR="0" lvl="0" indent="0" algn="just" rtl="0">
                  <a:lnSpc>
                    <a:spcPct val="100000"/>
                  </a:lnSpc>
                  <a:spcBef>
                    <a:spcPts val="0"/>
                  </a:spcBef>
                  <a:spcAft>
                    <a:spcPts val="200"/>
                  </a:spcAft>
                  <a:buClr>
                    <a:srgbClr val="FFFFFF"/>
                  </a:buClr>
                  <a:buSzPts val="2400"/>
                  <a:buFont typeface="Arial"/>
                  <a:buNone/>
                </a:pPr>
                <a:endParaRPr lang="en-US" sz="2400" u="none" strike="noStrike" cap="none" dirty="0">
                  <a:solidFill>
                    <a:srgbClr val="FFFFFF"/>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FFFFFF"/>
                  </a:buClr>
                  <a:buSzPts val="2400"/>
                  <a:buFont typeface="Arial"/>
                  <a:buNone/>
                </a:pPr>
                <a:r>
                  <a:rPr lang="en-US" sz="2400" dirty="0">
                    <a:solidFill>
                      <a:srgbClr val="FFFFFF"/>
                    </a:solidFill>
                    <a:latin typeface="Calibri" panose="020F0502020204030204" pitchFamily="34" charset="0"/>
                    <a:ea typeface="Cambria"/>
                    <a:cs typeface="Cambria"/>
                    <a:sym typeface="Cambria"/>
                  </a:rPr>
                  <a:t>2 </a:t>
                </a:r>
                <a:r>
                  <a:rPr lang="en-US" sz="2400" dirty="0" err="1">
                    <a:solidFill>
                      <a:srgbClr val="FFFFFF"/>
                    </a:solidFill>
                    <a:latin typeface="Calibri" panose="020F0502020204030204" pitchFamily="34" charset="0"/>
                    <a:ea typeface="Cambria"/>
                    <a:cs typeface="Cambria"/>
                    <a:sym typeface="Cambria"/>
                  </a:rPr>
                  <a:t>qV</a:t>
                </a:r>
                <a:endParaRPr lang="en-US" sz="2400" dirty="0">
                  <a:solidFill>
                    <a:srgbClr val="FFFFFF"/>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FFFFFF"/>
                  </a:buClr>
                  <a:buSzPts val="2400"/>
                  <a:buFont typeface="Arial"/>
                  <a:buNone/>
                </a:pPr>
                <a:endParaRPr lang="en-US" sz="2400" u="none" strike="noStrike" cap="none" dirty="0">
                  <a:solidFill>
                    <a:srgbClr val="FFFFFF"/>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FFFFFF"/>
                  </a:buClr>
                  <a:buSzPts val="2400"/>
                  <a:buFont typeface="Arial"/>
                  <a:buNone/>
                </a:pPr>
                <a14:m>
                  <m:oMath xmlns:m="http://schemas.openxmlformats.org/officeDocument/2006/math">
                    <m:f>
                      <m:fPr>
                        <m:ctrlPr>
                          <a:rPr lang="en-US" sz="2400" i="1" dirty="0" smtClean="0">
                            <a:solidFill>
                              <a:srgbClr val="FFFFFF"/>
                            </a:solidFill>
                            <a:latin typeface="Cambria Math" panose="02040503050406030204" pitchFamily="18" charset="0"/>
                            <a:ea typeface="Cambria"/>
                            <a:cs typeface="Cambria"/>
                            <a:sym typeface="Cambria"/>
                          </a:rPr>
                        </m:ctrlPr>
                      </m:fPr>
                      <m:num>
                        <m:r>
                          <m:rPr>
                            <m:sty m:val="p"/>
                          </m:rPr>
                          <a:rPr lang="en-US" sz="2400" b="0" i="0" baseline="0" dirty="0" smtClean="0">
                            <a:solidFill>
                              <a:srgbClr val="FFFFFF"/>
                            </a:solidFill>
                            <a:latin typeface="Cambria Math" panose="02040503050406030204" pitchFamily="18" charset="0"/>
                            <a:ea typeface="Cambria"/>
                            <a:cs typeface="Cambria"/>
                            <a:sym typeface="Cambria"/>
                          </a:rPr>
                          <m:t>qV</m:t>
                        </m:r>
                      </m:num>
                      <m:den>
                        <m:r>
                          <a:rPr lang="en-US" sz="2400" b="0" i="0" baseline="0" dirty="0" smtClean="0">
                            <a:solidFill>
                              <a:srgbClr val="FFFFFF"/>
                            </a:solidFill>
                            <a:latin typeface="Cambria Math" panose="02040503050406030204" pitchFamily="18" charset="0"/>
                            <a:ea typeface="Cambria"/>
                            <a:cs typeface="Cambria"/>
                            <a:sym typeface="Cambria"/>
                          </a:rPr>
                          <m:t>2</m:t>
                        </m:r>
                      </m:den>
                    </m:f>
                  </m:oMath>
                </a14:m>
                <a:r>
                  <a:rPr lang="en-US" sz="2400" dirty="0">
                    <a:solidFill>
                      <a:srgbClr val="FFFFFF"/>
                    </a:solidFill>
                    <a:latin typeface="Calibri" panose="020F0502020204030204" pitchFamily="34" charset="0"/>
                    <a:ea typeface="Calibri"/>
                    <a:cs typeface="Calibri"/>
                    <a:sym typeface="Calibri"/>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2788953"/>
                <a:ext cx="4572000" cy="2892395"/>
              </a:xfrm>
              <a:prstGeom prst="rect">
                <a:avLst/>
              </a:prstGeom>
              <a:blipFill>
                <a:blip r:embed="rId3"/>
                <a:stretch>
                  <a:fillRect l="-4000" t="-3376"/>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77141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54361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31582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08802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u="none" strike="noStrike" cap="none" dirty="0">
                <a:solidFill>
                  <a:srgbClr val="FFC000"/>
                </a:solidFill>
                <a:latin typeface="Poppins Medium" panose="00000600000000000000" pitchFamily="2" charset="0"/>
                <a:ea typeface="Cambria"/>
                <a:cs typeface="Cambria"/>
                <a:sym typeface="Cambria"/>
              </a:rPr>
              <a:t>As a result of change in the magnetic flux linked to the closed loop shown in the figure, an emf V volt is induced in the loop. The work done (joule) in taking a charge q coulomb once along the loop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2476670"/>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[CBSE AIPMT 2005]</a:t>
            </a:r>
          </a:p>
        </p:txBody>
      </p:sp>
      <p:pic>
        <p:nvPicPr>
          <p:cNvPr id="2" name="Picture 1">
            <a:extLst>
              <a:ext uri="{FF2B5EF4-FFF2-40B4-BE49-F238E27FC236}">
                <a16:creationId xmlns:a16="http://schemas.microsoft.com/office/drawing/2014/main" xmlns="" id="{E81F27C7-84D6-511D-0B5E-ED5FE2695D5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39000"/>
                    </a14:imgEffect>
                  </a14:imgLayer>
                </a14:imgProps>
              </a:ext>
            </a:extLst>
          </a:blip>
          <a:stretch>
            <a:fillRect/>
          </a:stretch>
        </p:blipFill>
        <p:spPr>
          <a:xfrm>
            <a:off x="4428915" y="2641374"/>
            <a:ext cx="3429539" cy="2668297"/>
          </a:xfrm>
          <a:prstGeom prst="rect">
            <a:avLst/>
          </a:prstGeom>
        </p:spPr>
      </p:pic>
    </p:spTree>
    <p:extLst>
      <p:ext uri="{BB962C8B-B14F-4D97-AF65-F5344CB8AC3E}">
        <p14:creationId xmlns:p14="http://schemas.microsoft.com/office/powerpoint/2010/main" val="27432056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Energy</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Energy and magnetic field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Charge</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Magnetic Field</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Faraday’s law are consequence of conservation of </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69567" y="1600200"/>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[AIPMT 1991]</a:t>
            </a:r>
          </a:p>
        </p:txBody>
      </p:sp>
    </p:spTree>
    <p:extLst>
      <p:ext uri="{BB962C8B-B14F-4D97-AF65-F5344CB8AC3E}">
        <p14:creationId xmlns:p14="http://schemas.microsoft.com/office/powerpoint/2010/main" val="189121397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511970"/>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2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0.5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0.3 mA</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494429"/>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266633"/>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5038837"/>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811041"/>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149306"/>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square loop of side 10 cm and resistance 0.5</a:t>
            </a:r>
            <a:r>
              <a:rPr lang="en-IN" sz="2400" b="0" i="0" u="none" strike="noStrike" cap="none" dirty="0">
                <a:solidFill>
                  <a:srgbClr val="FFC000"/>
                </a:solidFill>
                <a:latin typeface="Poppins Medium" panose="00000600000000000000" pitchFamily="2" charset="0"/>
                <a:ea typeface="Cambria"/>
                <a:cs typeface="Cambria"/>
                <a:sym typeface="Symbol" panose="05050102010706020507" pitchFamily="18" charset="2"/>
              </a:rPr>
              <a:t></a:t>
            </a:r>
            <a:r>
              <a:rPr lang="en-IN" sz="2400" b="0" i="0" u="none" strike="noStrike" cap="none" dirty="0">
                <a:solidFill>
                  <a:srgbClr val="FFC000"/>
                </a:solidFill>
                <a:latin typeface="Poppins Medium" panose="00000600000000000000" pitchFamily="2" charset="0"/>
                <a:ea typeface="Cambria"/>
                <a:cs typeface="Cambria"/>
                <a:sym typeface="Cambria"/>
              </a:rPr>
              <a:t> is placed vertically in the east-west plane. A uniform magnetic field 0.10 T is set up across the plane in the north-east direction. The magnetic field is decreased to zero in 0.70 s at a steady rate. The magnitude of induced current during this time interval is: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2974566"/>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[NCERT]</a:t>
            </a:r>
          </a:p>
        </p:txBody>
      </p:sp>
    </p:spTree>
    <p:extLst>
      <p:ext uri="{BB962C8B-B14F-4D97-AF65-F5344CB8AC3E}">
        <p14:creationId xmlns:p14="http://schemas.microsoft.com/office/powerpoint/2010/main" val="7988504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469436"/>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3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2.5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5.2 mA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1.9 mA</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451895"/>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224099"/>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996303"/>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768507"/>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149306"/>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circular coil of radius 10 cm, 500  turns, and resistance 2</a:t>
            </a:r>
            <a:r>
              <a:rPr lang="en-IN" sz="2400" b="0" i="0" u="none" strike="noStrike" cap="none" dirty="0">
                <a:solidFill>
                  <a:srgbClr val="FFC000"/>
                </a:solidFill>
                <a:latin typeface="Poppins Medium" panose="00000600000000000000" pitchFamily="2" charset="0"/>
                <a:ea typeface="Cambria"/>
                <a:cs typeface="Cambria"/>
                <a:sym typeface="Symbol" panose="05050102010706020507" pitchFamily="18" charset="2"/>
              </a:rPr>
              <a:t></a:t>
            </a:r>
            <a:r>
              <a:rPr lang="en-IN" sz="2400" b="0" i="0" u="none" strike="noStrike" cap="none" dirty="0">
                <a:solidFill>
                  <a:srgbClr val="FFC000"/>
                </a:solidFill>
                <a:latin typeface="Poppins Medium" panose="00000600000000000000" pitchFamily="2" charset="0"/>
                <a:ea typeface="Cambria"/>
                <a:cs typeface="Cambria"/>
                <a:sym typeface="Cambria"/>
              </a:rPr>
              <a:t> is placed with its plane perpendicular to the horizontal component of the earth’s magnetic field. It is rotated about its vertical diameter through 180° in 0.25 s. The magnitude of the current induced in the coil is: (The horizontal component of the earth’s field at the place is 3.0 × 10</a:t>
            </a:r>
            <a:r>
              <a:rPr lang="en-IN" sz="2400" b="0" i="0" u="none" strike="noStrike" cap="none" baseline="30000" dirty="0">
                <a:solidFill>
                  <a:srgbClr val="FFC000"/>
                </a:solidFill>
                <a:latin typeface="Poppins Medium" panose="00000600000000000000" pitchFamily="2" charset="0"/>
                <a:ea typeface="Cambria"/>
                <a:cs typeface="Cambria"/>
                <a:sym typeface="Cambria"/>
              </a:rPr>
              <a:t>–5</a:t>
            </a:r>
            <a:r>
              <a:rPr lang="en-IN" sz="2400" b="0" i="0" u="none" strike="noStrike" cap="none" dirty="0">
                <a:solidFill>
                  <a:srgbClr val="FFC000"/>
                </a:solidFill>
                <a:latin typeface="Poppins Medium" panose="00000600000000000000" pitchFamily="2" charset="0"/>
                <a:ea typeface="Cambria"/>
                <a:cs typeface="Cambria"/>
                <a:sym typeface="Cambria"/>
              </a:rPr>
              <a:t>T)</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3343330"/>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[NCERT]</a:t>
            </a:r>
          </a:p>
        </p:txBody>
      </p:sp>
    </p:spTree>
    <p:extLst>
      <p:ext uri="{BB962C8B-B14F-4D97-AF65-F5344CB8AC3E}">
        <p14:creationId xmlns:p14="http://schemas.microsoft.com/office/powerpoint/2010/main" val="40693447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457200"/>
            <a:ext cx="11008291" cy="1157623"/>
            <a:chOff x="712695" y="1882588"/>
            <a:chExt cx="3682568" cy="1157623"/>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256192" y="1962993"/>
              <a:ext cx="3095266" cy="1077218"/>
            </a:xfrm>
            <a:prstGeom prst="rect">
              <a:avLst/>
            </a:prstGeom>
            <a:noFill/>
          </p:spPr>
          <p:txBody>
            <a:bodyPr wrap="square" rtlCol="0">
              <a:spAutoFit/>
            </a:bodyPr>
            <a:lstStyle/>
            <a:p>
              <a:pPr algn="ctr"/>
              <a:r>
                <a:rPr lang="en-US" sz="3200" b="1" dirty="0">
                  <a:latin typeface="Calibri" panose="020F0502020204030204" pitchFamily="34" charset="0"/>
                </a:rPr>
                <a:t>Topic : Lenz’s law (conservation of energy principle)</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1264705"/>
          </a:xfrm>
          <a:prstGeom prst="rect">
            <a:avLst/>
          </a:prstGeom>
          <a:noFill/>
        </p:spPr>
        <p:txBody>
          <a:bodyPr wrap="square" lIns="0" tIns="0" rIns="0" bIns="0" rtlCol="0">
            <a:spAutoFit/>
          </a:bodyPr>
          <a:lstStyle/>
          <a:p>
            <a:pPr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According to this law, emf will be induced in such a way that it will oppose the cause which has produced it.</a:t>
            </a:r>
          </a:p>
          <a:p>
            <a:pPr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Figure shows a magnet approaching a ring with its north pole towards the ring.</a:t>
            </a:r>
          </a:p>
        </p:txBody>
      </p:sp>
      <p:pic>
        <p:nvPicPr>
          <p:cNvPr id="7" name="Picture 6">
            <a:extLst>
              <a:ext uri="{FF2B5EF4-FFF2-40B4-BE49-F238E27FC236}">
                <a16:creationId xmlns:a16="http://schemas.microsoft.com/office/drawing/2014/main" xmlns="" id="{4F111018-BCEF-7258-7FA9-808282D8B0B4}"/>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3756463" y="3080886"/>
            <a:ext cx="4679073" cy="2502760"/>
          </a:xfrm>
          <a:prstGeom prst="rect">
            <a:avLst/>
          </a:prstGeom>
        </p:spPr>
      </p:pic>
    </p:spTree>
    <p:extLst>
      <p:ext uri="{BB962C8B-B14F-4D97-AF65-F5344CB8AC3E}">
        <p14:creationId xmlns:p14="http://schemas.microsoft.com/office/powerpoint/2010/main" val="18049695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0" y="2810218"/>
            <a:ext cx="6046381" cy="2769989"/>
          </a:xfrm>
          <a:prstGeom prst="rect">
            <a:avLst/>
          </a:prstGeom>
          <a:noFill/>
        </p:spPr>
        <p:txBody>
          <a:bodyPr wrap="square" lIns="0" tIns="0" rIns="0" bIns="0" rtlCol="0">
            <a:spAutoFit/>
          </a:bodyPr>
          <a:lstStyle/>
          <a:p>
            <a:pPr marL="0" marR="0" lvl="0" indent="0" algn="l" rtl="0">
              <a:spcBef>
                <a:spcPts val="0"/>
              </a:spcBef>
              <a:buNone/>
            </a:pPr>
            <a:r>
              <a:rPr lang="en-US" sz="2400" dirty="0" err="1">
                <a:solidFill>
                  <a:srgbClr val="FFFFFF"/>
                </a:solidFill>
                <a:latin typeface="Calibri"/>
                <a:ea typeface="Calibri"/>
                <a:cs typeface="Calibri"/>
                <a:sym typeface="Calibri"/>
              </a:rPr>
              <a:t>adcb</a:t>
            </a:r>
            <a:endParaRPr lang="en-US" sz="2400" dirty="0">
              <a:solidFill>
                <a:srgbClr val="FFFFFF"/>
              </a:solidFill>
              <a:latin typeface="Calibri"/>
              <a:ea typeface="Calibri"/>
              <a:cs typeface="Calibri"/>
              <a:sym typeface="Calibri"/>
            </a:endParaRPr>
          </a:p>
          <a:p>
            <a:pPr marL="0" marR="0" lvl="0" indent="0" algn="l" rtl="0">
              <a:spcBef>
                <a:spcPts val="0"/>
              </a:spcBef>
              <a:buNone/>
            </a:pPr>
            <a:endParaRPr lang="en-US" sz="2000" dirty="0">
              <a:solidFill>
                <a:srgbClr val="FFFFFF"/>
              </a:solidFill>
              <a:latin typeface="Calibri"/>
              <a:ea typeface="Calibri"/>
              <a:cs typeface="Calibri"/>
              <a:sym typeface="Calibri"/>
            </a:endParaRPr>
          </a:p>
          <a:p>
            <a:pPr marL="0" marR="0" lvl="0" indent="0" algn="l" rtl="0">
              <a:spcBef>
                <a:spcPts val="0"/>
              </a:spcBef>
              <a:buNone/>
            </a:pPr>
            <a:r>
              <a:rPr lang="en-US" sz="2400" dirty="0">
                <a:solidFill>
                  <a:srgbClr val="FFFFFF"/>
                </a:solidFill>
                <a:latin typeface="Calibri"/>
                <a:ea typeface="Calibri"/>
                <a:cs typeface="Calibri"/>
                <a:sym typeface="Calibri"/>
              </a:rPr>
              <a:t>The current will reverse its direction as electron goes past the coil</a:t>
            </a:r>
          </a:p>
          <a:p>
            <a:pPr marL="0" marR="0" lvl="0" indent="0" algn="l" rtl="0">
              <a:spcBef>
                <a:spcPts val="0"/>
              </a:spcBef>
              <a:buNone/>
            </a:pPr>
            <a:endParaRPr lang="en-US" sz="2000" dirty="0">
              <a:solidFill>
                <a:srgbClr val="FFFFFF"/>
              </a:solidFill>
              <a:latin typeface="Calibri"/>
              <a:ea typeface="Calibri"/>
              <a:cs typeface="Calibri"/>
              <a:sym typeface="Calibri"/>
            </a:endParaRPr>
          </a:p>
          <a:p>
            <a:pPr marL="0" marR="0" lvl="0" indent="0" algn="l" rtl="0">
              <a:spcBef>
                <a:spcPts val="0"/>
              </a:spcBef>
              <a:buNone/>
            </a:pPr>
            <a:r>
              <a:rPr lang="en-US" sz="2400" dirty="0">
                <a:solidFill>
                  <a:srgbClr val="FFFFFF"/>
                </a:solidFill>
                <a:latin typeface="Calibri"/>
                <a:ea typeface="Calibri"/>
                <a:cs typeface="Calibri"/>
                <a:sym typeface="Calibri"/>
              </a:rPr>
              <a:t>No current induced</a:t>
            </a:r>
          </a:p>
          <a:p>
            <a:pPr marL="0" marR="0" lvl="0" indent="0" algn="l" rtl="0">
              <a:spcBef>
                <a:spcPts val="0"/>
              </a:spcBef>
              <a:buNone/>
            </a:pPr>
            <a:endParaRPr lang="en-US" sz="2000" dirty="0">
              <a:solidFill>
                <a:srgbClr val="FFFFFF"/>
              </a:solidFill>
              <a:latin typeface="Calibri"/>
              <a:ea typeface="Calibri"/>
              <a:cs typeface="Calibri"/>
              <a:sym typeface="Calibri"/>
            </a:endParaRPr>
          </a:p>
          <a:p>
            <a:pPr marL="0" marR="0" lvl="0" indent="0" algn="l" rtl="0">
              <a:spcBef>
                <a:spcPts val="0"/>
              </a:spcBef>
              <a:buNone/>
            </a:pPr>
            <a:r>
              <a:rPr lang="en-US" sz="2400" dirty="0" err="1">
                <a:solidFill>
                  <a:srgbClr val="FFFFFF"/>
                </a:solidFill>
                <a:latin typeface="Calibri"/>
                <a:ea typeface="Calibri"/>
                <a:cs typeface="Calibri"/>
                <a:sym typeface="Calibri"/>
              </a:rPr>
              <a:t>abcd</a:t>
            </a:r>
            <a:endParaRPr lang="en-US" sz="2400" dirty="0">
              <a:solidFill>
                <a:srgbClr val="FFFFFF"/>
              </a:solidFill>
              <a:latin typeface="Calibri"/>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9900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67120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44341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21561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An electron moves on a straight-line path </a:t>
            </a:r>
            <a:r>
              <a:rPr lang="en-IN" sz="2400" b="0" u="none" strike="noStrike" cap="none" dirty="0">
                <a:solidFill>
                  <a:srgbClr val="FFC000"/>
                </a:solidFill>
                <a:latin typeface="Poppins Medium" panose="00000600000000000000" pitchFamily="2" charset="0"/>
                <a:ea typeface="Cambria"/>
                <a:cs typeface="Cambria"/>
                <a:sym typeface="Cambria"/>
              </a:rPr>
              <a:t>XY</a:t>
            </a:r>
            <a:r>
              <a:rPr lang="en-IN" sz="2400" b="0" i="0" u="none" strike="noStrike" cap="none" dirty="0">
                <a:solidFill>
                  <a:srgbClr val="FFC000"/>
                </a:solidFill>
                <a:latin typeface="Poppins Medium" panose="00000600000000000000" pitchFamily="2" charset="0"/>
                <a:ea typeface="Cambria"/>
                <a:cs typeface="Cambria"/>
                <a:sym typeface="Cambria"/>
              </a:rPr>
              <a:t> as shown. The </a:t>
            </a:r>
            <a:r>
              <a:rPr lang="en-IN" sz="2400" b="0" u="none" strike="noStrike" cap="none" dirty="0" err="1">
                <a:solidFill>
                  <a:srgbClr val="FFC000"/>
                </a:solidFill>
                <a:latin typeface="Poppins Medium" panose="00000600000000000000" pitchFamily="2" charset="0"/>
                <a:ea typeface="Cambria"/>
                <a:cs typeface="Cambria"/>
                <a:sym typeface="Cambria"/>
              </a:rPr>
              <a:t>abcd</a:t>
            </a:r>
            <a:r>
              <a:rPr lang="en-IN" sz="2400" b="0" i="0" u="none" strike="noStrike" cap="none" dirty="0">
                <a:solidFill>
                  <a:srgbClr val="FFC000"/>
                </a:solidFill>
                <a:latin typeface="Poppins Medium" panose="00000600000000000000" pitchFamily="2" charset="0"/>
                <a:ea typeface="Cambria"/>
                <a:cs typeface="Cambria"/>
                <a:sym typeface="Cambria"/>
              </a:rPr>
              <a:t> is a coil adjacent to the path of electron. What will be the direction of current if any, induced in the coil?</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7044D190-ADE4-CEF0-3E4B-539E8FC8750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8365251" y="2449609"/>
            <a:ext cx="3083799" cy="1935084"/>
          </a:xfrm>
          <a:prstGeom prst="rect">
            <a:avLst/>
          </a:prstGeom>
        </p:spPr>
      </p:pic>
    </p:spTree>
    <p:extLst>
      <p:ext uri="{BB962C8B-B14F-4D97-AF65-F5344CB8AC3E}">
        <p14:creationId xmlns:p14="http://schemas.microsoft.com/office/powerpoint/2010/main" val="11391999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conducting loop is moving from left to right through a region of uniform magnetic (B) </a:t>
            </a:r>
            <a:r>
              <a:rPr lang="en-IN" sz="2400" dirty="0">
                <a:solidFill>
                  <a:srgbClr val="FFC000"/>
                </a:solidFill>
                <a:latin typeface="Poppins Medium" panose="00000600000000000000" pitchFamily="2" charset="0"/>
                <a:ea typeface="Cambria"/>
                <a:cs typeface="Cambria"/>
                <a:sym typeface="Cambria"/>
              </a:rPr>
              <a:t>field. Its four positions are shown below. Show the direction of induced current in all four positions.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FB95936E-6177-8AEF-4E6A-0A3C0CFB33E7}"/>
              </a:ext>
            </a:extLst>
          </p:cNvPr>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929986" y="2768401"/>
            <a:ext cx="3445517" cy="1896853"/>
          </a:xfrm>
          <a:prstGeom prst="rect">
            <a:avLst/>
          </a:prstGeom>
        </p:spPr>
      </p:pic>
    </p:spTree>
    <p:extLst>
      <p:ext uri="{BB962C8B-B14F-4D97-AF65-F5344CB8AC3E}">
        <p14:creationId xmlns:p14="http://schemas.microsoft.com/office/powerpoint/2010/main" val="24545504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022868"/>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pt-BR" sz="2400" dirty="0">
                <a:solidFill>
                  <a:srgbClr val="FFFFFF"/>
                </a:solidFill>
                <a:latin typeface="Calibri"/>
                <a:ea typeface="Calibri"/>
                <a:cs typeface="Calibri"/>
                <a:sym typeface="Calibri"/>
              </a:rPr>
              <a:t>1 A</a:t>
            </a:r>
          </a:p>
          <a:p>
            <a:pPr marL="0" marR="0" lvl="0" indent="0" algn="l" rtl="0">
              <a:spcBef>
                <a:spcPts val="0"/>
              </a:spcBef>
              <a:spcAft>
                <a:spcPts val="200"/>
              </a:spcAft>
              <a:buNone/>
            </a:pPr>
            <a:endParaRPr lang="pt-BR"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t-BR" sz="2400" dirty="0">
                <a:solidFill>
                  <a:srgbClr val="FFFFFF"/>
                </a:solidFill>
                <a:latin typeface="Calibri"/>
                <a:ea typeface="Calibri"/>
                <a:cs typeface="Calibri"/>
                <a:sym typeface="Calibri"/>
              </a:rPr>
              <a:t>50 A</a:t>
            </a:r>
          </a:p>
          <a:p>
            <a:pPr marL="0" marR="0" lvl="0" indent="0" algn="l" rtl="0">
              <a:spcBef>
                <a:spcPts val="0"/>
              </a:spcBef>
              <a:spcAft>
                <a:spcPts val="200"/>
              </a:spcAft>
              <a:buNone/>
            </a:pPr>
            <a:endParaRPr lang="pt-BR"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t-BR" sz="2400" dirty="0">
                <a:solidFill>
                  <a:srgbClr val="FFFFFF"/>
                </a:solidFill>
                <a:latin typeface="Calibri"/>
                <a:ea typeface="Calibri"/>
                <a:cs typeface="Calibri"/>
                <a:sym typeface="Calibri"/>
              </a:rPr>
              <a:t>0.5 A</a:t>
            </a:r>
          </a:p>
          <a:p>
            <a:pPr marL="0" marR="0" lvl="0" indent="0" algn="l" rtl="0">
              <a:spcBef>
                <a:spcPts val="0"/>
              </a:spcBef>
              <a:spcAft>
                <a:spcPts val="200"/>
              </a:spcAft>
              <a:buNone/>
            </a:pPr>
            <a:endParaRPr lang="pt-BR"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t-BR" sz="2400" dirty="0">
                <a:solidFill>
                  <a:srgbClr val="FFFFFF"/>
                </a:solidFill>
                <a:latin typeface="Calibri"/>
                <a:ea typeface="Calibri"/>
                <a:cs typeface="Calibri"/>
                <a:sym typeface="Calibri"/>
              </a:rPr>
              <a:t>5 A</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00532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77753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54973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32193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rectangular coil of 20 turns and area of cross-section 25 sq. cm has a resistance of 100 </a:t>
            </a:r>
            <a:r>
              <a:rPr lang="en-IN" sz="2400" b="0" i="0" u="none" strike="noStrike" cap="none" dirty="0">
                <a:solidFill>
                  <a:srgbClr val="FFC000"/>
                </a:solidFill>
                <a:latin typeface="Poppins Medium" panose="00000600000000000000" pitchFamily="2" charset="0"/>
                <a:ea typeface="Cambria"/>
                <a:cs typeface="Cambria"/>
                <a:sym typeface="Symbol" panose="05050102010706020507" pitchFamily="18" charset="2"/>
              </a:rPr>
              <a:t>. If a magnetic field which is perpendicular to the plane of coil changes at a rate of 1000 tesla per second, the current in the coil is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98469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Predict the direction of induced current in metal rings 1 and 2 when current I in the wire is steadily decreasing?</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128B7E7E-7E23-0731-CB6E-5F58BA6ADD44}"/>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6676154" y="2024877"/>
            <a:ext cx="3750920" cy="1566009"/>
          </a:xfrm>
          <a:prstGeom prst="rect">
            <a:avLst/>
          </a:prstGeom>
        </p:spPr>
      </p:pic>
    </p:spTree>
    <p:extLst>
      <p:ext uri="{BB962C8B-B14F-4D97-AF65-F5344CB8AC3E}">
        <p14:creationId xmlns:p14="http://schemas.microsoft.com/office/powerpoint/2010/main" val="21256588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0" y="3171723"/>
            <a:ext cx="7386083"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the rectangular, circular and elliptical loops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the circular and the elliptical loops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only the elliptical loop</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any of the four loops</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5418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2638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69859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47079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846659"/>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FFFFFF"/>
                  </a:buClr>
                  <a:buSzPts val="2400"/>
                  <a:buFont typeface="Arial"/>
                  <a:buNone/>
                  <a:tabLst>
                    <a:tab pos="10939463" algn="r"/>
                  </a:tabLst>
                </a:pPr>
                <a:r>
                  <a:rPr lang="en-IN" sz="2400" u="none" strike="noStrike" cap="none" dirty="0">
                    <a:solidFill>
                      <a:srgbClr val="FFC000"/>
                    </a:solidFill>
                    <a:latin typeface="Poppins Medium" panose="00000600000000000000" pitchFamily="2" charset="0"/>
                    <a:ea typeface="Cambria"/>
                    <a:cs typeface="Cambria"/>
                    <a:sym typeface="Cambria"/>
                  </a:rPr>
                  <a:t>A rectangular, a square, a circular and an elliptical loop, all in the </a:t>
                </a:r>
                <a:r>
                  <a:rPr lang="en-IN" sz="2400" u="none" strike="noStrike" cap="none" dirty="0" err="1">
                    <a:solidFill>
                      <a:srgbClr val="FFC000"/>
                    </a:solidFill>
                    <a:latin typeface="Poppins Medium" panose="00000600000000000000" pitchFamily="2" charset="0"/>
                    <a:ea typeface="Cambria"/>
                    <a:cs typeface="Cambria"/>
                    <a:sym typeface="Cambria"/>
                  </a:rPr>
                  <a:t>xy</a:t>
                </a:r>
                <a:r>
                  <a:rPr lang="en-IN" sz="2400" u="none" strike="noStrike" cap="none" dirty="0">
                    <a:solidFill>
                      <a:srgbClr val="FFC000"/>
                    </a:solidFill>
                    <a:latin typeface="Poppins Medium" panose="00000600000000000000" pitchFamily="2" charset="0"/>
                    <a:ea typeface="Cambria"/>
                    <a:cs typeface="Cambria"/>
                    <a:sym typeface="Cambria"/>
                  </a:rPr>
                  <a:t>-plane, are moving out of a uniform magnetic field with a constant velocity, v = v</a:t>
                </a:r>
                <a14:m>
                  <m:oMath xmlns:m="http://schemas.openxmlformats.org/officeDocument/2006/math">
                    <m:acc>
                      <m:accPr>
                        <m:chr m:val="̂"/>
                        <m:ctrlPr>
                          <a:rPr lang="en-IN" sz="2400" i="1" u="none" strike="noStrike" cap="none" smtClean="0">
                            <a:solidFill>
                              <a:srgbClr val="FFC000"/>
                            </a:solidFill>
                            <a:latin typeface="Cambria Math" panose="02040503050406030204" pitchFamily="18" charset="0"/>
                            <a:ea typeface="Cambria"/>
                            <a:sym typeface="Cambria"/>
                          </a:rPr>
                        </m:ctrlPr>
                      </m:accPr>
                      <m:e>
                        <m:r>
                          <m:rPr>
                            <m:sty m:val="p"/>
                          </m:rPr>
                          <a:rPr lang="en-US" sz="2400" b="0" i="0" u="none" strike="noStrike" cap="none" baseline="0" smtClean="0">
                            <a:solidFill>
                              <a:srgbClr val="FFC000"/>
                            </a:solidFill>
                            <a:latin typeface="Cambria Math" panose="02040503050406030204" pitchFamily="18" charset="0"/>
                            <a:ea typeface="Cambria"/>
                            <a:sym typeface="Cambria"/>
                          </a:rPr>
                          <m:t>i</m:t>
                        </m:r>
                      </m:e>
                    </m:acc>
                  </m:oMath>
                </a14:m>
                <a:r>
                  <a:rPr lang="en-US" sz="2400" u="none" strike="noStrike" cap="none" dirty="0">
                    <a:solidFill>
                      <a:srgbClr val="FFC000"/>
                    </a:solidFill>
                    <a:latin typeface="Poppins Medium" panose="00000600000000000000" pitchFamily="2" charset="0"/>
                    <a:ea typeface="Cambria"/>
                    <a:cs typeface="Cambria"/>
                    <a:sym typeface="Cambria"/>
                  </a:rPr>
                  <a:t>. The magnetic field is directed along the negative z-axis direction. The induced emf, during the passage of these loops, out of the field region, will not remain constant for</a:t>
                </a: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846659"/>
              </a:xfrm>
              <a:prstGeom prst="rect">
                <a:avLst/>
              </a:prstGeom>
              <a:blipFill>
                <a:blip r:embed="rId3"/>
                <a:stretch>
                  <a:fillRect l="-1745" t="-5281" r="-1689" b="-8911"/>
                </a:stretch>
              </a:blipFill>
              <a:ln>
                <a:no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66CB8A53-1484-A7CE-3BEE-35E68BE4F084}"/>
              </a:ext>
            </a:extLst>
          </p:cNvPr>
          <p:cNvSpPr txBox="1"/>
          <p:nvPr/>
        </p:nvSpPr>
        <p:spPr>
          <a:xfrm>
            <a:off x="7858454" y="2816910"/>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[CBSE AIPMT 2009]</a:t>
            </a:r>
          </a:p>
        </p:txBody>
      </p:sp>
    </p:spTree>
    <p:extLst>
      <p:ext uri="{BB962C8B-B14F-4D97-AF65-F5344CB8AC3E}">
        <p14:creationId xmlns:p14="http://schemas.microsoft.com/office/powerpoint/2010/main" val="24500989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448170"/>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FFFFFF"/>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Cambria"/>
              </a:rPr>
              <a:t>4 </a:t>
            </a:r>
            <a:r>
              <a:rPr lang="en-US" sz="2400" b="0" i="0" u="none" strike="noStrike" cap="none" dirty="0">
                <a:solidFill>
                  <a:schemeClr val="tx1"/>
                </a:solidFill>
                <a:latin typeface="Calibri" panose="020F0502020204030204" pitchFamily="34" charset="0"/>
                <a:ea typeface="Cambria"/>
                <a:cs typeface="Cambria"/>
                <a:sym typeface="Symbol" panose="05050102010706020507" pitchFamily="18" charset="2"/>
              </a:rPr>
              <a:t></a:t>
            </a:r>
            <a:r>
              <a:rPr lang="en-US" sz="2400" b="0" i="0" u="none" strike="noStrike" cap="none" baseline="30000" dirty="0">
                <a:solidFill>
                  <a:schemeClr val="tx1"/>
                </a:solidFill>
                <a:latin typeface="Calibri" panose="020F0502020204030204" pitchFamily="34" charset="0"/>
                <a:ea typeface="Cambria"/>
                <a:cs typeface="Cambria"/>
                <a:sym typeface="Symbol" panose="05050102010706020507" pitchFamily="18" charset="2"/>
              </a:rPr>
              <a:t>2</a:t>
            </a:r>
            <a:r>
              <a:rPr lang="en-US" sz="2400" b="0" i="0" u="none" strike="noStrike" cap="none" dirty="0">
                <a:solidFill>
                  <a:schemeClr val="tx1"/>
                </a:solidFill>
                <a:latin typeface="Calibri" panose="020F0502020204030204" pitchFamily="34" charset="0"/>
                <a:ea typeface="Cambria"/>
                <a:cs typeface="Cambria"/>
                <a:sym typeface="Symbol" panose="05050102010706020507" pitchFamily="18" charset="2"/>
              </a:rPr>
              <a:t> mA</a:t>
            </a:r>
          </a:p>
          <a:p>
            <a:pPr marL="0" marR="0" lvl="0" indent="0" algn="just" rtl="0">
              <a:lnSpc>
                <a:spcPct val="100000"/>
              </a:lnSpc>
              <a:spcBef>
                <a:spcPts val="0"/>
              </a:spcBef>
              <a:spcAft>
                <a:spcPts val="200"/>
              </a:spcAft>
              <a:buClr>
                <a:srgbClr val="FFFFFF"/>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FFFFFF"/>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Symbol" panose="05050102010706020507" pitchFamily="18" charset="2"/>
              </a:rPr>
              <a:t>30 mA</a:t>
            </a:r>
          </a:p>
          <a:p>
            <a:pPr marL="0" marR="0" lvl="0" indent="0" algn="just" rtl="0">
              <a:lnSpc>
                <a:spcPct val="100000"/>
              </a:lnSpc>
              <a:spcBef>
                <a:spcPts val="0"/>
              </a:spcBef>
              <a:spcAft>
                <a:spcPts val="200"/>
              </a:spcAft>
              <a:buClr>
                <a:srgbClr val="FFFFFF"/>
              </a:buClr>
              <a:buSzPts val="2400"/>
              <a:buFont typeface="Arial"/>
              <a:buNone/>
            </a:pPr>
            <a:endParaRPr lang="en-US" sz="2400" b="0" i="0" u="none" strike="noStrike" cap="none"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FFFFFF"/>
              </a:buClr>
              <a:buSzPts val="2400"/>
              <a:buFont typeface="Arial"/>
              <a:buNone/>
            </a:pPr>
            <a:r>
              <a:rPr lang="en-US" sz="2400" dirty="0">
                <a:solidFill>
                  <a:schemeClr val="tx1"/>
                </a:solidFill>
                <a:latin typeface="Calibri" panose="020F0502020204030204" pitchFamily="34" charset="0"/>
                <a:ea typeface="Cambria"/>
                <a:cs typeface="Cambria"/>
                <a:sym typeface="Symbol" panose="05050102010706020507" pitchFamily="18" charset="2"/>
              </a:rPr>
              <a:t>6 mA</a:t>
            </a:r>
          </a:p>
          <a:p>
            <a:pPr marL="0" marR="0" lvl="0" indent="0" algn="just" rtl="0">
              <a:lnSpc>
                <a:spcPct val="100000"/>
              </a:lnSpc>
              <a:spcBef>
                <a:spcPts val="0"/>
              </a:spcBef>
              <a:spcAft>
                <a:spcPts val="200"/>
              </a:spcAft>
              <a:buClr>
                <a:srgbClr val="FFFFFF"/>
              </a:buClr>
              <a:buSzPts val="2400"/>
              <a:buFont typeface="Arial"/>
              <a:buNone/>
            </a:pPr>
            <a:endParaRPr lang="en-US" sz="2400" b="0" i="0" u="none" strike="noStrike" cap="none"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FFFFFF"/>
              </a:buClr>
              <a:buSzPts val="2400"/>
              <a:buFont typeface="Arial"/>
              <a:buNone/>
            </a:pPr>
            <a:r>
              <a:rPr lang="en-US" sz="2400" dirty="0">
                <a:solidFill>
                  <a:schemeClr val="tx1"/>
                </a:solidFill>
                <a:latin typeface="Calibri" panose="020F0502020204030204" pitchFamily="34" charset="0"/>
                <a:ea typeface="Cambria"/>
                <a:cs typeface="Cambria"/>
                <a:sym typeface="Symbol" panose="05050102010706020507" pitchFamily="18" charset="2"/>
              </a:rPr>
              <a:t>200 mA</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430629"/>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202833"/>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975037"/>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747241"/>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149306"/>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In a region of uniform magnetic induction B = 10</a:t>
            </a:r>
            <a:r>
              <a:rPr lang="en-IN" sz="2400" u="none" strike="noStrike" cap="none" baseline="30000" dirty="0">
                <a:solidFill>
                  <a:srgbClr val="FFC000"/>
                </a:solidFill>
                <a:latin typeface="Poppins Medium" panose="00000600000000000000" pitchFamily="2" charset="0"/>
                <a:ea typeface="Cambria"/>
                <a:cs typeface="Cambria"/>
                <a:sym typeface="Cambria"/>
              </a:rPr>
              <a:t>2</a:t>
            </a:r>
            <a:r>
              <a:rPr lang="en-IN" sz="2400" u="none" strike="noStrike" cap="none" dirty="0">
                <a:solidFill>
                  <a:srgbClr val="FFC000"/>
                </a:solidFill>
                <a:latin typeface="Poppins Medium" panose="00000600000000000000" pitchFamily="2" charset="0"/>
                <a:ea typeface="Cambria"/>
                <a:cs typeface="Cambria"/>
                <a:sym typeface="Cambria"/>
              </a:rPr>
              <a:t> T, a circular coil of radius 30 cm and resistance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a:t>
            </a:r>
            <a:r>
              <a:rPr lang="en-IN" sz="2400" u="none" strike="noStrike" cap="none" baseline="30000" dirty="0">
                <a:solidFill>
                  <a:srgbClr val="FFC000"/>
                </a:solidFill>
                <a:latin typeface="Poppins Medium" panose="00000600000000000000" pitchFamily="2" charset="0"/>
                <a:ea typeface="Cambria"/>
                <a:cs typeface="Cambria"/>
                <a:sym typeface="Symbol" panose="05050102010706020507" pitchFamily="18" charset="2"/>
              </a:rPr>
              <a:t>2</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ohm is rotated about an axis which is perpendicular to the direction of B and which forms a diameter of the coil. </a:t>
            </a:r>
            <a:r>
              <a:rPr lang="en-IN" sz="2400" dirty="0">
                <a:solidFill>
                  <a:srgbClr val="FFC000"/>
                </a:solidFill>
                <a:latin typeface="Poppins Medium" panose="00000600000000000000" pitchFamily="2" charset="0"/>
                <a:ea typeface="Cambria"/>
                <a:cs typeface="Cambria"/>
                <a:sym typeface="Symbol" panose="05050102010706020507" pitchFamily="18" charset="2"/>
              </a:rPr>
              <a:t>If the coil rotates at 200 rpm the amplitude of the alternating current induced in the coil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3027579"/>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[CBSE AIPMT 1988]</a:t>
            </a:r>
          </a:p>
        </p:txBody>
      </p:sp>
    </p:spTree>
    <p:extLst>
      <p:ext uri="{BB962C8B-B14F-4D97-AF65-F5344CB8AC3E}">
        <p14:creationId xmlns:p14="http://schemas.microsoft.com/office/powerpoint/2010/main" val="34048547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613648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524747" y="1962993"/>
              <a:ext cx="2826710" cy="584775"/>
            </a:xfrm>
            <a:prstGeom prst="rect">
              <a:avLst/>
            </a:prstGeom>
            <a:noFill/>
          </p:spPr>
          <p:txBody>
            <a:bodyPr wrap="square" rtlCol="0">
              <a:spAutoFit/>
            </a:bodyPr>
            <a:lstStyle/>
            <a:p>
              <a:pPr algn="ctr"/>
              <a:r>
                <a:rPr lang="en-US" sz="3200" b="1" dirty="0">
                  <a:latin typeface="Calibri" panose="020F0502020204030204" pitchFamily="34" charset="0"/>
                </a:rPr>
                <a:t>Topic : Motional EMF</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pic>
        <p:nvPicPr>
          <p:cNvPr id="7" name="Picture 6">
            <a:extLst>
              <a:ext uri="{FF2B5EF4-FFF2-40B4-BE49-F238E27FC236}">
                <a16:creationId xmlns:a16="http://schemas.microsoft.com/office/drawing/2014/main" xmlns="" id="{4B5474B7-2B5F-7AFA-5CE6-6D90027994D6}"/>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2017677" y="1934375"/>
            <a:ext cx="3424918" cy="2054597"/>
          </a:xfrm>
          <a:prstGeom prst="rect">
            <a:avLst/>
          </a:prstGeom>
        </p:spPr>
      </p:pic>
      <p:pic>
        <p:nvPicPr>
          <p:cNvPr id="8" name="Picture 7">
            <a:extLst>
              <a:ext uri="{FF2B5EF4-FFF2-40B4-BE49-F238E27FC236}">
                <a16:creationId xmlns:a16="http://schemas.microsoft.com/office/drawing/2014/main" xmlns="" id="{08A99ADB-D217-8EEC-DC4D-D47D3A71535E}"/>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6096000" y="2025570"/>
            <a:ext cx="3196318" cy="1872205"/>
          </a:xfrm>
          <a:prstGeom prst="rect">
            <a:avLst/>
          </a:prstGeom>
        </p:spPr>
      </p:pic>
    </p:spTree>
    <p:extLst>
      <p:ext uri="{BB962C8B-B14F-4D97-AF65-F5344CB8AC3E}">
        <p14:creationId xmlns:p14="http://schemas.microsoft.com/office/powerpoint/2010/main" val="29778186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5" y="457200"/>
            <a:ext cx="57867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723475" y="1962993"/>
              <a:ext cx="2627982" cy="584775"/>
            </a:xfrm>
            <a:prstGeom prst="rect">
              <a:avLst/>
            </a:prstGeom>
            <a:noFill/>
          </p:spPr>
          <p:txBody>
            <a:bodyPr wrap="square" rtlCol="0">
              <a:spAutoFit/>
            </a:bodyPr>
            <a:lstStyle/>
            <a:p>
              <a:pPr algn="ctr"/>
              <a:r>
                <a:rPr lang="en-US" sz="3200" b="1" dirty="0">
                  <a:latin typeface="Calibri" panose="020F0502020204030204" pitchFamily="34" charset="0"/>
                </a:rPr>
                <a:t>Topic : Motional EMF</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pic>
        <p:nvPicPr>
          <p:cNvPr id="8" name="Picture 7">
            <a:extLst>
              <a:ext uri="{FF2B5EF4-FFF2-40B4-BE49-F238E27FC236}">
                <a16:creationId xmlns:a16="http://schemas.microsoft.com/office/drawing/2014/main" xmlns="" id="{C710CAEF-64EB-8C23-4DEA-9BE7D5790237}"/>
              </a:ext>
            </a:extLst>
          </p:cNvPr>
          <p:cNvPicPr>
            <a:picLocks noChangeAspect="1"/>
          </p:cNvPicPr>
          <p:nvPr/>
        </p:nvPicPr>
        <p:blipFill>
          <a:blip r:embed="rId3"/>
          <a:stretch>
            <a:fillRect/>
          </a:stretch>
        </p:blipFill>
        <p:spPr>
          <a:xfrm>
            <a:off x="1404407" y="2133265"/>
            <a:ext cx="9383186" cy="3797397"/>
          </a:xfrm>
          <a:prstGeom prst="rect">
            <a:avLst/>
          </a:prstGeom>
        </p:spPr>
      </p:pic>
    </p:spTree>
    <p:extLst>
      <p:ext uri="{BB962C8B-B14F-4D97-AF65-F5344CB8AC3E}">
        <p14:creationId xmlns:p14="http://schemas.microsoft.com/office/powerpoint/2010/main" val="27858883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499523"/>
            <a:ext cx="8954638" cy="1077218"/>
            <a:chOff x="712695" y="1846024"/>
            <a:chExt cx="3682568" cy="1718330"/>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7"/>
              <a:ext cx="3682568" cy="16500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325536" y="1846024"/>
              <a:ext cx="3008082" cy="1718330"/>
            </a:xfrm>
            <a:prstGeom prst="rect">
              <a:avLst/>
            </a:prstGeom>
            <a:noFill/>
          </p:spPr>
          <p:txBody>
            <a:bodyPr wrap="square" rtlCol="0">
              <a:spAutoFit/>
            </a:bodyPr>
            <a:lstStyle/>
            <a:p>
              <a:pPr algn="ctr"/>
              <a:r>
                <a:rPr lang="en-US" sz="3200" b="1" dirty="0">
                  <a:latin typeface="Calibri" panose="020F0502020204030204" pitchFamily="34" charset="0"/>
                </a:rPr>
                <a:t>Topic : Explanation of emf induced in rod on the basis of magnetic force</a:t>
              </a:r>
            </a:p>
          </p:txBody>
        </p:sp>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43461" y="2285958"/>
                <a:ext cx="7846472" cy="3901068"/>
              </a:xfrm>
              <a:prstGeom prst="rect">
                <a:avLst/>
              </a:prstGeom>
              <a:noFill/>
            </p:spPr>
            <p:txBody>
              <a:bodyPr wrap="square" lIns="0" tIns="0" rIns="0" bIns="0" rtlCol="0">
                <a:spAutoFit/>
              </a:bodyPr>
              <a:lstStyle/>
              <a:p>
                <a:pPr algn="just">
                  <a:lnSpc>
                    <a:spcPct val="114000"/>
                  </a:lnSpc>
                  <a:spcAft>
                    <a:spcPts val="200"/>
                  </a:spcAft>
                  <a:tabLst>
                    <a:tab pos="539750" algn="l"/>
                  </a:tabLst>
                </a:pPr>
                <a:r>
                  <a:rPr lang="en-US" sz="2200" dirty="0">
                    <a:solidFill>
                      <a:schemeClr val="tx1"/>
                    </a:solidFill>
                    <a:latin typeface="Calibri" panose="020F0502020204030204" pitchFamily="34" charset="0"/>
                    <a:ea typeface="Cambria Math" panose="02040503050406030204" pitchFamily="18" charset="0"/>
                  </a:rPr>
                  <a:t>If a rod is moving with velocity v in a magnetic field B ,as shown , the free electrons in a rod will experience a magnetic force in downward direction and hence free electrons will accumulate at the lower end and there will be a deficiency of free electrons and hence a surplus of positive charge at the upper end. These charges at the ends will produce an electric field in downward direction which will exert an upward force on electron. If the rod has been moving for quite some time enough charges will accumulate at the ends so that the two forces </a:t>
                </a:r>
                <a:r>
                  <a:rPr lang="en-US" sz="2200" dirty="0" err="1">
                    <a:solidFill>
                      <a:schemeClr val="tx1"/>
                    </a:solidFill>
                    <a:latin typeface="Calibri" panose="020F0502020204030204" pitchFamily="34" charset="0"/>
                    <a:ea typeface="Cambria Math" panose="02040503050406030204" pitchFamily="18" charset="0"/>
                  </a:rPr>
                  <a:t>qE</a:t>
                </a:r>
                <a:r>
                  <a:rPr lang="en-US" sz="2200" dirty="0">
                    <a:solidFill>
                      <a:schemeClr val="tx1"/>
                    </a:solidFill>
                    <a:latin typeface="Calibri" panose="020F0502020204030204" pitchFamily="34" charset="0"/>
                    <a:ea typeface="Cambria Math" panose="02040503050406030204" pitchFamily="18" charset="0"/>
                  </a:rPr>
                  <a:t> and </a:t>
                </a:r>
                <a:r>
                  <a:rPr lang="en-US" sz="2200" dirty="0" err="1">
                    <a:solidFill>
                      <a:schemeClr val="tx1"/>
                    </a:solidFill>
                    <a:latin typeface="Calibri" panose="020F0502020204030204" pitchFamily="34" charset="0"/>
                    <a:ea typeface="Cambria Math" panose="02040503050406030204" pitchFamily="18" charset="0"/>
                  </a:rPr>
                  <a:t>qvB</a:t>
                </a:r>
                <a:r>
                  <a:rPr lang="en-US" sz="2200" dirty="0">
                    <a:solidFill>
                      <a:schemeClr val="tx1"/>
                    </a:solidFill>
                    <a:latin typeface="Calibri" panose="020F0502020204030204" pitchFamily="34" charset="0"/>
                    <a:ea typeface="Cambria Math" panose="02040503050406030204" pitchFamily="18" charset="0"/>
                  </a:rPr>
                  <a:t> will balance each other. Thus E = v B.</a:t>
                </a:r>
              </a:p>
              <a:p>
                <a:pPr algn="just">
                  <a:lnSpc>
                    <a:spcPct val="114000"/>
                  </a:lnSpc>
                  <a:spcAft>
                    <a:spcPts val="200"/>
                  </a:spcAft>
                  <a:tabLst>
                    <a:tab pos="539750" algn="l"/>
                  </a:tabLst>
                </a:pPr>
                <a14:m>
                  <m:oMath xmlns:m="http://schemas.openxmlformats.org/officeDocument/2006/math">
                    <m:sSub>
                      <m:sSubPr>
                        <m:ctrlPr>
                          <a:rPr lang="en-US" sz="2200" i="1" smtClean="0">
                            <a:solidFill>
                              <a:schemeClr val="tx1"/>
                            </a:solidFill>
                            <a:latin typeface="Cambria Math" panose="02040503050406030204" pitchFamily="18" charset="0"/>
                          </a:rPr>
                        </m:ctrlPr>
                      </m:sSubPr>
                      <m:e>
                        <m:r>
                          <m:rPr>
                            <m:sty m:val="p"/>
                          </m:rPr>
                          <a:rPr lang="en-US" sz="2200" b="0" i="0" baseline="0">
                            <a:solidFill>
                              <a:schemeClr val="tx1"/>
                            </a:solidFill>
                            <a:latin typeface="Cambria Math" panose="02040503050406030204" pitchFamily="18" charset="0"/>
                          </a:rPr>
                          <m:t>V</m:t>
                        </m:r>
                      </m:e>
                      <m:sub>
                        <m:r>
                          <m:rPr>
                            <m:sty m:val="p"/>
                          </m:rPr>
                          <a:rPr lang="en-US" sz="2200" b="0" i="0" baseline="0">
                            <a:solidFill>
                              <a:schemeClr val="tx1"/>
                            </a:solidFill>
                            <a:latin typeface="Cambria Math" panose="02040503050406030204" pitchFamily="18" charset="0"/>
                          </a:rPr>
                          <m:t>P</m:t>
                        </m:r>
                      </m:sub>
                    </m:sSub>
                    <m:r>
                      <a:rPr lang="en-US" sz="2200" b="0" i="0" baseline="0">
                        <a:solidFill>
                          <a:schemeClr val="tx1"/>
                        </a:solidFill>
                        <a:latin typeface="Cambria Math" panose="02040503050406030204" pitchFamily="18" charset="0"/>
                      </a:rPr>
                      <m:t>–</m:t>
                    </m:r>
                    <m:sSub>
                      <m:sSubPr>
                        <m:ctrlPr>
                          <a:rPr lang="en-US" sz="2200" i="1">
                            <a:solidFill>
                              <a:schemeClr val="tx1"/>
                            </a:solidFill>
                            <a:latin typeface="Cambria Math" panose="02040503050406030204" pitchFamily="18" charset="0"/>
                          </a:rPr>
                        </m:ctrlPr>
                      </m:sSubPr>
                      <m:e>
                        <m:r>
                          <m:rPr>
                            <m:sty m:val="p"/>
                          </m:rPr>
                          <a:rPr lang="en-US" sz="2200" b="0" i="0" baseline="0">
                            <a:solidFill>
                              <a:schemeClr val="tx1"/>
                            </a:solidFill>
                            <a:latin typeface="Cambria Math" panose="02040503050406030204" pitchFamily="18" charset="0"/>
                          </a:rPr>
                          <m:t>V</m:t>
                        </m:r>
                      </m:e>
                      <m:sub>
                        <m:r>
                          <m:rPr>
                            <m:sty m:val="p"/>
                          </m:rPr>
                          <a:rPr lang="en-US" sz="2200" b="0" i="0" baseline="0">
                            <a:solidFill>
                              <a:schemeClr val="tx1"/>
                            </a:solidFill>
                            <a:latin typeface="Cambria Math" panose="02040503050406030204" pitchFamily="18" charset="0"/>
                          </a:rPr>
                          <m:t>Q</m:t>
                        </m:r>
                      </m:sub>
                    </m:sSub>
                    <m:r>
                      <a:rPr lang="en-US" sz="2200" b="0" i="0" baseline="0">
                        <a:solidFill>
                          <a:schemeClr val="tx1"/>
                        </a:solidFill>
                        <a:latin typeface="Cambria Math" panose="02040503050406030204" pitchFamily="18" charset="0"/>
                      </a:rPr>
                      <m:t>=</m:t>
                    </m:r>
                    <m:r>
                      <m:rPr>
                        <m:sty m:val="p"/>
                      </m:rPr>
                      <a:rPr lang="en-US" sz="2200" b="0" i="0" baseline="0">
                        <a:solidFill>
                          <a:schemeClr val="tx1"/>
                        </a:solidFill>
                        <a:latin typeface="Cambria Math" panose="02040503050406030204" pitchFamily="18" charset="0"/>
                      </a:rPr>
                      <m:t>VB</m:t>
                    </m:r>
                    <m:r>
                      <a:rPr lang="en-US" sz="2200" b="0" i="0" baseline="0">
                        <a:solidFill>
                          <a:schemeClr val="tx1"/>
                        </a:solidFill>
                        <a:latin typeface="Cambria Math" panose="02040503050406030204" pitchFamily="18" charset="0"/>
                      </a:rPr>
                      <m:t>ℓ</m:t>
                    </m:r>
                  </m:oMath>
                </a14:m>
                <a:r>
                  <a:rPr lang="en-US" sz="2200" dirty="0">
                    <a:solidFill>
                      <a:schemeClr val="tx1"/>
                    </a:solidFill>
                    <a:latin typeface="Calibri" panose="020F0502020204030204" pitchFamily="34" charset="0"/>
                    <a:ea typeface="Cambria Math" panose="02040503050406030204" pitchFamily="18" charset="0"/>
                  </a:rPr>
                  <a:t> </a:t>
                </a: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43461" y="2285958"/>
                <a:ext cx="7846472" cy="3901068"/>
              </a:xfrm>
              <a:prstGeom prst="rect">
                <a:avLst/>
              </a:prstGeom>
              <a:blipFill>
                <a:blip r:embed="rId3"/>
                <a:stretch>
                  <a:fillRect l="-2176" t="-1563" r="-2176" b="-125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xmlns="" id="{DCA91EEE-9B81-4D2E-A89C-0A6EA31714CD}"/>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8717231" y="2431017"/>
            <a:ext cx="3058606" cy="1995965"/>
          </a:xfrm>
          <a:prstGeom prst="rect">
            <a:avLst/>
          </a:prstGeom>
        </p:spPr>
      </p:pic>
      <p:grpSp>
        <p:nvGrpSpPr>
          <p:cNvPr id="10" name="Group 9">
            <a:extLst>
              <a:ext uri="{FF2B5EF4-FFF2-40B4-BE49-F238E27FC236}">
                <a16:creationId xmlns:a16="http://schemas.microsoft.com/office/drawing/2014/main" xmlns="" id="{EDC36625-197E-4EF9-A36A-40F3FE450BE0}"/>
              </a:ext>
            </a:extLst>
          </p:cNvPr>
          <p:cNvGrpSpPr/>
          <p:nvPr/>
        </p:nvGrpSpPr>
        <p:grpSpPr>
          <a:xfrm>
            <a:off x="669932" y="470649"/>
            <a:ext cx="1129551" cy="1129551"/>
            <a:chOff x="599014" y="273838"/>
            <a:chExt cx="1129551" cy="1129551"/>
          </a:xfrm>
        </p:grpSpPr>
        <p:sp>
          <p:nvSpPr>
            <p:cNvPr id="11" name="Oval 10">
              <a:extLst>
                <a:ext uri="{FF2B5EF4-FFF2-40B4-BE49-F238E27FC236}">
                  <a16:creationId xmlns:a16="http://schemas.microsoft.com/office/drawing/2014/main" xmlns="" id="{00A865AD-CA7F-4A68-823E-520B8749DE10}"/>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a:extLst>
                <a:ext uri="{FF2B5EF4-FFF2-40B4-BE49-F238E27FC236}">
                  <a16:creationId xmlns:a16="http://schemas.microsoft.com/office/drawing/2014/main" xmlns="" id="{D9C0DBD0-528D-4C36-88F6-3A27091C3DC5}"/>
                </a:ext>
              </a:extLst>
            </p:cNvPr>
            <p:cNvPicPr>
              <a:picLocks noChangeAspect="1"/>
            </p:cNvPicPr>
            <p:nvPr/>
          </p:nvPicPr>
          <p:blipFill rotWithShape="1">
            <a:blip r:embed="rId5">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Tree>
    <p:extLst>
      <p:ext uri="{BB962C8B-B14F-4D97-AF65-F5344CB8AC3E}">
        <p14:creationId xmlns:p14="http://schemas.microsoft.com/office/powerpoint/2010/main" val="270258087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379295"/>
            <a:ext cx="8409415" cy="1077218"/>
            <a:chOff x="712695" y="1804683"/>
            <a:chExt cx="3682568" cy="1523821"/>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1368330"/>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415074" y="1804683"/>
              <a:ext cx="2889590" cy="1523821"/>
            </a:xfrm>
            <a:prstGeom prst="rect">
              <a:avLst/>
            </a:prstGeom>
            <a:noFill/>
          </p:spPr>
          <p:txBody>
            <a:bodyPr wrap="square" rtlCol="0">
              <a:spAutoFit/>
            </a:bodyPr>
            <a:lstStyle/>
            <a:p>
              <a:r>
                <a:rPr lang="en-US" sz="3200" b="1" dirty="0">
                  <a:latin typeface="Calibri" panose="020F0502020204030204" pitchFamily="34" charset="0"/>
                </a:rPr>
                <a:t>The Moving rod is Equivalent to the Following Diagram, Electrically</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84024" y="277766"/>
            <a:ext cx="1292454" cy="1292454"/>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pic>
        <p:nvPicPr>
          <p:cNvPr id="7" name="Picture 6">
            <a:extLst>
              <a:ext uri="{FF2B5EF4-FFF2-40B4-BE49-F238E27FC236}">
                <a16:creationId xmlns:a16="http://schemas.microsoft.com/office/drawing/2014/main" xmlns="" id="{6A20710E-56DD-8F6D-F84A-E195283E0CC1}"/>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1524000" y="2456089"/>
            <a:ext cx="1169739" cy="3000245"/>
          </a:xfrm>
          <a:prstGeom prst="rect">
            <a:avLst/>
          </a:prstGeom>
        </p:spPr>
      </p:pic>
      <p:pic>
        <p:nvPicPr>
          <p:cNvPr id="8" name="Picture 7">
            <a:extLst>
              <a:ext uri="{FF2B5EF4-FFF2-40B4-BE49-F238E27FC236}">
                <a16:creationId xmlns:a16="http://schemas.microsoft.com/office/drawing/2014/main" xmlns="" id="{E1DA89F2-6600-F4ED-D3C1-A928BCB99D28}"/>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4494456" y="2741637"/>
            <a:ext cx="2529342" cy="2248304"/>
          </a:xfrm>
          <a:prstGeom prst="rect">
            <a:avLst/>
          </a:prstGeom>
        </p:spPr>
      </p:pic>
      <p:pic>
        <p:nvPicPr>
          <p:cNvPr id="10" name="Picture 9">
            <a:extLst>
              <a:ext uri="{FF2B5EF4-FFF2-40B4-BE49-F238E27FC236}">
                <a16:creationId xmlns:a16="http://schemas.microsoft.com/office/drawing/2014/main" xmlns="" id="{2961E131-3349-2390-4FA0-3BFCBFE3A949}"/>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8214838" y="2882741"/>
            <a:ext cx="2425963" cy="2248304"/>
          </a:xfrm>
          <a:prstGeom prst="rect">
            <a:avLst/>
          </a:prstGeom>
        </p:spPr>
      </p:pic>
    </p:spTree>
    <p:extLst>
      <p:ext uri="{BB962C8B-B14F-4D97-AF65-F5344CB8AC3E}">
        <p14:creationId xmlns:p14="http://schemas.microsoft.com/office/powerpoint/2010/main" val="7211304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2682628"/>
                <a:ext cx="3111794" cy="2974019"/>
              </a:xfrm>
              <a:prstGeom prst="rect">
                <a:avLst/>
              </a:prstGeom>
              <a:noFill/>
            </p:spPr>
            <p:txBody>
              <a:bodyPr wrap="square" lIns="0" tIns="0" rIns="0" bIns="0" rtlCol="0">
                <a:spAutoFit/>
              </a:bodyPr>
              <a:lstStyle/>
              <a:p>
                <a:pPr marL="0" marR="0" lvl="0" indent="0" algn="just" rtl="0">
                  <a:lnSpc>
                    <a:spcPct val="100000"/>
                  </a:lnSpc>
                  <a:spcBef>
                    <a:spcPts val="0"/>
                  </a:spcBef>
                  <a:buClr>
                    <a:srgbClr val="000000"/>
                  </a:buClr>
                  <a:buSzPts val="2400"/>
                  <a:buFont typeface="Arial"/>
                  <a:buNone/>
                </a:pPr>
                <a:r>
                  <a:rPr lang="en-US" sz="2400" u="none" strike="noStrike" cap="none" dirty="0">
                    <a:solidFill>
                      <a:schemeClr val="tx1"/>
                    </a:solidFill>
                    <a:latin typeface="Calibri" panose="020F0502020204030204" pitchFamily="34" charset="0"/>
                    <a:ea typeface="Cambria"/>
                    <a:cs typeface="Cambria"/>
                    <a:sym typeface="Cambria"/>
                  </a:rPr>
                  <a:t>Zero</a:t>
                </a:r>
              </a:p>
              <a:p>
                <a:pPr marL="0" marR="0" lvl="0" indent="0" algn="just" rtl="0">
                  <a:lnSpc>
                    <a:spcPct val="100000"/>
                  </a:lnSpc>
                  <a:spcBef>
                    <a:spcPts val="0"/>
                  </a:spcBef>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buClr>
                    <a:srgbClr val="000000"/>
                  </a:buClr>
                  <a:buSzPts val="2400"/>
                  <a:buFont typeface="Arial"/>
                  <a:buNone/>
                </a:pPr>
                <a:r>
                  <a:rPr lang="en-US" sz="2400" u="none" strike="noStrike" cap="none" dirty="0" err="1">
                    <a:solidFill>
                      <a:schemeClr val="tx1"/>
                    </a:solidFill>
                    <a:latin typeface="Calibri" panose="020F0502020204030204" pitchFamily="34" charset="0"/>
                    <a:ea typeface="Cambria"/>
                    <a:cs typeface="Cambria"/>
                    <a:sym typeface="Cambria"/>
                  </a:rPr>
                  <a:t>Bvl</a:t>
                </a:r>
                <a:endParaRPr lang="en-US" sz="2400" u="none" strike="noStrike" cap="none"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Cambria"/>
                </a:endParaRPr>
              </a:p>
              <a:p>
                <a:pPr algn="just">
                  <a:buSzPts val="2400"/>
                </a:pPr>
                <a14:m>
                  <m:oMath xmlns:m="http://schemas.openxmlformats.org/officeDocument/2006/math">
                    <m:f>
                      <m:fPr>
                        <m:ctrlPr>
                          <a:rPr lang="en-US" sz="2400" i="1">
                            <a:solidFill>
                              <a:schemeClr val="tx1"/>
                            </a:solidFill>
                            <a:latin typeface="Cambria Math" panose="02040503050406030204" pitchFamily="18" charset="0"/>
                          </a:rPr>
                        </m:ctrlPr>
                      </m:fPr>
                      <m:num>
                        <m:rad>
                          <m:radPr>
                            <m:degHide m:val="on"/>
                            <m:ctrlPr>
                              <a:rPr lang="en-US" sz="2400" i="1">
                                <a:solidFill>
                                  <a:schemeClr val="tx1"/>
                                </a:solidFill>
                                <a:latin typeface="Cambria Math" panose="02040503050406030204" pitchFamily="18" charset="0"/>
                              </a:rPr>
                            </m:ctrlPr>
                          </m:radPr>
                          <m:deg/>
                          <m:e>
                            <m:r>
                              <a:rPr lang="en-US" sz="2400" b="0" i="0" baseline="0" smtClean="0">
                                <a:solidFill>
                                  <a:schemeClr val="tx1"/>
                                </a:solidFill>
                                <a:latin typeface="Cambria Math" panose="02040503050406030204" pitchFamily="18" charset="0"/>
                              </a:rPr>
                              <m:t>3</m:t>
                            </m:r>
                          </m:e>
                        </m:rad>
                        <m:r>
                          <m:rPr>
                            <m:sty m:val="p"/>
                          </m:rPr>
                          <a:rPr lang="en-US" sz="2400" b="0" i="0" baseline="0" smtClean="0">
                            <a:solidFill>
                              <a:schemeClr val="tx1"/>
                            </a:solidFill>
                            <a:latin typeface="Cambria Math" panose="02040503050406030204" pitchFamily="18" charset="0"/>
                          </a:rPr>
                          <m:t>Bvl</m:t>
                        </m:r>
                      </m:num>
                      <m:den>
                        <m:r>
                          <a:rPr lang="en-US" sz="2400" b="0" i="0" baseline="0" smtClean="0">
                            <a:solidFill>
                              <a:schemeClr val="tx1"/>
                            </a:solidFill>
                            <a:latin typeface="Cambria Math" panose="02040503050406030204" pitchFamily="18" charset="0"/>
                          </a:rPr>
                          <m:t>2</m:t>
                        </m:r>
                      </m:den>
                    </m:f>
                  </m:oMath>
                </a14:m>
                <a:r>
                  <a:rPr lang="en-US" sz="2400" dirty="0">
                    <a:solidFill>
                      <a:schemeClr val="tx1"/>
                    </a:solidFill>
                    <a:latin typeface="Calibri" panose="020F0502020204030204" pitchFamily="34" charset="0"/>
                  </a:rPr>
                  <a:t> </a:t>
                </a:r>
              </a:p>
              <a:p>
                <a:pPr algn="just">
                  <a:buSzPts val="2400"/>
                </a:pPr>
                <a:endParaRPr lang="en-US" sz="2400" dirty="0">
                  <a:solidFill>
                    <a:schemeClr val="tx1"/>
                  </a:solidFill>
                  <a:latin typeface="Calibri" panose="020F0502020204030204" pitchFamily="34" charset="0"/>
                </a:endParaRPr>
              </a:p>
              <a:p>
                <a:pPr algn="just">
                  <a:buSzPts val="2400"/>
                </a:pPr>
                <a14:m>
                  <m:oMath xmlns:m="http://schemas.openxmlformats.org/officeDocument/2006/math">
                    <m:f>
                      <m:fPr>
                        <m:ctrlPr>
                          <a:rPr lang="en-US" sz="2400" i="1">
                            <a:solidFill>
                              <a:schemeClr val="tx1"/>
                            </a:solidFill>
                            <a:latin typeface="Cambria Math" panose="02040503050406030204" pitchFamily="18" charset="0"/>
                          </a:rPr>
                        </m:ctrlPr>
                      </m:fPr>
                      <m:num>
                        <m:r>
                          <m:rPr>
                            <m:sty m:val="p"/>
                          </m:rPr>
                          <a:rPr lang="en-US" sz="2400" b="0" i="0" baseline="0" smtClean="0">
                            <a:solidFill>
                              <a:schemeClr val="tx1"/>
                            </a:solidFill>
                            <a:latin typeface="Cambria Math" panose="02040503050406030204" pitchFamily="18" charset="0"/>
                          </a:rPr>
                          <m:t>Bvl</m:t>
                        </m:r>
                      </m:num>
                      <m:den>
                        <m:r>
                          <a:rPr lang="en-US" sz="2400" b="0" i="0" baseline="0" smtClean="0">
                            <a:solidFill>
                              <a:schemeClr val="tx1"/>
                            </a:solidFill>
                            <a:latin typeface="Cambria Math" panose="02040503050406030204" pitchFamily="18" charset="0"/>
                          </a:rPr>
                          <m:t>2</m:t>
                        </m:r>
                      </m:den>
                    </m:f>
                  </m:oMath>
                </a14:m>
                <a:r>
                  <a:rPr lang="en-US" sz="2400" dirty="0">
                    <a:solidFill>
                      <a:schemeClr val="tx1"/>
                    </a:solidFill>
                    <a:latin typeface="Calibri" panose="020F0502020204030204" pitchFamily="34" charset="0"/>
                    <a:ea typeface="Calibri"/>
                    <a:cs typeface="Calibri"/>
                    <a:sym typeface="Calibri"/>
                  </a:rPr>
                  <a:t>c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2682628"/>
                <a:ext cx="3111794" cy="2974019"/>
              </a:xfrm>
              <a:prstGeom prst="rect">
                <a:avLst/>
              </a:prstGeom>
              <a:blipFill>
                <a:blip r:embed="rId3"/>
                <a:stretch>
                  <a:fillRect l="-5882" t="-3074" b="-2869"/>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66508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43729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20949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98169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107996"/>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u="none" strike="noStrike" cap="none" dirty="0">
                <a:solidFill>
                  <a:srgbClr val="FFC000"/>
                </a:solidFill>
                <a:latin typeface="Poppins Medium" panose="00000600000000000000" pitchFamily="2" charset="0"/>
                <a:ea typeface="Cambria"/>
                <a:cs typeface="Cambria"/>
                <a:sym typeface="Cambria"/>
              </a:rPr>
              <a:t>A rod AB slides on a V shaped wire with speed v as shown, such that at any time OA = OB = l. Magnetic field in the region is perpendicular downwards and has strength B, induced emf in the rod is</a:t>
            </a:r>
          </a:p>
        </p:txBody>
      </p:sp>
      <p:pic>
        <p:nvPicPr>
          <p:cNvPr id="2" name="Picture 1">
            <a:extLst>
              <a:ext uri="{FF2B5EF4-FFF2-40B4-BE49-F238E27FC236}">
                <a16:creationId xmlns:a16="http://schemas.microsoft.com/office/drawing/2014/main" xmlns="" id="{5BF21F72-4BDE-D879-EDF3-2AC3717311D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4538661" y="2848822"/>
            <a:ext cx="3114677" cy="2252151"/>
          </a:xfrm>
          <a:prstGeom prst="rect">
            <a:avLst/>
          </a:prstGeom>
        </p:spPr>
      </p:pic>
    </p:spTree>
    <p:extLst>
      <p:ext uri="{BB962C8B-B14F-4D97-AF65-F5344CB8AC3E}">
        <p14:creationId xmlns:p14="http://schemas.microsoft.com/office/powerpoint/2010/main" val="25839896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10220"/>
            <a:ext cx="4940594"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u="none" strike="noStrike" cap="none" dirty="0">
                <a:solidFill>
                  <a:schemeClr val="tx1"/>
                </a:solidFill>
                <a:latin typeface="Calibri" panose="020F0502020204030204" pitchFamily="34" charset="0"/>
                <a:ea typeface="Cambria"/>
                <a:cs typeface="Cambria"/>
                <a:sym typeface="Cambria"/>
              </a:rPr>
              <a:t>Zero</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dirty="0">
                <a:solidFill>
                  <a:schemeClr val="tx1"/>
                </a:solidFill>
                <a:latin typeface="Calibri" panose="020F0502020204030204" pitchFamily="34" charset="0"/>
                <a:ea typeface="Cambria"/>
                <a:cs typeface="Cambria"/>
                <a:sym typeface="Cambria"/>
              </a:rPr>
              <a:t>Bv</a:t>
            </a:r>
            <a:r>
              <a:rPr lang="en-US" sz="2400" dirty="0">
                <a:solidFill>
                  <a:schemeClr val="tx1"/>
                </a:solidFill>
                <a:latin typeface="Calibri" panose="020F0502020204030204" pitchFamily="34" charset="0"/>
                <a:ea typeface="Cambria"/>
                <a:cs typeface="Cambria"/>
                <a:sym typeface="Symbol" panose="05050102010706020507" pitchFamily="18" charset="2"/>
              </a:rPr>
              <a:t>I</a:t>
            </a:r>
            <a:r>
              <a:rPr lang="en-US" sz="2400" baseline="30000" dirty="0">
                <a:solidFill>
                  <a:schemeClr val="tx1"/>
                </a:solidFill>
                <a:latin typeface="Calibri" panose="020F0502020204030204" pitchFamily="34" charset="0"/>
                <a:ea typeface="Cambria"/>
                <a:cs typeface="Cambria"/>
                <a:sym typeface="Symbol" panose="05050102010706020507" pitchFamily="18" charset="2"/>
              </a:rPr>
              <a:t>2</a:t>
            </a:r>
            <a:r>
              <a:rPr lang="en-US" sz="2400" dirty="0">
                <a:solidFill>
                  <a:schemeClr val="tx1"/>
                </a:solidFill>
                <a:latin typeface="Calibri" panose="020F0502020204030204" pitchFamily="34" charset="0"/>
                <a:ea typeface="Cambria"/>
                <a:cs typeface="Cambria"/>
                <a:sym typeface="Symbol" panose="05050102010706020507" pitchFamily="18" charset="2"/>
              </a:rPr>
              <a:t>/2 and P is at higher potential</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000000"/>
              </a:buClr>
              <a:buSzPts val="2400"/>
              <a:buFont typeface="Arial"/>
              <a:buNone/>
            </a:pPr>
            <a:r>
              <a:rPr lang="en-US" sz="2400" dirty="0">
                <a:solidFill>
                  <a:schemeClr val="tx1"/>
                </a:solidFill>
                <a:latin typeface="Calibri" panose="020F0502020204030204" pitchFamily="34" charset="0"/>
                <a:ea typeface="Cambria"/>
                <a:cs typeface="Cambria"/>
                <a:sym typeface="Symbol" panose="05050102010706020507" pitchFamily="18" charset="2"/>
              </a:rPr>
              <a:t></a:t>
            </a:r>
            <a:r>
              <a:rPr lang="en-US" sz="2400" dirty="0" err="1">
                <a:solidFill>
                  <a:schemeClr val="tx1"/>
                </a:solidFill>
                <a:latin typeface="Calibri" panose="020F0502020204030204" pitchFamily="34" charset="0"/>
                <a:ea typeface="Cambria"/>
                <a:cs typeface="Cambria"/>
                <a:sym typeface="Symbol" panose="05050102010706020507" pitchFamily="18" charset="2"/>
              </a:rPr>
              <a:t>rBv</a:t>
            </a:r>
            <a:r>
              <a:rPr lang="en-US" sz="2400" dirty="0">
                <a:solidFill>
                  <a:schemeClr val="tx1"/>
                </a:solidFill>
                <a:latin typeface="Calibri" panose="020F0502020204030204" pitchFamily="34" charset="0"/>
                <a:ea typeface="Cambria"/>
                <a:cs typeface="Cambria"/>
                <a:sym typeface="Symbol" panose="05050102010706020507" pitchFamily="18" charset="2"/>
              </a:rPr>
              <a:t> and R is at higher potential</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Symbol" panose="05050102010706020507" pitchFamily="18" charset="2"/>
            </a:endParaRPr>
          </a:p>
          <a:p>
            <a:pPr marL="0" marR="0" lvl="0" indent="0" algn="just" rtl="0">
              <a:lnSpc>
                <a:spcPct val="100000"/>
              </a:lnSpc>
              <a:spcBef>
                <a:spcPts val="0"/>
              </a:spcBef>
              <a:spcAft>
                <a:spcPts val="200"/>
              </a:spcAft>
              <a:buClr>
                <a:srgbClr val="000000"/>
              </a:buClr>
              <a:buSzPts val="2400"/>
              <a:buFont typeface="Arial"/>
              <a:buNone/>
            </a:pPr>
            <a:r>
              <a:rPr lang="en-US" sz="2400" dirty="0">
                <a:solidFill>
                  <a:schemeClr val="tx1"/>
                </a:solidFill>
                <a:latin typeface="Calibri" panose="020F0502020204030204" pitchFamily="34" charset="0"/>
                <a:ea typeface="Cambria"/>
                <a:cs typeface="Cambria"/>
                <a:sym typeface="Symbol" panose="05050102010706020507" pitchFamily="18" charset="2"/>
              </a:rPr>
              <a:t>2 </a:t>
            </a:r>
            <a:r>
              <a:rPr lang="en-US" sz="2400" dirty="0" err="1">
                <a:solidFill>
                  <a:schemeClr val="tx1"/>
                </a:solidFill>
                <a:latin typeface="Calibri" panose="020F0502020204030204" pitchFamily="34" charset="0"/>
                <a:ea typeface="Cambria"/>
                <a:cs typeface="Cambria"/>
                <a:sym typeface="Symbol" panose="05050102010706020507" pitchFamily="18" charset="2"/>
              </a:rPr>
              <a:t>rBv</a:t>
            </a:r>
            <a:r>
              <a:rPr lang="en-US" sz="2400" dirty="0">
                <a:solidFill>
                  <a:schemeClr val="tx1"/>
                </a:solidFill>
                <a:latin typeface="Calibri" panose="020F0502020204030204" pitchFamily="34" charset="0"/>
                <a:ea typeface="Cambria"/>
                <a:cs typeface="Cambria"/>
                <a:sym typeface="Symbol" panose="05050102010706020507" pitchFamily="18" charset="2"/>
              </a:rPr>
              <a:t> and R is at higher potential</a:t>
            </a:r>
            <a:endParaRPr lang="en-US" sz="2400" dirty="0">
              <a:solidFill>
                <a:schemeClr val="tx1"/>
              </a:solidFill>
              <a:latin typeface="Calibri" panose="020F0502020204030204" pitchFamily="34" charset="0"/>
              <a:ea typeface="Cambria"/>
              <a:cs typeface="Cambria"/>
              <a:sym typeface="Cambria"/>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792679"/>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564883"/>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337087"/>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09291"/>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u="none" strike="noStrike" cap="none" dirty="0">
                <a:solidFill>
                  <a:srgbClr val="FFC000"/>
                </a:solidFill>
                <a:latin typeface="Poppins Medium" panose="00000600000000000000" pitchFamily="2" charset="0"/>
                <a:ea typeface="Cambria"/>
                <a:cs typeface="Cambria"/>
                <a:sym typeface="Cambria"/>
              </a:rPr>
              <a:t>A thin semicircular conducting ring (PQR) of radius r is falling with its plane vertical in a horizontal magnetic field B, as shown in figure. The potential difference developed across the ring when its speed is v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FA333CD1-B831-340F-47D0-3A6F75DBEBB9}"/>
              </a:ext>
            </a:extLst>
          </p:cNvPr>
          <p:cNvPicPr>
            <a:picLocks noChangeAspect="1"/>
          </p:cNvPicPr>
          <p:nvPr/>
        </p:nvPicPr>
        <p:blipFill rotWithShape="1">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bright="40000" contrast="40000"/>
                    </a14:imgEffect>
                  </a14:imgLayer>
                </a14:imgProps>
              </a:ext>
            </a:extLst>
          </a:blip>
          <a:srcRect l="7428" t="11151" r="8000" b="17313"/>
          <a:stretch/>
        </p:blipFill>
        <p:spPr>
          <a:xfrm>
            <a:off x="7306659" y="3191819"/>
            <a:ext cx="2584656" cy="2186275"/>
          </a:xfrm>
          <a:prstGeom prst="rect">
            <a:avLst/>
          </a:prstGeom>
        </p:spPr>
      </p:pic>
    </p:spTree>
    <p:extLst>
      <p:ext uri="{BB962C8B-B14F-4D97-AF65-F5344CB8AC3E}">
        <p14:creationId xmlns:p14="http://schemas.microsoft.com/office/powerpoint/2010/main" val="15009993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299315"/>
            <a:ext cx="238878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1 kW</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2 kW</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3 kW</a:t>
            </a:r>
          </a:p>
          <a:p>
            <a:pPr marL="0" marR="0" lvl="0" indent="0" algn="l" rtl="0">
              <a:spcBef>
                <a:spcPts val="0"/>
              </a:spcBef>
              <a:spcAft>
                <a:spcPts val="200"/>
              </a:spcAft>
              <a:buNone/>
            </a:pPr>
            <a:endParaRPr lang="pl-PL"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pl-PL" sz="2400" dirty="0">
                <a:solidFill>
                  <a:srgbClr val="FFFFFF"/>
                </a:solidFill>
                <a:latin typeface="Calibri"/>
                <a:ea typeface="Calibri"/>
                <a:cs typeface="Calibri"/>
                <a:sym typeface="Calibri"/>
              </a:rPr>
              <a:t>4 kW</a:t>
            </a:r>
            <a:endParaRPr lang="en-US" sz="2400" dirty="0">
              <a:solidFill>
                <a:srgbClr val="FFFFFF"/>
              </a:solidFill>
              <a:latin typeface="Calibri"/>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28177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05397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82618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9838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76064"/>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frame CDEF is placed in a region where a magnetic field </a:t>
                </a:r>
                <a14:m>
                  <m:oMath xmlns:m="http://schemas.openxmlformats.org/officeDocument/2006/math">
                    <m:acc>
                      <m:accPr>
                        <m:chr m:val="⃗"/>
                        <m:ctrlPr>
                          <a:rPr lang="en-IN" sz="2400" i="1" u="none" strike="noStrike" cap="none" smtClean="0">
                            <a:solidFill>
                              <a:srgbClr val="FFC000"/>
                            </a:solidFill>
                            <a:latin typeface="Cambria Math" panose="02040503050406030204" pitchFamily="18" charset="0"/>
                            <a:ea typeface="Cambria"/>
                            <a:sym typeface="Cambria"/>
                          </a:rPr>
                        </m:ctrlPr>
                      </m:accPr>
                      <m:e>
                        <m:r>
                          <m:rPr>
                            <m:sty m:val="p"/>
                          </m:rPr>
                          <a:rPr lang="en-US" sz="2400" b="0" i="0" u="none" strike="noStrike" cap="none" baseline="0" smtClean="0">
                            <a:solidFill>
                              <a:srgbClr val="FFC000"/>
                            </a:solidFill>
                            <a:latin typeface="Cambria Math" panose="02040503050406030204" pitchFamily="18" charset="0"/>
                            <a:ea typeface="Cambria"/>
                            <a:sym typeface="Cambria"/>
                          </a:rPr>
                          <m:t>B</m:t>
                        </m:r>
                      </m:e>
                    </m:acc>
                  </m:oMath>
                </a14:m>
                <a:r>
                  <a:rPr lang="en-US" sz="2400" u="none" strike="noStrike" cap="none" dirty="0">
                    <a:solidFill>
                      <a:srgbClr val="FFC000"/>
                    </a:solidFill>
                    <a:latin typeface="Poppins Medium" panose="00000600000000000000" pitchFamily="2" charset="0"/>
                    <a:ea typeface="Cambria"/>
                    <a:cs typeface="Cambria"/>
                    <a:sym typeface="Cambria"/>
                  </a:rPr>
                  <a:t> is present. A rod of length one metre moves with constant velocity 20 m/s and strength of magnetic field is one tesla. The power spent in the process is (take R = 0.2 </a:t>
                </a:r>
                <a:r>
                  <a:rPr lang="en-US"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and all other wires and rod have zero resistance)</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776064"/>
              </a:xfrm>
              <a:prstGeom prst="rect">
                <a:avLst/>
              </a:prstGeom>
              <a:blipFill>
                <a:blip r:embed="rId3"/>
                <a:stretch>
                  <a:fillRect l="-1745" t="-1375" r="-1689" b="-6873"/>
                </a:stretch>
              </a:blipFill>
              <a:ln>
                <a:noFill/>
              </a:ln>
            </p:spPr>
            <p:txBody>
              <a:bodyPr/>
              <a:lstStyle/>
              <a:p>
                <a:r>
                  <a:rPr lang="en-US">
                    <a:noFill/>
                  </a:rPr>
                  <a:t> </a:t>
                </a:r>
              </a:p>
            </p:txBody>
          </p:sp>
        </mc:Fallback>
      </mc:AlternateContent>
      <p:pic>
        <p:nvPicPr>
          <p:cNvPr id="2" name="Picture 1">
            <a:extLst>
              <a:ext uri="{FF2B5EF4-FFF2-40B4-BE49-F238E27FC236}">
                <a16:creationId xmlns:a16="http://schemas.microsoft.com/office/drawing/2014/main" xmlns="" id="{E0BC5FB8-E31B-9100-D0D3-D3F694692874}"/>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4583090" y="3160153"/>
            <a:ext cx="3025819" cy="2826443"/>
          </a:xfrm>
          <a:prstGeom prst="rect">
            <a:avLst/>
          </a:prstGeom>
        </p:spPr>
      </p:pic>
    </p:spTree>
    <p:extLst>
      <p:ext uri="{BB962C8B-B14F-4D97-AF65-F5344CB8AC3E}">
        <p14:creationId xmlns:p14="http://schemas.microsoft.com/office/powerpoint/2010/main" val="37333456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74013"/>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u="none" strike="noStrike" cap="none" dirty="0">
                <a:solidFill>
                  <a:schemeClr val="lt1"/>
                </a:solidFill>
                <a:latin typeface="Calibri" panose="020F0502020204030204" pitchFamily="34" charset="0"/>
                <a:ea typeface="Cambria"/>
                <a:cs typeface="Cambria"/>
                <a:sym typeface="Cambria"/>
              </a:rPr>
              <a:t>v = v</a:t>
            </a:r>
            <a:r>
              <a:rPr lang="en-US" sz="2400" u="none" strike="noStrike" cap="none" baseline="-25000" dirty="0">
                <a:solidFill>
                  <a:schemeClr val="lt1"/>
                </a:solidFill>
                <a:latin typeface="Calibri" panose="020F0502020204030204" pitchFamily="34" charset="0"/>
                <a:ea typeface="Cambria"/>
                <a:cs typeface="Cambria"/>
                <a:sym typeface="Cambria"/>
              </a:rPr>
              <a:t>0</a:t>
            </a:r>
            <a:endParaRPr lang="en-US" sz="2400" u="none" strike="noStrike" cap="none"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u="none" strike="noStrike" cap="none" dirty="0">
                <a:solidFill>
                  <a:schemeClr val="lt1"/>
                </a:solidFill>
                <a:latin typeface="Calibri" panose="020F0502020204030204" pitchFamily="34" charset="0"/>
                <a:ea typeface="Cambria"/>
                <a:cs typeface="Cambria"/>
                <a:sym typeface="Cambria"/>
              </a:rPr>
              <a:t>v &gt; v</a:t>
            </a:r>
            <a:r>
              <a:rPr lang="en-US" sz="2400" u="none" strike="noStrike" cap="none" baseline="-25000" dirty="0">
                <a:solidFill>
                  <a:schemeClr val="lt1"/>
                </a:solidFill>
                <a:latin typeface="Calibri" panose="020F0502020204030204" pitchFamily="34" charset="0"/>
                <a:ea typeface="Cambria"/>
                <a:cs typeface="Cambria"/>
                <a:sym typeface="Cambria"/>
              </a:rPr>
              <a:t>0</a:t>
            </a:r>
            <a:endParaRPr lang="en-US" sz="2400" u="none" strike="noStrike" cap="none"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u="none" strike="noStrike" cap="none" dirty="0">
                <a:solidFill>
                  <a:schemeClr val="lt1"/>
                </a:solidFill>
                <a:latin typeface="Calibri" panose="020F0502020204030204" pitchFamily="34" charset="0"/>
                <a:ea typeface="Cambria"/>
                <a:cs typeface="Cambria"/>
                <a:sym typeface="Cambria"/>
              </a:rPr>
              <a:t>v &lt; v</a:t>
            </a:r>
            <a:r>
              <a:rPr lang="en-US" sz="2400" u="none" strike="noStrike" cap="none" baseline="-25000" dirty="0">
                <a:solidFill>
                  <a:schemeClr val="lt1"/>
                </a:solidFill>
                <a:latin typeface="Calibri" panose="020F0502020204030204" pitchFamily="34" charset="0"/>
                <a:ea typeface="Cambria"/>
                <a:cs typeface="Cambria"/>
                <a:sym typeface="Cambria"/>
              </a:rPr>
              <a:t>0</a:t>
            </a:r>
            <a:endParaRPr lang="en-US" sz="2400" u="none" strike="noStrike" cap="none"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lt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u="none" strike="noStrike" cap="none" dirty="0">
                <a:solidFill>
                  <a:schemeClr val="lt1"/>
                </a:solidFill>
                <a:latin typeface="Calibri" panose="020F0502020204030204" pitchFamily="34" charset="0"/>
                <a:ea typeface="Cambria"/>
                <a:cs typeface="Cambria"/>
                <a:sym typeface="Cambria"/>
              </a:rPr>
              <a:t>None of these</a:t>
            </a:r>
            <a:endParaRPr lang="en-US" sz="2400" dirty="0">
              <a:solidFill>
                <a:srgbClr val="FFFFFF"/>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56472"/>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628676"/>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400880"/>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73084"/>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rod AB of length l is projected on a frictionless frame PSRQ with velocity v</a:t>
            </a:r>
            <a:r>
              <a:rPr lang="en-IN" sz="2400" u="none" strike="noStrike" cap="none" baseline="-25000" dirty="0">
                <a:solidFill>
                  <a:srgbClr val="FFC000"/>
                </a:solidFill>
                <a:latin typeface="Poppins Medium" panose="00000600000000000000" pitchFamily="2" charset="0"/>
                <a:ea typeface="Cambria"/>
                <a:cs typeface="Cambria"/>
                <a:sym typeface="Cambria"/>
              </a:rPr>
              <a:t>0</a:t>
            </a:r>
            <a:r>
              <a:rPr lang="en-IN" sz="2400" u="none" strike="noStrike" cap="none" dirty="0">
                <a:solidFill>
                  <a:srgbClr val="FFC000"/>
                </a:solidFill>
                <a:latin typeface="Poppins Medium" panose="00000600000000000000" pitchFamily="2" charset="0"/>
                <a:ea typeface="Cambria"/>
                <a:cs typeface="Cambria"/>
                <a:sym typeface="Cambria"/>
              </a:rPr>
              <a:t> at any instant. The velocity of the rod after time t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4DCA1894-3693-E066-4F2B-0448E36D52A4}"/>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84109" y="2507567"/>
            <a:ext cx="4796995" cy="2693581"/>
          </a:xfrm>
          <a:prstGeom prst="rect">
            <a:avLst/>
          </a:prstGeom>
        </p:spPr>
      </p:pic>
    </p:spTree>
    <p:extLst>
      <p:ext uri="{BB962C8B-B14F-4D97-AF65-F5344CB8AC3E}">
        <p14:creationId xmlns:p14="http://schemas.microsoft.com/office/powerpoint/2010/main" val="32140857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756045"/>
            <a:ext cx="703217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End A will be at lower potential with respect to B</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 and B will be at same potential</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There will be no induced emf in the rod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Potential at A will be higher than that at B</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73850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51070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28291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05511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88686"/>
          </a:xfrm>
          <a:prstGeom prst="rect">
            <a:avLst/>
          </a:prstGeom>
          <a:noFill/>
          <a:ln>
            <a:noFill/>
          </a:ln>
        </p:spPr>
        <p:txBody>
          <a:bodyPr spcFirstLastPara="1" wrap="square" lIns="0" tIns="0" rIns="0" bIns="0" anchor="t" anchorCtr="0">
            <a:spAutoFit/>
          </a:bodyPr>
          <a:lstStyle/>
          <a:p>
            <a:pPr marL="0" marR="0" lvl="0" indent="0" algn="just" rtl="0">
              <a:lnSpc>
                <a:spcPct val="114000"/>
              </a:lnSpc>
              <a:spcBef>
                <a:spcPts val="0"/>
              </a:spcBef>
              <a:spcAft>
                <a:spcPts val="200"/>
              </a:spcAft>
              <a:buClr>
                <a:srgbClr val="000000"/>
              </a:buClr>
              <a:buSzPts val="2400"/>
              <a:buFont typeface="Arial"/>
              <a:buNone/>
            </a:pPr>
            <a:r>
              <a:rPr lang="en-US" sz="2400" u="none" strike="noStrike" cap="none" dirty="0">
                <a:solidFill>
                  <a:srgbClr val="FFC000"/>
                </a:solidFill>
                <a:latin typeface="Poppins Medium" panose="00000600000000000000" pitchFamily="2" charset="0"/>
                <a:ea typeface="Cambria"/>
                <a:cs typeface="Cambria"/>
                <a:sym typeface="Cambria"/>
              </a:rPr>
              <a:t>The current carrying wire and the rod AB are in same plane. The rod moves parallel to the wire with a velocity v. Which one of the following statement is true about induced emf in th</a:t>
            </a:r>
            <a:r>
              <a:rPr lang="en-US" sz="2400" dirty="0">
                <a:solidFill>
                  <a:srgbClr val="FFC000"/>
                </a:solidFill>
                <a:latin typeface="Poppins Medium" panose="00000600000000000000" pitchFamily="2" charset="0"/>
                <a:ea typeface="Cambria"/>
                <a:cs typeface="Cambria"/>
                <a:sym typeface="Cambria"/>
              </a:rPr>
              <a:t>e rod ?</a:t>
            </a:r>
            <a:endParaRPr lang="en-US" sz="1400" u="none" strike="noStrike" cap="none" dirty="0">
              <a:solidFill>
                <a:srgbClr val="FFC000"/>
              </a:solidFill>
              <a:latin typeface="Poppins Medium" panose="00000600000000000000" pitchFamily="2" charset="0"/>
              <a:ea typeface="Arial"/>
              <a:cs typeface="Arial"/>
              <a:sym typeface="Arial"/>
            </a:endParaRPr>
          </a:p>
        </p:txBody>
      </p:sp>
      <p:pic>
        <p:nvPicPr>
          <p:cNvPr id="2" name="Picture 1">
            <a:extLst>
              <a:ext uri="{FF2B5EF4-FFF2-40B4-BE49-F238E27FC236}">
                <a16:creationId xmlns:a16="http://schemas.microsoft.com/office/drawing/2014/main" xmlns="" id="{1CB54A4B-1287-F02D-FA2E-9CAE2F194675}"/>
              </a:ext>
            </a:extLst>
          </p:cNvPr>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765486" y="3343682"/>
            <a:ext cx="3402507" cy="2416066"/>
          </a:xfrm>
          <a:prstGeom prst="rect">
            <a:avLst/>
          </a:prstGeom>
        </p:spPr>
      </p:pic>
    </p:spTree>
    <p:extLst>
      <p:ext uri="{BB962C8B-B14F-4D97-AF65-F5344CB8AC3E}">
        <p14:creationId xmlns:p14="http://schemas.microsoft.com/office/powerpoint/2010/main" val="308280498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3060846"/>
                <a:ext cx="4572000" cy="3052374"/>
              </a:xfrm>
              <a:prstGeom prst="rect">
                <a:avLst/>
              </a:prstGeom>
              <a:noFill/>
            </p:spPr>
            <p:txBody>
              <a:bodyPr wrap="square" lIns="0" tIns="0" rIns="0" bIns="0" rtlCol="0">
                <a:spAutoFit/>
              </a:bodyPr>
              <a:lstStyle/>
              <a:p>
                <a:pPr lvl="0">
                  <a:buSzPts val="2400"/>
                </a:pPr>
                <a14:m>
                  <m:oMath xmlns:m="http://schemas.openxmlformats.org/officeDocument/2006/math">
                    <m:f>
                      <m:fPr>
                        <m:ctrlPr>
                          <a:rPr lang="en-US" sz="2400" i="1" smtClean="0">
                            <a:solidFill>
                              <a:schemeClr val="tx1"/>
                            </a:solidFill>
                            <a:latin typeface="Cambria Math" panose="02040503050406030204" pitchFamily="18" charset="0"/>
                          </a:rPr>
                        </m:ctrlPr>
                      </m:fPr>
                      <m:num>
                        <m:r>
                          <a:rPr lang="en-US" sz="2400" b="0" i="0" baseline="0">
                            <a:solidFill>
                              <a:schemeClr val="tx1"/>
                            </a:solidFill>
                            <a:latin typeface="Cambria Math" panose="02040503050406030204" pitchFamily="18" charset="0"/>
                          </a:rPr>
                          <m:t>1</m:t>
                        </m:r>
                      </m:num>
                      <m:den>
                        <m:r>
                          <a:rPr lang="en-US" sz="2400" b="0" i="0" baseline="0">
                            <a:solidFill>
                              <a:schemeClr val="tx1"/>
                            </a:solidFill>
                            <a:latin typeface="Cambria Math" panose="02040503050406030204" pitchFamily="18" charset="0"/>
                          </a:rPr>
                          <m:t>(</m:t>
                        </m:r>
                        <m:r>
                          <a:rPr lang="en-US" sz="2400" b="0" i="0" baseline="0">
                            <a:solidFill>
                              <a:schemeClr val="tx1"/>
                            </a:solidFill>
                            <a:latin typeface="Cambria Math" panose="02040503050406030204" pitchFamily="18" charset="0"/>
                          </a:rPr>
                          <m:t>2</m:t>
                        </m:r>
                        <m:r>
                          <m:rPr>
                            <m:sty m:val="p"/>
                          </m:rPr>
                          <a:rPr lang="en-US" sz="2400" b="0" i="0" baseline="0">
                            <a:solidFill>
                              <a:schemeClr val="tx1"/>
                            </a:solidFill>
                            <a:latin typeface="Cambria Math" panose="02040503050406030204" pitchFamily="18" charset="0"/>
                          </a:rPr>
                          <m:t>x</m:t>
                        </m:r>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a</m:t>
                        </m:r>
                        <m:sSup>
                          <m:sSupPr>
                            <m:ctrlPr>
                              <a:rPr lang="en-US" sz="2400" i="1">
                                <a:solidFill>
                                  <a:schemeClr val="tx1"/>
                                </a:solidFill>
                                <a:latin typeface="Cambria Math" panose="02040503050406030204" pitchFamily="18" charset="0"/>
                              </a:rPr>
                            </m:ctrlPr>
                          </m:sSupPr>
                          <m:e>
                            <m:r>
                              <a:rPr lang="en-US" sz="2400" b="0" i="0" baseline="0">
                                <a:solidFill>
                                  <a:schemeClr val="tx1"/>
                                </a:solidFill>
                                <a:latin typeface="Cambria Math" panose="02040503050406030204" pitchFamily="18" charset="0"/>
                              </a:rPr>
                              <m:t>)</m:t>
                            </m:r>
                          </m:e>
                          <m:sup>
                            <m:r>
                              <a:rPr lang="en-US" sz="2400" b="0" i="0" baseline="0">
                                <a:solidFill>
                                  <a:schemeClr val="tx1"/>
                                </a:solidFill>
                                <a:latin typeface="Cambria Math" panose="02040503050406030204" pitchFamily="18" charset="0"/>
                              </a:rPr>
                              <m:t>2</m:t>
                            </m:r>
                          </m:sup>
                        </m:sSup>
                      </m:den>
                    </m:f>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f>
                      <m:fPr>
                        <m:ctrlPr>
                          <a:rPr lang="en-US" sz="2400" i="1">
                            <a:solidFill>
                              <a:schemeClr val="tx1"/>
                            </a:solidFill>
                            <a:latin typeface="Cambria Math" panose="02040503050406030204" pitchFamily="18" charset="0"/>
                          </a:rPr>
                        </m:ctrlPr>
                      </m:fPr>
                      <m:num>
                        <m:r>
                          <a:rPr lang="en-US" sz="2400" b="0" i="0" baseline="0">
                            <a:solidFill>
                              <a:schemeClr val="tx1"/>
                            </a:solidFill>
                            <a:latin typeface="Cambria Math" panose="02040503050406030204" pitchFamily="18" charset="0"/>
                          </a:rPr>
                          <m:t>1</m:t>
                        </m:r>
                      </m:num>
                      <m:den>
                        <m:r>
                          <a:rPr lang="en-US" sz="2400" b="0" i="0" baseline="0">
                            <a:solidFill>
                              <a:schemeClr val="tx1"/>
                            </a:solidFill>
                            <a:latin typeface="Cambria Math" panose="02040503050406030204" pitchFamily="18" charset="0"/>
                          </a:rPr>
                          <m:t>(</m:t>
                        </m:r>
                        <m:r>
                          <a:rPr lang="en-US" sz="2400" b="0" i="0" baseline="0">
                            <a:solidFill>
                              <a:schemeClr val="tx1"/>
                            </a:solidFill>
                            <a:latin typeface="Cambria Math" panose="02040503050406030204" pitchFamily="18" charset="0"/>
                          </a:rPr>
                          <m:t>2</m:t>
                        </m:r>
                        <m:r>
                          <m:rPr>
                            <m:sty m:val="p"/>
                          </m:rPr>
                          <a:rPr lang="en-US" sz="2400" b="0" i="0" baseline="0">
                            <a:solidFill>
                              <a:schemeClr val="tx1"/>
                            </a:solidFill>
                            <a:latin typeface="Cambria Math" panose="02040503050406030204" pitchFamily="18" charset="0"/>
                          </a:rPr>
                          <m:t>x</m:t>
                        </m:r>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a</m:t>
                        </m:r>
                        <m:sSup>
                          <m:sSupPr>
                            <m:ctrlPr>
                              <a:rPr lang="en-US" sz="2400" i="1">
                                <a:solidFill>
                                  <a:schemeClr val="tx1"/>
                                </a:solidFill>
                                <a:latin typeface="Cambria Math" panose="02040503050406030204" pitchFamily="18" charset="0"/>
                              </a:rPr>
                            </m:ctrlPr>
                          </m:sSupPr>
                          <m:e>
                            <m:r>
                              <a:rPr lang="en-US" sz="2400" b="0" i="0" baseline="0">
                                <a:solidFill>
                                  <a:schemeClr val="tx1"/>
                                </a:solidFill>
                                <a:latin typeface="Cambria Math" panose="02040503050406030204" pitchFamily="18" charset="0"/>
                              </a:rPr>
                              <m:t>)</m:t>
                            </m:r>
                          </m:e>
                          <m:sup>
                            <m:r>
                              <a:rPr lang="en-US" sz="2400" b="0" i="0" baseline="0">
                                <a:solidFill>
                                  <a:schemeClr val="tx1"/>
                                </a:solidFill>
                                <a:latin typeface="Cambria Math" panose="02040503050406030204" pitchFamily="18" charset="0"/>
                              </a:rPr>
                              <m:t>2</m:t>
                            </m:r>
                          </m:sup>
                        </m:sSup>
                      </m:den>
                    </m:f>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f>
                      <m:fPr>
                        <m:ctrlPr>
                          <a:rPr lang="en-US" sz="2400" i="1">
                            <a:solidFill>
                              <a:schemeClr val="tx1"/>
                            </a:solidFill>
                            <a:latin typeface="Cambria Math" panose="02040503050406030204" pitchFamily="18" charset="0"/>
                          </a:rPr>
                        </m:ctrlPr>
                      </m:fPr>
                      <m:num>
                        <m:r>
                          <a:rPr lang="en-US" sz="2400" b="0" i="0" baseline="0">
                            <a:solidFill>
                              <a:schemeClr val="tx1"/>
                            </a:solidFill>
                            <a:latin typeface="Cambria Math" panose="02040503050406030204" pitchFamily="18" charset="0"/>
                          </a:rPr>
                          <m:t>1</m:t>
                        </m:r>
                      </m:num>
                      <m:den>
                        <m:r>
                          <a:rPr lang="en-US" sz="2400" b="0" i="0" baseline="0">
                            <a:solidFill>
                              <a:schemeClr val="tx1"/>
                            </a:solidFill>
                            <a:latin typeface="Cambria Math" panose="02040503050406030204" pitchFamily="18" charset="0"/>
                          </a:rPr>
                          <m:t>(</m:t>
                        </m:r>
                        <m:r>
                          <a:rPr lang="en-US" sz="2400" b="0" i="0" baseline="0">
                            <a:solidFill>
                              <a:schemeClr val="tx1"/>
                            </a:solidFill>
                            <a:latin typeface="Cambria Math" panose="02040503050406030204" pitchFamily="18" charset="0"/>
                          </a:rPr>
                          <m:t>2</m:t>
                        </m:r>
                        <m:r>
                          <m:rPr>
                            <m:sty m:val="p"/>
                          </m:rPr>
                          <a:rPr lang="en-US" sz="2400" b="0" i="0" baseline="0">
                            <a:solidFill>
                              <a:schemeClr val="tx1"/>
                            </a:solidFill>
                            <a:latin typeface="Cambria Math" panose="02040503050406030204" pitchFamily="18" charset="0"/>
                          </a:rPr>
                          <m:t>x</m:t>
                        </m:r>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a</m:t>
                        </m:r>
                        <m:r>
                          <a:rPr lang="en-US" sz="2400" b="0" i="0" baseline="0">
                            <a:solidFill>
                              <a:schemeClr val="tx1"/>
                            </a:solidFill>
                            <a:latin typeface="Cambria Math" panose="02040503050406030204" pitchFamily="18" charset="0"/>
                          </a:rPr>
                          <m:t>)(</m:t>
                        </m:r>
                        <m:r>
                          <a:rPr lang="en-US" sz="2400" b="0" i="0" baseline="0">
                            <a:solidFill>
                              <a:schemeClr val="tx1"/>
                            </a:solidFill>
                            <a:latin typeface="Cambria Math" panose="02040503050406030204" pitchFamily="18" charset="0"/>
                          </a:rPr>
                          <m:t>2</m:t>
                        </m:r>
                        <m:r>
                          <m:rPr>
                            <m:sty m:val="p"/>
                          </m:rPr>
                          <a:rPr lang="en-US" sz="2400" b="0" i="0" baseline="0">
                            <a:solidFill>
                              <a:schemeClr val="tx1"/>
                            </a:solidFill>
                            <a:latin typeface="Cambria Math" panose="02040503050406030204" pitchFamily="18" charset="0"/>
                          </a:rPr>
                          <m:t>x</m:t>
                        </m:r>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a</m:t>
                        </m:r>
                        <m:r>
                          <a:rPr lang="en-US" sz="2400" b="0" i="0" baseline="0">
                            <a:solidFill>
                              <a:schemeClr val="tx1"/>
                            </a:solidFill>
                            <a:latin typeface="Cambria Math" panose="02040503050406030204" pitchFamily="18" charset="0"/>
                          </a:rPr>
                          <m:t>)</m:t>
                        </m:r>
                      </m:den>
                    </m:f>
                  </m:oMath>
                </a14:m>
                <a:r>
                  <a:rPr lang="en-US" sz="2400" dirty="0">
                    <a:solidFill>
                      <a:schemeClr val="tx1"/>
                    </a:solidFill>
                    <a:latin typeface="Calibri" panose="020F0502020204030204" pitchFamily="34" charset="0"/>
                    <a:ea typeface="Cambria" panose="02040503050406030204" pitchFamily="18" charset="0"/>
                  </a:rPr>
                  <a:t> </a:t>
                </a:r>
              </a:p>
              <a:p>
                <a:pPr lvl="0">
                  <a:buSzPts val="2400"/>
                </a:pPr>
                <a:endParaRPr lang="en-US" sz="15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r>
                      <a:rPr lang="en-US" sz="2400" b="0" i="0" baseline="0">
                        <a:solidFill>
                          <a:schemeClr val="tx1"/>
                        </a:solidFill>
                        <a:latin typeface="Cambria Math" panose="02040503050406030204" pitchFamily="18" charset="0"/>
                      </a:rPr>
                      <m:t>1</m:t>
                    </m:r>
                    <m:r>
                      <a:rPr lang="en-US" sz="2400" b="0" i="0" baseline="0">
                        <a:solidFill>
                          <a:schemeClr val="tx1"/>
                        </a:solidFill>
                        <a:latin typeface="Cambria Math" panose="02040503050406030204" pitchFamily="18" charset="0"/>
                      </a:rPr>
                      <m:t>/</m:t>
                    </m:r>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x</m:t>
                        </m:r>
                      </m:e>
                      <m:sup>
                        <m:r>
                          <a:rPr lang="en-US" sz="2400" b="0" i="0" baseline="0">
                            <a:solidFill>
                              <a:schemeClr val="tx1"/>
                            </a:solidFill>
                            <a:latin typeface="Cambria Math" panose="02040503050406030204" pitchFamily="18" charset="0"/>
                          </a:rPr>
                          <m:t>2</m:t>
                        </m:r>
                      </m:sup>
                    </m:sSup>
                  </m:oMath>
                </a14:m>
                <a:r>
                  <a:rPr lang="en-US" sz="2400" dirty="0">
                    <a:solidFill>
                      <a:schemeClr val="tx1"/>
                    </a:solidFill>
                    <a:latin typeface="Calibri" panose="020F0502020204030204" pitchFamily="34" charset="0"/>
                    <a:ea typeface="Calibri"/>
                    <a:cs typeface="Calibri"/>
                    <a:sym typeface="Calibri"/>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3060846"/>
                <a:ext cx="4572000" cy="3052374"/>
              </a:xfrm>
              <a:prstGeom prst="rect">
                <a:avLst/>
              </a:prstGeom>
              <a:blipFill>
                <a:blip r:embed="rId3"/>
                <a:stretch>
                  <a:fillRect l="-2267" b="-3393"/>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23924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01144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78365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5585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u="none" strike="noStrike" cap="none" dirty="0">
                <a:solidFill>
                  <a:srgbClr val="FFC000"/>
                </a:solidFill>
                <a:latin typeface="Poppins Medium" panose="00000600000000000000" pitchFamily="2" charset="0"/>
                <a:ea typeface="Cambria"/>
                <a:cs typeface="Cambria"/>
                <a:sym typeface="Cambria"/>
              </a:rPr>
              <a:t>A conducting square frame of side a </a:t>
            </a:r>
            <a:r>
              <a:rPr lang="en-US" sz="2400" dirty="0">
                <a:solidFill>
                  <a:srgbClr val="FFC000"/>
                </a:solidFill>
                <a:latin typeface="Poppins Medium" panose="00000600000000000000" pitchFamily="2" charset="0"/>
                <a:ea typeface="Cambria"/>
                <a:cs typeface="Cambria"/>
                <a:sym typeface="Cambria"/>
              </a:rPr>
              <a:t>and a long straight wire carrying current I are located in the same plane as shown in the figure. The frame moves to the right with a constant velocity V. The emf induced in the frame will be proportional to</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62453F36-C75B-8C9B-647F-F2C3202A0003}"/>
              </a:ext>
            </a:extLst>
          </p:cNvPr>
          <p:cNvPicPr>
            <a:picLocks noChangeAspect="1"/>
          </p:cNvPicPr>
          <p:nvPr/>
        </p:nvPicPr>
        <p:blipFill>
          <a:blip r:embed="rId5">
            <a:clrChange>
              <a:clrFrom>
                <a:srgbClr val="000000"/>
              </a:clrFrom>
              <a:clrTo>
                <a:srgbClr val="000000">
                  <a:alpha val="0"/>
                </a:srgbClr>
              </a:clrTo>
            </a:clrChange>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4628676" y="3060846"/>
            <a:ext cx="3629025" cy="2600325"/>
          </a:xfrm>
          <a:prstGeom prst="rect">
            <a:avLst/>
          </a:prstGeom>
        </p:spPr>
      </p:pic>
    </p:spTree>
    <p:extLst>
      <p:ext uri="{BB962C8B-B14F-4D97-AF65-F5344CB8AC3E}">
        <p14:creationId xmlns:p14="http://schemas.microsoft.com/office/powerpoint/2010/main" val="7896530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4572000" cy="3093924"/>
              </a:xfrm>
              <a:prstGeom prst="rect">
                <a:avLst/>
              </a:prstGeom>
              <a:noFill/>
            </p:spPr>
            <p:txBody>
              <a:bodyPr wrap="square" lIns="0" tIns="0" rIns="0" bIns="0" rtlCol="0">
                <a:spAutoFit/>
              </a:bodyPr>
              <a:lstStyle/>
              <a:p>
                <a:pPr lvl="0">
                  <a:buSzPts val="2400"/>
                </a:pPr>
                <a14:m>
                  <m:oMath xmlns:m="http://schemas.openxmlformats.org/officeDocument/2006/math">
                    <m:sSub>
                      <m:sSubPr>
                        <m:ctrlPr>
                          <a:rPr lang="ar-AE" sz="2400" i="1" smtClean="0">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A</m:t>
                        </m:r>
                      </m:sub>
                    </m:sSub>
                    <m:r>
                      <a:rPr lang="ar-AE" sz="2400" b="0" i="0" baseline="0">
                        <a:solidFill>
                          <a:schemeClr val="tx1"/>
                        </a:solidFill>
                        <a:latin typeface="Cambria Math" panose="02040503050406030204" pitchFamily="18" charset="0"/>
                      </a:rPr>
                      <m:t>−</m:t>
                    </m:r>
                    <m:sSub>
                      <m:sSubPr>
                        <m:ctrlPr>
                          <a:rPr lang="ar-AE" sz="2400" i="1">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O</m:t>
                        </m:r>
                      </m:sub>
                    </m:sSub>
                    <m:r>
                      <a:rPr lang="ar-AE" sz="2400" b="0" i="0" baseline="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m:rPr>
                            <m:sty m:val="p"/>
                          </m:rPr>
                          <a:rPr lang="ar-AE" sz="2400" b="0" i="0" baseline="0">
                            <a:solidFill>
                              <a:schemeClr val="tx1"/>
                            </a:solidFill>
                            <a:latin typeface="Cambria Math" panose="02040503050406030204" pitchFamily="18" charset="0"/>
                          </a:rPr>
                          <m:t>B</m:t>
                        </m:r>
                        <m:r>
                          <m:rPr>
                            <m:sty m:val="p"/>
                          </m:rPr>
                          <a:rPr lang="el-GR" sz="2400" b="0" i="0" baseline="0">
                            <a:solidFill>
                              <a:schemeClr val="tx1"/>
                            </a:solidFill>
                            <a:latin typeface="Cambria Math" panose="02040503050406030204" pitchFamily="18" charset="0"/>
                          </a:rPr>
                          <m:t>ω</m:t>
                        </m:r>
                        <m:sSup>
                          <m:sSupPr>
                            <m:ctrlPr>
                              <a:rPr lang="ar-AE" sz="2400" i="1">
                                <a:solidFill>
                                  <a:schemeClr val="tx1"/>
                                </a:solidFill>
                                <a:latin typeface="Cambria Math" panose="02040503050406030204" pitchFamily="18" charset="0"/>
                              </a:rPr>
                            </m:ctrlPr>
                          </m:sSupPr>
                          <m:e>
                            <m:r>
                              <m:rPr>
                                <m:sty m:val="p"/>
                              </m:rPr>
                              <a:rPr lang="ar-AE" sz="2400" b="0" i="0" baseline="0">
                                <a:solidFill>
                                  <a:schemeClr val="tx1"/>
                                </a:solidFill>
                                <a:latin typeface="Cambria Math" panose="02040503050406030204" pitchFamily="18" charset="0"/>
                              </a:rPr>
                              <m:t>l</m:t>
                            </m:r>
                          </m:e>
                          <m:sup>
                            <m:r>
                              <a:rPr lang="ar-AE" sz="2400" b="0" i="0" baseline="0">
                                <a:solidFill>
                                  <a:schemeClr val="tx1"/>
                                </a:solidFill>
                                <a:latin typeface="Cambria Math" panose="02040503050406030204" pitchFamily="18" charset="0"/>
                              </a:rPr>
                              <m:t>2</m:t>
                            </m:r>
                          </m:sup>
                        </m:sSup>
                      </m:num>
                      <m:den>
                        <m:r>
                          <a:rPr lang="ar-AE" sz="2400" b="0" i="0" baseline="0">
                            <a:solidFill>
                              <a:schemeClr val="tx1"/>
                            </a:solidFill>
                            <a:latin typeface="Cambria Math" panose="02040503050406030204" pitchFamily="18" charset="0"/>
                          </a:rPr>
                          <m:t>2</m:t>
                        </m:r>
                      </m:den>
                    </m:f>
                  </m:oMath>
                </a14:m>
                <a:r>
                  <a:rPr lang="en-US" sz="2400" dirty="0">
                    <a:solidFill>
                      <a:schemeClr val="tx1"/>
                    </a:solidFill>
                    <a:latin typeface="Calibri" panose="020F0502020204030204" pitchFamily="34" charset="0"/>
                    <a:ea typeface="Cambria" panose="02040503050406030204" pitchFamily="18" charset="0"/>
                  </a:rPr>
                  <a:t> </a:t>
                </a:r>
                <a:r>
                  <a:rPr lang="ar-AE" sz="2400" dirty="0">
                    <a:solidFill>
                      <a:schemeClr val="tx1"/>
                    </a:solidFill>
                    <a:latin typeface="Calibri" panose="020F0502020204030204" pitchFamily="34" charset="0"/>
                    <a:ea typeface="Cambria" panose="02040503050406030204" pitchFamily="18" charset="0"/>
                  </a:rPr>
                  <a:t/>
                </a:r>
                <a:br>
                  <a:rPr lang="ar-AE"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sSub>
                      <m:sSubPr>
                        <m:ctrlPr>
                          <a:rPr lang="ar-AE" sz="2400" i="1">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O</m:t>
                        </m:r>
                      </m:sub>
                    </m:sSub>
                    <m:r>
                      <a:rPr lang="ar-AE" sz="2400" b="0" i="0" baseline="0">
                        <a:solidFill>
                          <a:schemeClr val="tx1"/>
                        </a:solidFill>
                        <a:latin typeface="Cambria Math" panose="02040503050406030204" pitchFamily="18" charset="0"/>
                      </a:rPr>
                      <m:t>−</m:t>
                    </m:r>
                    <m:sSub>
                      <m:sSubPr>
                        <m:ctrlPr>
                          <a:rPr lang="ar-AE" sz="2400" i="1">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c</m:t>
                        </m:r>
                      </m:sub>
                    </m:sSub>
                    <m:r>
                      <a:rPr lang="ar-AE" sz="2400" b="0" i="0" baseline="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a:rPr lang="ar-AE" sz="2400" b="0" i="0" baseline="0">
                            <a:solidFill>
                              <a:schemeClr val="tx1"/>
                            </a:solidFill>
                            <a:latin typeface="Cambria Math" panose="02040503050406030204" pitchFamily="18" charset="0"/>
                          </a:rPr>
                          <m:t>7</m:t>
                        </m:r>
                      </m:num>
                      <m:den>
                        <m:r>
                          <a:rPr lang="ar-AE" sz="2400" b="0" i="0" baseline="0">
                            <a:solidFill>
                              <a:schemeClr val="tx1"/>
                            </a:solidFill>
                            <a:latin typeface="Cambria Math" panose="02040503050406030204" pitchFamily="18" charset="0"/>
                          </a:rPr>
                          <m:t>2</m:t>
                        </m:r>
                      </m:den>
                    </m:f>
                    <m:r>
                      <m:rPr>
                        <m:sty m:val="p"/>
                      </m:rPr>
                      <a:rPr lang="ar-AE" sz="2400" b="0" i="0" baseline="0">
                        <a:solidFill>
                          <a:schemeClr val="tx1"/>
                        </a:solidFill>
                        <a:latin typeface="Cambria Math" panose="02040503050406030204" pitchFamily="18" charset="0"/>
                      </a:rPr>
                      <m:t>B</m:t>
                    </m:r>
                    <m:r>
                      <m:rPr>
                        <m:sty m:val="p"/>
                      </m:rPr>
                      <a:rPr lang="el-GR" sz="2400" b="0" i="0" baseline="0">
                        <a:solidFill>
                          <a:schemeClr val="tx1"/>
                        </a:solidFill>
                        <a:latin typeface="Cambria Math" panose="02040503050406030204" pitchFamily="18" charset="0"/>
                      </a:rPr>
                      <m:t>ω</m:t>
                    </m:r>
                    <m:sSup>
                      <m:sSupPr>
                        <m:ctrlPr>
                          <a:rPr lang="ar-AE" sz="2400" i="1">
                            <a:solidFill>
                              <a:schemeClr val="tx1"/>
                            </a:solidFill>
                            <a:latin typeface="Cambria Math" panose="02040503050406030204" pitchFamily="18" charset="0"/>
                          </a:rPr>
                        </m:ctrlPr>
                      </m:sSupPr>
                      <m:e>
                        <m:r>
                          <m:rPr>
                            <m:sty m:val="p"/>
                          </m:rPr>
                          <a:rPr lang="ar-AE" sz="2400" b="0" i="0" baseline="0">
                            <a:solidFill>
                              <a:schemeClr val="tx1"/>
                            </a:solidFill>
                            <a:latin typeface="Cambria Math" panose="02040503050406030204" pitchFamily="18" charset="0"/>
                          </a:rPr>
                          <m:t>l</m:t>
                        </m:r>
                      </m:e>
                      <m:sup>
                        <m:r>
                          <a:rPr lang="ar-AE" sz="2400" b="0" i="0" baseline="0">
                            <a:solidFill>
                              <a:schemeClr val="tx1"/>
                            </a:solidFill>
                            <a:latin typeface="Cambria Math" panose="02040503050406030204" pitchFamily="18" charset="0"/>
                          </a:rPr>
                          <m:t>2</m:t>
                        </m:r>
                      </m:sup>
                    </m:sSup>
                  </m:oMath>
                </a14:m>
                <a:r>
                  <a:rPr lang="en-US" sz="2400" dirty="0">
                    <a:solidFill>
                      <a:schemeClr val="tx1"/>
                    </a:solidFill>
                    <a:latin typeface="Calibri" panose="020F0502020204030204" pitchFamily="34" charset="0"/>
                    <a:ea typeface="Cambria" panose="02040503050406030204" pitchFamily="18" charset="0"/>
                  </a:rPr>
                  <a:t> </a:t>
                </a:r>
                <a:r>
                  <a:rPr lang="ar-AE" sz="2400" dirty="0">
                    <a:solidFill>
                      <a:schemeClr val="tx1"/>
                    </a:solidFill>
                    <a:latin typeface="Calibri" panose="020F0502020204030204" pitchFamily="34" charset="0"/>
                    <a:ea typeface="Cambria" panose="02040503050406030204" pitchFamily="18" charset="0"/>
                  </a:rPr>
                  <a:t/>
                </a:r>
                <a:br>
                  <a:rPr lang="ar-AE"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sSub>
                      <m:sSubPr>
                        <m:ctrlPr>
                          <a:rPr lang="ar-AE" sz="2400" i="1">
                            <a:solidFill>
                              <a:schemeClr val="tx1"/>
                            </a:solidFill>
                            <a:latin typeface="Cambria Math" panose="02040503050406030204" pitchFamily="18" charset="0"/>
                          </a:rPr>
                        </m:ctrlPr>
                      </m:sSubPr>
                      <m:e>
                        <m:r>
                          <m:rPr>
                            <m:sty m:val="p"/>
                          </m:rPr>
                          <a:rPr lang="ar-AE" sz="2400" b="0" i="0" baseline="0">
                            <a:solidFill>
                              <a:schemeClr val="tx1"/>
                            </a:solidFill>
                            <a:latin typeface="Cambria Math" panose="02040503050406030204" pitchFamily="18" charset="0"/>
                          </a:rPr>
                          <m:t>V</m:t>
                        </m:r>
                      </m:e>
                      <m:sub>
                        <m:r>
                          <m:rPr>
                            <m:sty m:val="p"/>
                          </m:rPr>
                          <a:rPr lang="ar-AE" sz="2400" b="0" i="0" baseline="0">
                            <a:solidFill>
                              <a:schemeClr val="tx1"/>
                            </a:solidFill>
                            <a:latin typeface="Cambria Math" panose="02040503050406030204" pitchFamily="18" charset="0"/>
                          </a:rPr>
                          <m:t>A</m:t>
                        </m:r>
                      </m:sub>
                    </m:sSub>
                    <m:r>
                      <a:rPr lang="ar-AE" sz="2400" b="0" i="0" baseline="0">
                        <a:solidFill>
                          <a:schemeClr val="tx1"/>
                        </a:solidFill>
                        <a:latin typeface="Cambria Math" panose="02040503050406030204" pitchFamily="18" charset="0"/>
                      </a:rPr>
                      <m:t>−</m:t>
                    </m:r>
                    <m:sSub>
                      <m:sSubPr>
                        <m:ctrlPr>
                          <a:rPr lang="ar-AE" sz="2400" i="1">
                            <a:solidFill>
                              <a:schemeClr val="tx1"/>
                            </a:solidFill>
                            <a:latin typeface="Cambria Math" panose="02040503050406030204" pitchFamily="18" charset="0"/>
                          </a:rPr>
                        </m:ctrlPr>
                      </m:sSubPr>
                      <m:e>
                        <m:r>
                          <m:rPr>
                            <m:sty m:val="p"/>
                          </m:rPr>
                          <a:rPr lang="ar-AE" sz="2400" b="0" i="0" baseline="0">
                            <a:solidFill>
                              <a:schemeClr val="tx1"/>
                            </a:solidFill>
                            <a:latin typeface="Cambria Math" panose="02040503050406030204" pitchFamily="18" charset="0"/>
                          </a:rPr>
                          <m:t>V</m:t>
                        </m:r>
                      </m:e>
                      <m:sub>
                        <m:r>
                          <m:rPr>
                            <m:sty m:val="p"/>
                          </m:rPr>
                          <a:rPr lang="ar-AE" sz="2400" b="0" i="0" baseline="0">
                            <a:solidFill>
                              <a:schemeClr val="tx1"/>
                            </a:solidFill>
                            <a:latin typeface="Cambria Math" panose="02040503050406030204" pitchFamily="18" charset="0"/>
                          </a:rPr>
                          <m:t>C</m:t>
                        </m:r>
                      </m:sub>
                    </m:sSub>
                    <m:r>
                      <a:rPr lang="ar-AE" sz="2400" b="0" i="0" baseline="0">
                        <a:solidFill>
                          <a:schemeClr val="tx1"/>
                        </a:solidFill>
                        <a:latin typeface="Cambria Math" panose="02040503050406030204" pitchFamily="18" charset="0"/>
                      </a:rPr>
                      <m:t>=</m:t>
                    </m:r>
                    <m:r>
                      <a:rPr lang="ar-AE" sz="2400" b="0" i="0" baseline="0">
                        <a:solidFill>
                          <a:schemeClr val="tx1"/>
                        </a:solidFill>
                        <a:latin typeface="Cambria Math" panose="02040503050406030204" pitchFamily="18" charset="0"/>
                      </a:rPr>
                      <m:t>4</m:t>
                    </m:r>
                    <m:r>
                      <m:rPr>
                        <m:sty m:val="p"/>
                      </m:rPr>
                      <a:rPr lang="ar-AE" sz="2400" b="0" i="0" baseline="0">
                        <a:solidFill>
                          <a:schemeClr val="tx1"/>
                        </a:solidFill>
                        <a:latin typeface="Cambria Math" panose="02040503050406030204" pitchFamily="18" charset="0"/>
                      </a:rPr>
                      <m:t>Bω</m:t>
                    </m:r>
                    <m:sSup>
                      <m:sSupPr>
                        <m:ctrlPr>
                          <a:rPr lang="ar-AE" sz="2400" i="1">
                            <a:solidFill>
                              <a:schemeClr val="tx1"/>
                            </a:solidFill>
                            <a:latin typeface="Cambria Math" panose="02040503050406030204" pitchFamily="18" charset="0"/>
                          </a:rPr>
                        </m:ctrlPr>
                      </m:sSupPr>
                      <m:e>
                        <m:r>
                          <m:rPr>
                            <m:sty m:val="p"/>
                          </m:rPr>
                          <a:rPr lang="ar-AE" sz="2400" b="0" i="0" baseline="0">
                            <a:solidFill>
                              <a:schemeClr val="tx1"/>
                            </a:solidFill>
                            <a:latin typeface="Cambria Math" panose="02040503050406030204" pitchFamily="18" charset="0"/>
                          </a:rPr>
                          <m:t>l</m:t>
                        </m:r>
                      </m:e>
                      <m:sup>
                        <m:r>
                          <a:rPr lang="ar-AE" sz="2400" b="0" i="0" baseline="0">
                            <a:solidFill>
                              <a:schemeClr val="tx1"/>
                            </a:solidFill>
                            <a:latin typeface="Cambria Math" panose="02040503050406030204" pitchFamily="18" charset="0"/>
                          </a:rPr>
                          <m:t>2</m:t>
                        </m:r>
                      </m:sup>
                    </m:sSup>
                  </m:oMath>
                </a14:m>
                <a:r>
                  <a:rPr lang="en-US" sz="2400" dirty="0">
                    <a:solidFill>
                      <a:schemeClr val="tx1"/>
                    </a:solidFill>
                    <a:latin typeface="Calibri" panose="020F0502020204030204" pitchFamily="34" charset="0"/>
                    <a:ea typeface="Cambria" panose="02040503050406030204" pitchFamily="18" charset="0"/>
                  </a:rPr>
                  <a:t> </a:t>
                </a:r>
                <a:r>
                  <a:rPr lang="ar-AE" sz="2400" dirty="0">
                    <a:solidFill>
                      <a:schemeClr val="tx1"/>
                    </a:solidFill>
                    <a:latin typeface="Calibri" panose="020F0502020204030204" pitchFamily="34" charset="0"/>
                    <a:ea typeface="Cambria" panose="02040503050406030204" pitchFamily="18" charset="0"/>
                  </a:rPr>
                  <a:t/>
                </a:r>
                <a:br>
                  <a:rPr lang="ar-AE"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buSzPts val="2400"/>
                </a:pPr>
                <a14:m>
                  <m:oMath xmlns:m="http://schemas.openxmlformats.org/officeDocument/2006/math">
                    <m:sSub>
                      <m:sSubPr>
                        <m:ctrlPr>
                          <a:rPr lang="ar-AE" sz="2400" i="1">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C</m:t>
                        </m:r>
                      </m:sub>
                    </m:sSub>
                    <m:r>
                      <a:rPr lang="ar-AE" sz="2400" b="0" i="0" baseline="0">
                        <a:solidFill>
                          <a:schemeClr val="tx1"/>
                        </a:solidFill>
                        <a:latin typeface="Cambria Math" panose="02040503050406030204" pitchFamily="18" charset="0"/>
                      </a:rPr>
                      <m:t>−</m:t>
                    </m:r>
                    <m:sSub>
                      <m:sSubPr>
                        <m:ctrlPr>
                          <a:rPr lang="ar-AE" sz="2400" i="1">
                            <a:solidFill>
                              <a:schemeClr val="tx1"/>
                            </a:solidFill>
                            <a:latin typeface="Cambria Math" panose="02040503050406030204" pitchFamily="18" charset="0"/>
                          </a:rPr>
                        </m:ctrlPr>
                      </m:sSubPr>
                      <m:e>
                        <m:r>
                          <m:rPr>
                            <m:sty m:val="p"/>
                          </m:rPr>
                          <a:rPr lang="en-US" sz="2400" b="0" i="0" baseline="0">
                            <a:solidFill>
                              <a:schemeClr val="tx1"/>
                            </a:solidFill>
                            <a:latin typeface="Cambria Math" panose="02040503050406030204" pitchFamily="18" charset="0"/>
                          </a:rPr>
                          <m:t>V</m:t>
                        </m:r>
                      </m:e>
                      <m:sub>
                        <m:r>
                          <m:rPr>
                            <m:sty m:val="p"/>
                          </m:rPr>
                          <a:rPr lang="en-US" sz="2400" b="0" i="0" baseline="0">
                            <a:solidFill>
                              <a:schemeClr val="tx1"/>
                            </a:solidFill>
                            <a:latin typeface="Cambria Math" panose="02040503050406030204" pitchFamily="18" charset="0"/>
                          </a:rPr>
                          <m:t>O</m:t>
                        </m:r>
                      </m:sub>
                    </m:sSub>
                    <m:r>
                      <a:rPr lang="ar-AE" sz="2400" b="0" i="0" baseline="0">
                        <a:solidFill>
                          <a:schemeClr val="tx1"/>
                        </a:solidFill>
                        <a:latin typeface="Cambria Math" panose="02040503050406030204" pitchFamily="18" charset="0"/>
                      </a:rPr>
                      <m:t>=</m:t>
                    </m:r>
                    <m:f>
                      <m:fPr>
                        <m:ctrlPr>
                          <a:rPr lang="ar-AE" sz="2400" i="1">
                            <a:solidFill>
                              <a:schemeClr val="tx1"/>
                            </a:solidFill>
                            <a:latin typeface="Cambria Math" panose="02040503050406030204" pitchFamily="18" charset="0"/>
                          </a:rPr>
                        </m:ctrlPr>
                      </m:fPr>
                      <m:num>
                        <m:r>
                          <a:rPr lang="ar-AE" sz="2400" b="0" i="0" baseline="0">
                            <a:solidFill>
                              <a:schemeClr val="tx1"/>
                            </a:solidFill>
                            <a:latin typeface="Cambria Math" panose="02040503050406030204" pitchFamily="18" charset="0"/>
                          </a:rPr>
                          <m:t>9</m:t>
                        </m:r>
                      </m:num>
                      <m:den>
                        <m:r>
                          <a:rPr lang="ar-AE" sz="2400" b="0" i="0" baseline="0">
                            <a:solidFill>
                              <a:schemeClr val="tx1"/>
                            </a:solidFill>
                            <a:latin typeface="Cambria Math" panose="02040503050406030204" pitchFamily="18" charset="0"/>
                          </a:rPr>
                          <m:t>2</m:t>
                        </m:r>
                      </m:den>
                    </m:f>
                    <m:r>
                      <m:rPr>
                        <m:sty m:val="p"/>
                      </m:rPr>
                      <a:rPr lang="ar-AE" sz="2400" b="0" i="0" baseline="0">
                        <a:solidFill>
                          <a:schemeClr val="tx1"/>
                        </a:solidFill>
                        <a:latin typeface="Cambria Math" panose="02040503050406030204" pitchFamily="18" charset="0"/>
                      </a:rPr>
                      <m:t>B</m:t>
                    </m:r>
                    <m:r>
                      <m:rPr>
                        <m:sty m:val="p"/>
                      </m:rPr>
                      <a:rPr lang="el-GR" sz="2400" b="0" i="0" baseline="0">
                        <a:solidFill>
                          <a:schemeClr val="tx1"/>
                        </a:solidFill>
                        <a:latin typeface="Cambria Math" panose="02040503050406030204" pitchFamily="18" charset="0"/>
                      </a:rPr>
                      <m:t>ω</m:t>
                    </m:r>
                    <m:sSup>
                      <m:sSupPr>
                        <m:ctrlPr>
                          <a:rPr lang="ar-AE" sz="2400" i="1">
                            <a:solidFill>
                              <a:schemeClr val="tx1"/>
                            </a:solidFill>
                            <a:latin typeface="Cambria Math" panose="02040503050406030204" pitchFamily="18" charset="0"/>
                          </a:rPr>
                        </m:ctrlPr>
                      </m:sSupPr>
                      <m:e>
                        <m:r>
                          <m:rPr>
                            <m:sty m:val="p"/>
                          </m:rPr>
                          <a:rPr lang="ar-AE" sz="2400" b="0" i="0" baseline="0">
                            <a:solidFill>
                              <a:schemeClr val="tx1"/>
                            </a:solidFill>
                            <a:latin typeface="Cambria Math" panose="02040503050406030204" pitchFamily="18" charset="0"/>
                          </a:rPr>
                          <m:t>l</m:t>
                        </m:r>
                      </m:e>
                      <m:sup>
                        <m:r>
                          <a:rPr lang="ar-AE" sz="2400" b="0" i="0" baseline="0">
                            <a:solidFill>
                              <a:schemeClr val="tx1"/>
                            </a:solidFill>
                            <a:latin typeface="Cambria Math" panose="02040503050406030204" pitchFamily="18" charset="0"/>
                          </a:rPr>
                          <m:t>2</m:t>
                        </m:r>
                      </m:sup>
                    </m:sSup>
                  </m:oMath>
                </a14:m>
                <a:r>
                  <a:rPr lang="en-US" sz="2400" dirty="0">
                    <a:solidFill>
                      <a:schemeClr val="tx1"/>
                    </a:solidFill>
                    <a:latin typeface="Calibri" panose="020F0502020204030204" pitchFamily="34" charset="0"/>
                    <a:ea typeface="Calibri"/>
                    <a:cs typeface="Calibri"/>
                    <a:sym typeface="Calibri"/>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2342388"/>
                <a:ext cx="4572000" cy="3093924"/>
              </a:xfrm>
              <a:prstGeom prst="rect">
                <a:avLst/>
              </a:prstGeom>
              <a:blipFill>
                <a:blip r:embed="rId3"/>
                <a:stretch>
                  <a:fillRect l="-2267"/>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47724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24944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02165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79385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rod AC of length 4l is rotated about a point O in a uniform magnetic field B directed into paper. AO = l and OC = 3l. Then</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xmlns="" id="{CCD676A9-78A4-7941-8144-8FD6CBA9E717}"/>
              </a:ext>
            </a:extLst>
          </p:cNvPr>
          <p:cNvGrpSpPr/>
          <p:nvPr/>
        </p:nvGrpSpPr>
        <p:grpSpPr>
          <a:xfrm>
            <a:off x="5197366" y="2733612"/>
            <a:ext cx="4145349" cy="1713876"/>
            <a:chOff x="6533155" y="1954511"/>
            <a:chExt cx="4145349" cy="1713876"/>
          </a:xfrm>
        </p:grpSpPr>
        <p:pic>
          <p:nvPicPr>
            <p:cNvPr id="4" name="Picture 3">
              <a:extLst>
                <a:ext uri="{FF2B5EF4-FFF2-40B4-BE49-F238E27FC236}">
                  <a16:creationId xmlns:a16="http://schemas.microsoft.com/office/drawing/2014/main" xmlns="" id="{DCA73E1A-8DBC-4466-A938-835E7336CA7F}"/>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6533155" y="1954511"/>
              <a:ext cx="4145349" cy="1713876"/>
            </a:xfrm>
            <a:prstGeom prst="rect">
              <a:avLst/>
            </a:prstGeom>
          </p:spPr>
        </p:pic>
        <p:sp>
          <p:nvSpPr>
            <p:cNvPr id="5" name="Oval 4">
              <a:extLst>
                <a:ext uri="{FF2B5EF4-FFF2-40B4-BE49-F238E27FC236}">
                  <a16:creationId xmlns:a16="http://schemas.microsoft.com/office/drawing/2014/main" xmlns="" id="{16CB754A-EC37-ACBD-1F4B-13FD45AC2511}"/>
                </a:ext>
              </a:extLst>
            </p:cNvPr>
            <p:cNvSpPr/>
            <p:nvPr/>
          </p:nvSpPr>
          <p:spPr>
            <a:xfrm>
              <a:off x="8193942" y="2785584"/>
              <a:ext cx="54000" cy="5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727032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0" y="3126158"/>
            <a:ext cx="9056913" cy="2739211"/>
          </a:xfrm>
          <a:prstGeom prst="rect">
            <a:avLst/>
          </a:prstGeom>
          <a:noFill/>
        </p:spPr>
        <p:txBody>
          <a:bodyPr wrap="square" lIns="0" tIns="0" rIns="0" bIns="0" rtlCol="0">
            <a:spAutoFit/>
          </a:bodyPr>
          <a:lstStyle/>
          <a:p>
            <a:pPr lvl="0">
              <a:spcAft>
                <a:spcPts val="200"/>
              </a:spcAft>
              <a:buSzPts val="2400"/>
            </a:pPr>
            <a:r>
              <a:rPr lang="en-US" sz="2400" u="none" strike="noStrike" cap="none" dirty="0" err="1">
                <a:solidFill>
                  <a:schemeClr val="tx1"/>
                </a:solidFill>
                <a:latin typeface="Calibri" panose="020F0502020204030204" pitchFamily="34" charset="0"/>
                <a:ea typeface="Cambria" panose="02040503050406030204" pitchFamily="18" charset="0"/>
                <a:sym typeface="Arial"/>
              </a:rPr>
              <a:t>q</a:t>
            </a:r>
            <a:r>
              <a:rPr lang="en-US" sz="2400" u="none" strike="noStrike" cap="none" baseline="-25000" dirty="0" err="1">
                <a:solidFill>
                  <a:schemeClr val="tx1"/>
                </a:solidFill>
                <a:latin typeface="Calibri" panose="020F0502020204030204" pitchFamily="34" charset="0"/>
                <a:ea typeface="Cambria" panose="02040503050406030204" pitchFamily="18" charset="0"/>
                <a:sym typeface="Arial"/>
              </a:rPr>
              <a:t>A</a:t>
            </a:r>
            <a:r>
              <a:rPr lang="en-US" sz="2400" u="none" strike="noStrike" cap="none" dirty="0">
                <a:solidFill>
                  <a:schemeClr val="tx1"/>
                </a:solidFill>
                <a:latin typeface="Calibri" panose="020F0502020204030204" pitchFamily="34" charset="0"/>
                <a:ea typeface="Cambria" panose="02040503050406030204" pitchFamily="18" charset="0"/>
                <a:sym typeface="Arial"/>
              </a:rPr>
              <a:t> = +80 </a:t>
            </a:r>
            <a:r>
              <a:rPr lang="en-US" sz="2400" u="none" strike="noStrike" cap="none" dirty="0">
                <a:solidFill>
                  <a:schemeClr val="tx1"/>
                </a:solidFill>
                <a:latin typeface="Calibri" panose="020F0502020204030204" pitchFamily="34" charset="0"/>
                <a:ea typeface="Cambria" panose="02040503050406030204" pitchFamily="18" charset="0"/>
                <a:sym typeface="Symbol" panose="05050102010706020507" pitchFamily="18" charset="2"/>
              </a:rPr>
              <a:t>C and </a:t>
            </a:r>
            <a:r>
              <a:rPr lang="en-US" sz="2400" u="none" strike="noStrike" cap="none" dirty="0" err="1">
                <a:solidFill>
                  <a:schemeClr val="tx1"/>
                </a:solidFill>
                <a:latin typeface="Calibri" panose="020F0502020204030204" pitchFamily="34" charset="0"/>
                <a:ea typeface="Cambria" panose="02040503050406030204" pitchFamily="18" charset="0"/>
                <a:sym typeface="Symbol" panose="05050102010706020507" pitchFamily="18" charset="2"/>
              </a:rPr>
              <a:t>q</a:t>
            </a:r>
            <a:r>
              <a:rPr lang="en-US" sz="2400" u="none" strike="noStrike" cap="none" baseline="-25000" dirty="0" err="1">
                <a:solidFill>
                  <a:schemeClr val="tx1"/>
                </a:solidFill>
                <a:latin typeface="Calibri" panose="020F0502020204030204" pitchFamily="34" charset="0"/>
                <a:ea typeface="Cambria" panose="02040503050406030204" pitchFamily="18" charset="0"/>
                <a:sym typeface="Symbol" panose="05050102010706020507" pitchFamily="18" charset="2"/>
              </a:rPr>
              <a:t>B</a:t>
            </a:r>
            <a:r>
              <a:rPr lang="en-US" sz="2400" u="none" strike="noStrike" cap="none" dirty="0">
                <a:solidFill>
                  <a:schemeClr val="tx1"/>
                </a:solidFill>
                <a:latin typeface="Calibri" panose="020F0502020204030204" pitchFamily="34" charset="0"/>
                <a:ea typeface="Cambria" panose="02040503050406030204" pitchFamily="18" charset="0"/>
                <a:sym typeface="Symbol" panose="05050102010706020507" pitchFamily="18" charset="2"/>
              </a:rPr>
              <a:t> = –80 C</a:t>
            </a:r>
          </a:p>
          <a:p>
            <a:pPr lvl="0">
              <a:spcAft>
                <a:spcPts val="200"/>
              </a:spcAft>
              <a:buSzPts val="2400"/>
            </a:pPr>
            <a:endParaRPr lang="en-US" sz="2400" dirty="0">
              <a:solidFill>
                <a:schemeClr val="tx1"/>
              </a:solidFill>
              <a:latin typeface="Calibri" panose="020F0502020204030204" pitchFamily="34" charset="0"/>
              <a:ea typeface="Cambria" panose="02040503050406030204" pitchFamily="18" charset="0"/>
              <a:sym typeface="Symbol" panose="05050102010706020507" pitchFamily="18" charset="2"/>
            </a:endParaRPr>
          </a:p>
          <a:p>
            <a:pPr lvl="0">
              <a:spcAft>
                <a:spcPts val="200"/>
              </a:spcAft>
              <a:buSzPts val="2400"/>
            </a:pPr>
            <a:r>
              <a:rPr lang="en-US" sz="2400" dirty="0" err="1">
                <a:solidFill>
                  <a:schemeClr val="tx1"/>
                </a:solidFill>
                <a:latin typeface="Calibri" panose="020F0502020204030204" pitchFamily="34" charset="0"/>
                <a:ea typeface="Cambria" panose="02040503050406030204" pitchFamily="18" charset="0"/>
              </a:rPr>
              <a:t>q</a:t>
            </a:r>
            <a:r>
              <a:rPr lang="en-US" sz="2400" baseline="-25000" dirty="0" err="1">
                <a:solidFill>
                  <a:schemeClr val="tx1"/>
                </a:solidFill>
                <a:latin typeface="Calibri" panose="020F0502020204030204" pitchFamily="34" charset="0"/>
                <a:ea typeface="Cambria" panose="02040503050406030204" pitchFamily="18" charset="0"/>
              </a:rPr>
              <a:t>A</a:t>
            </a:r>
            <a:r>
              <a:rPr lang="en-US" sz="2400" dirty="0">
                <a:solidFill>
                  <a:schemeClr val="tx1"/>
                </a:solidFill>
                <a:latin typeface="Calibri" panose="020F0502020204030204" pitchFamily="34" charset="0"/>
                <a:ea typeface="Cambria" panose="02040503050406030204" pitchFamily="18" charset="0"/>
              </a:rPr>
              <a:t> = –80 </a:t>
            </a:r>
            <a:r>
              <a:rPr lang="en-US" sz="2400" dirty="0">
                <a:solidFill>
                  <a:schemeClr val="tx1"/>
                </a:solidFill>
                <a:latin typeface="Calibri" panose="020F0502020204030204" pitchFamily="34" charset="0"/>
                <a:ea typeface="Cambria" panose="02040503050406030204" pitchFamily="18" charset="0"/>
                <a:sym typeface="Symbol" panose="05050102010706020507" pitchFamily="18" charset="2"/>
              </a:rPr>
              <a:t>C and </a:t>
            </a:r>
            <a:r>
              <a:rPr lang="en-US" sz="2400" dirty="0" err="1">
                <a:solidFill>
                  <a:schemeClr val="tx1"/>
                </a:solidFill>
                <a:latin typeface="Calibri" panose="020F0502020204030204" pitchFamily="34" charset="0"/>
                <a:ea typeface="Cambria" panose="02040503050406030204" pitchFamily="18" charset="0"/>
                <a:sym typeface="Symbol" panose="05050102010706020507" pitchFamily="18" charset="2"/>
              </a:rPr>
              <a:t>q</a:t>
            </a:r>
            <a:r>
              <a:rPr lang="en-US" sz="2400" baseline="-25000" dirty="0" err="1">
                <a:solidFill>
                  <a:schemeClr val="tx1"/>
                </a:solidFill>
                <a:latin typeface="Calibri" panose="020F0502020204030204" pitchFamily="34" charset="0"/>
                <a:ea typeface="Cambria" panose="02040503050406030204" pitchFamily="18" charset="0"/>
                <a:sym typeface="Symbol" panose="05050102010706020507" pitchFamily="18" charset="2"/>
              </a:rPr>
              <a:t>B</a:t>
            </a:r>
            <a:r>
              <a:rPr lang="en-US" sz="2400" dirty="0">
                <a:solidFill>
                  <a:schemeClr val="tx1"/>
                </a:solidFill>
                <a:latin typeface="Calibri" panose="020F0502020204030204" pitchFamily="34" charset="0"/>
                <a:ea typeface="Cambria" panose="02040503050406030204" pitchFamily="18" charset="0"/>
                <a:sym typeface="Symbol" panose="05050102010706020507" pitchFamily="18" charset="2"/>
              </a:rPr>
              <a:t> = +80 C</a:t>
            </a:r>
          </a:p>
          <a:p>
            <a:pPr lvl="0">
              <a:spcAft>
                <a:spcPts val="200"/>
              </a:spcAft>
              <a:buSzPts val="2400"/>
            </a:pPr>
            <a:endParaRPr lang="en-US" sz="2400" u="none" strike="noStrike" cap="none" dirty="0">
              <a:solidFill>
                <a:schemeClr val="tx1"/>
              </a:solidFill>
              <a:latin typeface="Calibri" panose="020F0502020204030204" pitchFamily="34" charset="0"/>
              <a:ea typeface="Cambria" panose="02040503050406030204" pitchFamily="18" charset="0"/>
              <a:sym typeface="Symbol" panose="05050102010706020507" pitchFamily="18" charset="2"/>
            </a:endParaRPr>
          </a:p>
          <a:p>
            <a:pPr lvl="0">
              <a:spcAft>
                <a:spcPts val="200"/>
              </a:spcAft>
              <a:buSzPts val="2400"/>
            </a:pPr>
            <a:r>
              <a:rPr lang="en-US" sz="2400" dirty="0" err="1">
                <a:solidFill>
                  <a:schemeClr val="tx1"/>
                </a:solidFill>
                <a:latin typeface="Calibri" panose="020F0502020204030204" pitchFamily="34" charset="0"/>
                <a:ea typeface="Cambria" panose="02040503050406030204" pitchFamily="18" charset="0"/>
              </a:rPr>
              <a:t>q</a:t>
            </a:r>
            <a:r>
              <a:rPr lang="en-US" sz="2400" baseline="-25000" dirty="0" err="1">
                <a:solidFill>
                  <a:schemeClr val="tx1"/>
                </a:solidFill>
                <a:latin typeface="Calibri" panose="020F0502020204030204" pitchFamily="34" charset="0"/>
                <a:ea typeface="Cambria" panose="02040503050406030204" pitchFamily="18" charset="0"/>
              </a:rPr>
              <a:t>A</a:t>
            </a:r>
            <a:r>
              <a:rPr lang="en-US" sz="2400" dirty="0">
                <a:solidFill>
                  <a:schemeClr val="tx1"/>
                </a:solidFill>
                <a:latin typeface="Calibri" panose="020F0502020204030204" pitchFamily="34" charset="0"/>
                <a:ea typeface="Cambria" panose="02040503050406030204" pitchFamily="18" charset="0"/>
              </a:rPr>
              <a:t> = 0 = </a:t>
            </a:r>
            <a:r>
              <a:rPr lang="en-US" sz="2400" dirty="0" err="1">
                <a:solidFill>
                  <a:schemeClr val="tx1"/>
                </a:solidFill>
                <a:latin typeface="Calibri" panose="020F0502020204030204" pitchFamily="34" charset="0"/>
                <a:ea typeface="Cambria" panose="02040503050406030204" pitchFamily="18" charset="0"/>
                <a:sym typeface="Symbol" panose="05050102010706020507" pitchFamily="18" charset="2"/>
              </a:rPr>
              <a:t>q</a:t>
            </a:r>
            <a:r>
              <a:rPr lang="en-US" sz="2400" baseline="-25000" dirty="0" err="1">
                <a:solidFill>
                  <a:schemeClr val="tx1"/>
                </a:solidFill>
                <a:latin typeface="Calibri" panose="020F0502020204030204" pitchFamily="34" charset="0"/>
                <a:ea typeface="Cambria" panose="02040503050406030204" pitchFamily="18" charset="0"/>
                <a:sym typeface="Symbol" panose="05050102010706020507" pitchFamily="18" charset="2"/>
              </a:rPr>
              <a:t>B</a:t>
            </a:r>
            <a:endParaRPr lang="en-US" sz="2400" dirty="0">
              <a:solidFill>
                <a:schemeClr val="tx1"/>
              </a:solidFill>
              <a:latin typeface="Calibri" panose="020F0502020204030204" pitchFamily="34" charset="0"/>
              <a:ea typeface="Cambria" panose="02040503050406030204" pitchFamily="18" charset="0"/>
              <a:sym typeface="Symbol" panose="05050102010706020507" pitchFamily="18" charset="2"/>
            </a:endParaRPr>
          </a:p>
          <a:p>
            <a:pPr lvl="0">
              <a:spcAft>
                <a:spcPts val="200"/>
              </a:spcAft>
              <a:buSzPts val="2400"/>
            </a:pPr>
            <a:endParaRPr lang="en-US" sz="2400" u="none" strike="noStrike" cap="none" dirty="0">
              <a:solidFill>
                <a:schemeClr val="tx1"/>
              </a:solidFill>
              <a:latin typeface="Calibri" panose="020F0502020204030204" pitchFamily="34" charset="0"/>
              <a:ea typeface="Cambria" panose="02040503050406030204" pitchFamily="18" charset="0"/>
              <a:sym typeface="Arial"/>
            </a:endParaRPr>
          </a:p>
          <a:p>
            <a:pPr lvl="0">
              <a:spcAft>
                <a:spcPts val="200"/>
              </a:spcAft>
              <a:buSzPts val="2400"/>
            </a:pPr>
            <a:r>
              <a:rPr lang="en-US" sz="2400" dirty="0">
                <a:solidFill>
                  <a:schemeClr val="tx1"/>
                </a:solidFill>
                <a:latin typeface="Calibri" panose="020F0502020204030204" pitchFamily="34" charset="0"/>
                <a:ea typeface="Cambria" panose="02040503050406030204" pitchFamily="18" charset="0"/>
              </a:rPr>
              <a:t>Charge stored in the capacitor increases exponentially with time</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0861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88082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65302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42522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rod PQ of length L = 1.0 m is moving with a uniform speed v = 2 </a:t>
            </a:r>
            <a:r>
              <a:rPr lang="en-IN" sz="2400" u="none" strike="noStrike" cap="none" dirty="0" err="1">
                <a:solidFill>
                  <a:srgbClr val="FFC000"/>
                </a:solidFill>
                <a:latin typeface="Poppins Medium" panose="00000600000000000000" pitchFamily="2" charset="0"/>
                <a:ea typeface="Cambria"/>
                <a:cs typeface="Cambria"/>
                <a:sym typeface="Cambria"/>
              </a:rPr>
              <a:t>ms</a:t>
            </a:r>
            <a:r>
              <a:rPr lang="en-IN" sz="2400" u="none" strike="noStrike" cap="none" baseline="30000" dirty="0">
                <a:solidFill>
                  <a:srgbClr val="FFC000"/>
                </a:solidFill>
                <a:latin typeface="Poppins Medium" panose="00000600000000000000" pitchFamily="2" charset="0"/>
                <a:ea typeface="Cambria"/>
                <a:cs typeface="Cambria"/>
                <a:sym typeface="Cambria"/>
              </a:rPr>
              <a:t>–1</a:t>
            </a:r>
            <a:r>
              <a:rPr lang="en-IN" sz="2400" u="none" strike="noStrike" cap="none" dirty="0">
                <a:solidFill>
                  <a:srgbClr val="FFC000"/>
                </a:solidFill>
                <a:latin typeface="Poppins Medium" panose="00000600000000000000" pitchFamily="2" charset="0"/>
                <a:ea typeface="Cambria"/>
                <a:cs typeface="Cambria"/>
                <a:sym typeface="Cambria"/>
              </a:rPr>
              <a:t> in a uniform magnetic field B = 4.0 T directed into the paper. A capacitor of capacity C = 10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F is connected as shown in figure. Then</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FE0A2EE1-7624-63C4-4752-37C60C453F4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5888139" y="2832428"/>
            <a:ext cx="4213943" cy="2386268"/>
          </a:xfrm>
          <a:prstGeom prst="rect">
            <a:avLst/>
          </a:prstGeom>
        </p:spPr>
      </p:pic>
    </p:spTree>
    <p:extLst>
      <p:ext uri="{BB962C8B-B14F-4D97-AF65-F5344CB8AC3E}">
        <p14:creationId xmlns:p14="http://schemas.microsoft.com/office/powerpoint/2010/main" val="23177661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843125"/>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b</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c</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d</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869126"/>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641330"/>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413534"/>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185738"/>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loop being pulled out of magnetic field with a speed v. Which of the following plots may represents the power delivered by the pulling agent as a function of the speed v?</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BB52C032-CC8F-50CD-A41B-0A43651EBFAA}"/>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3966865" y="2528023"/>
            <a:ext cx="4258269" cy="2333951"/>
          </a:xfrm>
          <a:prstGeom prst="rect">
            <a:avLst/>
          </a:prstGeom>
        </p:spPr>
      </p:pic>
    </p:spTree>
    <p:extLst>
      <p:ext uri="{BB962C8B-B14F-4D97-AF65-F5344CB8AC3E}">
        <p14:creationId xmlns:p14="http://schemas.microsoft.com/office/powerpoint/2010/main" val="248976419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grpSp>
        <p:nvGrpSpPr>
          <p:cNvPr id="21" name="Group 20">
            <a:extLst>
              <a:ext uri="{FF2B5EF4-FFF2-40B4-BE49-F238E27FC236}">
                <a16:creationId xmlns:a16="http://schemas.microsoft.com/office/drawing/2014/main" xmlns="" id="{A8B0E9E8-9796-9DB8-3066-650A95BA303F}"/>
              </a:ext>
            </a:extLst>
          </p:cNvPr>
          <p:cNvGrpSpPr/>
          <p:nvPr/>
        </p:nvGrpSpPr>
        <p:grpSpPr>
          <a:xfrm>
            <a:off x="631371" y="344323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3875317" y="3443237"/>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31371" y="4521778"/>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3875317" y="4521778"/>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846659"/>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FFFFFF"/>
              </a:buClr>
              <a:buSzPts val="2400"/>
              <a:buFont typeface="Arial"/>
              <a:buNone/>
            </a:pPr>
            <a:r>
              <a:rPr lang="en-US" sz="2400" u="none" strike="noStrike" cap="none" dirty="0">
                <a:solidFill>
                  <a:srgbClr val="FFC000"/>
                </a:solidFill>
                <a:latin typeface="Poppins Medium" panose="00000600000000000000" pitchFamily="2" charset="0"/>
                <a:ea typeface="Cambria"/>
                <a:cs typeface="Cambria"/>
                <a:sym typeface="Cambria"/>
              </a:rPr>
              <a:t>A rectangular conducting loop, PQRS is hanging from a thread as shown. Thread is now cut Compute velocity with which the loop falls as function of time t. If side PS is large enough the loop ultimately falls with constant speed, (m = mass of loop, r = Resistance of loop, PQ = l, PS = b) then find that velocity.</a:t>
            </a:r>
            <a:endParaRPr lang="en-US" sz="3200" dirty="0">
              <a:solidFill>
                <a:srgbClr val="FFC000"/>
              </a:solidFill>
              <a:latin typeface="Poppins Medium" panose="00000600000000000000" pitchFamily="2"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2B777E85-8440-210B-C354-8E7C30964E50}"/>
                  </a:ext>
                </a:extLst>
              </p:cNvPr>
              <p:cNvSpPr txBox="1"/>
              <p:nvPr/>
            </p:nvSpPr>
            <p:spPr>
              <a:xfrm>
                <a:off x="1453307" y="3364851"/>
                <a:ext cx="810986" cy="7224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smtClean="0">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rmg</m:t>
                          </m:r>
                        </m:num>
                        <m:den>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B</m:t>
                              </m:r>
                            </m:e>
                            <m:sup>
                              <m:r>
                                <a:rPr lang="en-US" sz="2400" b="0" i="0" baseline="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l</m:t>
                              </m:r>
                            </m:e>
                            <m:sup>
                              <m:r>
                                <a:rPr lang="en-US" sz="2400" b="0" i="0" baseline="0">
                                  <a:solidFill>
                                    <a:schemeClr val="tx1"/>
                                  </a:solidFill>
                                  <a:latin typeface="Cambria Math" panose="02040503050406030204" pitchFamily="18" charset="0"/>
                                </a:rPr>
                                <m:t>2</m:t>
                              </m:r>
                            </m:sup>
                          </m:sSup>
                        </m:den>
                      </m:f>
                    </m:oMath>
                  </m:oMathPara>
                </a14:m>
                <a:endParaRPr lang="en-US" sz="2400" dirty="0">
                  <a:solidFill>
                    <a:schemeClr val="tx1"/>
                  </a:solidFill>
                  <a:latin typeface="Calibri" panose="020F0502020204030204" pitchFamily="34" charset="0"/>
                </a:endParaRPr>
              </a:p>
            </p:txBody>
          </p:sp>
        </mc:Choice>
        <mc:Fallback xmlns="">
          <p:sp>
            <p:nvSpPr>
              <p:cNvPr id="4" name="TextBox 3">
                <a:extLst>
                  <a:ext uri="{FF2B5EF4-FFF2-40B4-BE49-F238E27FC236}">
                    <a16:creationId xmlns:a16="http://schemas.microsoft.com/office/drawing/2014/main" id="{2B777E85-8440-210B-C354-8E7C30964E50}"/>
                  </a:ext>
                </a:extLst>
              </p:cNvPr>
              <p:cNvSpPr txBox="1">
                <a:spLocks noRot="1" noChangeAspect="1" noMove="1" noResize="1" noEditPoints="1" noAdjustHandles="1" noChangeArrowheads="1" noChangeShapeType="1" noTextEdit="1"/>
              </p:cNvSpPr>
              <p:nvPr/>
            </p:nvSpPr>
            <p:spPr>
              <a:xfrm>
                <a:off x="1453307" y="3364851"/>
                <a:ext cx="810986" cy="72244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02873B3B-33FB-709F-2DEC-85EC8C879D99}"/>
                  </a:ext>
                </a:extLst>
              </p:cNvPr>
              <p:cNvSpPr txBox="1"/>
              <p:nvPr/>
            </p:nvSpPr>
            <p:spPr>
              <a:xfrm>
                <a:off x="4670028" y="3363665"/>
                <a:ext cx="810986" cy="7248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𝑚𝑔</m:t>
                          </m:r>
                        </m:num>
                        <m:den>
                          <m:r>
                            <a:rPr lang="en-US" sz="2400">
                              <a:solidFill>
                                <a:schemeClr val="tx1"/>
                              </a:solidFill>
                              <a:latin typeface="Cambria Math" panose="02040503050406030204" pitchFamily="18" charset="0"/>
                            </a:rPr>
                            <m:t>𝐵𝑙</m:t>
                          </m:r>
                        </m:den>
                      </m:f>
                    </m:oMath>
                  </m:oMathPara>
                </a14:m>
                <a:endParaRPr lang="en-US" sz="2400" dirty="0">
                  <a:solidFill>
                    <a:schemeClr val="tx1"/>
                  </a:solidFill>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02873B3B-33FB-709F-2DEC-85EC8C879D99}"/>
                  </a:ext>
                </a:extLst>
              </p:cNvPr>
              <p:cNvSpPr txBox="1">
                <a:spLocks noRot="1" noChangeAspect="1" noMove="1" noResize="1" noEditPoints="1" noAdjustHandles="1" noChangeArrowheads="1" noChangeShapeType="1" noTextEdit="1"/>
              </p:cNvSpPr>
              <p:nvPr/>
            </p:nvSpPr>
            <p:spPr>
              <a:xfrm>
                <a:off x="4670028" y="3363665"/>
                <a:ext cx="810986" cy="72481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D7814A43-C652-1E39-3BED-8A84614A662A}"/>
                  </a:ext>
                </a:extLst>
              </p:cNvPr>
              <p:cNvSpPr txBox="1"/>
              <p:nvPr/>
            </p:nvSpPr>
            <p:spPr>
              <a:xfrm>
                <a:off x="1456101" y="4443392"/>
                <a:ext cx="810986" cy="7224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𝑟𝑚𝑔</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10" name="TextBox 9">
                <a:extLst>
                  <a:ext uri="{FF2B5EF4-FFF2-40B4-BE49-F238E27FC236}">
                    <a16:creationId xmlns:a16="http://schemas.microsoft.com/office/drawing/2014/main" id="{D7814A43-C652-1E39-3BED-8A84614A662A}"/>
                  </a:ext>
                </a:extLst>
              </p:cNvPr>
              <p:cNvSpPr txBox="1">
                <a:spLocks noRot="1" noChangeAspect="1" noMove="1" noResize="1" noEditPoints="1" noAdjustHandles="1" noChangeArrowheads="1" noChangeShapeType="1" noTextEdit="1"/>
              </p:cNvSpPr>
              <p:nvPr/>
            </p:nvSpPr>
            <p:spPr>
              <a:xfrm>
                <a:off x="1456101" y="4443392"/>
                <a:ext cx="810986" cy="72244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FEC90A2E-5B66-91BB-3EF3-B1DA8BDC0378}"/>
                  </a:ext>
                </a:extLst>
              </p:cNvPr>
              <p:cNvSpPr txBox="1"/>
              <p:nvPr/>
            </p:nvSpPr>
            <p:spPr>
              <a:xfrm>
                <a:off x="4734914" y="4442206"/>
                <a:ext cx="810986" cy="7248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𝑟𝑚𝑔</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13" name="TextBox 12">
                <a:extLst>
                  <a:ext uri="{FF2B5EF4-FFF2-40B4-BE49-F238E27FC236}">
                    <a16:creationId xmlns:a16="http://schemas.microsoft.com/office/drawing/2014/main" id="{FEC90A2E-5B66-91BB-3EF3-B1DA8BDC0378}"/>
                  </a:ext>
                </a:extLst>
              </p:cNvPr>
              <p:cNvSpPr txBox="1">
                <a:spLocks noRot="1" noChangeAspect="1" noMove="1" noResize="1" noEditPoints="1" noAdjustHandles="1" noChangeArrowheads="1" noChangeShapeType="1" noTextEdit="1"/>
              </p:cNvSpPr>
              <p:nvPr/>
            </p:nvSpPr>
            <p:spPr>
              <a:xfrm>
                <a:off x="4734914" y="4442206"/>
                <a:ext cx="810986" cy="724814"/>
              </a:xfrm>
              <a:prstGeom prst="rect">
                <a:avLst/>
              </a:prstGeom>
              <a:blipFill>
                <a:blip r:embed="rId6"/>
                <a:stretch>
                  <a:fillRect/>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xmlns="" id="{251DE0B5-FBA4-E702-D87D-8407AED59767}"/>
              </a:ext>
            </a:extLst>
          </p:cNvPr>
          <p:cNvPicPr>
            <a:picLocks noChangeAspect="1"/>
          </p:cNvPicPr>
          <p:nvPr/>
        </p:nvPicPr>
        <p:blipFill>
          <a:blip r:embed="rId7">
            <a:clrChange>
              <a:clrFrom>
                <a:srgbClr val="000000"/>
              </a:clrFrom>
              <a:clrTo>
                <a:srgbClr val="000000">
                  <a:alpha val="0"/>
                </a:srgbClr>
              </a:clrTo>
            </a:clrChange>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7445781" y="2996425"/>
            <a:ext cx="3000720" cy="2457486"/>
          </a:xfrm>
          <a:prstGeom prst="rect">
            <a:avLst/>
          </a:prstGeom>
        </p:spPr>
      </p:pic>
    </p:spTree>
    <p:extLst>
      <p:ext uri="{BB962C8B-B14F-4D97-AF65-F5344CB8AC3E}">
        <p14:creationId xmlns:p14="http://schemas.microsoft.com/office/powerpoint/2010/main" val="4512357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405452"/>
            <a:ext cx="1937656"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err="1">
                <a:solidFill>
                  <a:srgbClr val="FFFFFF"/>
                </a:solidFill>
                <a:latin typeface="Calibri"/>
                <a:ea typeface="Calibri"/>
                <a:cs typeface="Calibri"/>
                <a:sym typeface="Calibri"/>
              </a:rPr>
              <a:t>Bav</a:t>
            </a: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2 </a:t>
            </a:r>
            <a:r>
              <a:rPr lang="en-US" sz="2400" dirty="0" err="1">
                <a:solidFill>
                  <a:srgbClr val="FFFFFF"/>
                </a:solidFill>
                <a:latin typeface="Calibri"/>
                <a:ea typeface="Calibri"/>
                <a:cs typeface="Calibri"/>
                <a:sym typeface="Calibri"/>
              </a:rPr>
              <a:t>Bav</a:t>
            </a: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3 </a:t>
            </a:r>
            <a:r>
              <a:rPr lang="en-US" sz="2400" dirty="0" err="1">
                <a:solidFill>
                  <a:srgbClr val="FFFFFF"/>
                </a:solidFill>
                <a:latin typeface="Calibri"/>
                <a:ea typeface="Calibri"/>
                <a:cs typeface="Calibri"/>
                <a:sym typeface="Calibri"/>
              </a:rPr>
              <a:t>Bav</a:t>
            </a: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4 </a:t>
            </a:r>
            <a:r>
              <a:rPr lang="en-US" sz="2400" dirty="0" err="1">
                <a:solidFill>
                  <a:srgbClr val="FFFFFF"/>
                </a:solidFill>
                <a:latin typeface="Calibri"/>
                <a:ea typeface="Calibri"/>
                <a:cs typeface="Calibri"/>
                <a:sym typeface="Calibri"/>
              </a:rPr>
              <a:t>Bav</a:t>
            </a:r>
            <a:endParaRPr lang="en-US" sz="2400" dirty="0">
              <a:solidFill>
                <a:srgbClr val="FFFFFF"/>
              </a:solidFill>
              <a:latin typeface="Calibri"/>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87911"/>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160115"/>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932319"/>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704523"/>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The wire is shaped like a parabola y</a:t>
            </a:r>
            <a:r>
              <a:rPr lang="en-IN" sz="2400" u="none" strike="noStrike" cap="none" baseline="30000" dirty="0">
                <a:solidFill>
                  <a:srgbClr val="FFC000"/>
                </a:solidFill>
                <a:latin typeface="Poppins Medium" panose="00000600000000000000" pitchFamily="2" charset="0"/>
                <a:ea typeface="Cambria"/>
                <a:cs typeface="Cambria"/>
                <a:sym typeface="Cambria"/>
              </a:rPr>
              <a:t>2</a:t>
            </a:r>
            <a:r>
              <a:rPr lang="en-IN" sz="2400" u="none" strike="noStrike" cap="none" dirty="0">
                <a:solidFill>
                  <a:srgbClr val="FFC000"/>
                </a:solidFill>
                <a:latin typeface="Poppins Medium" panose="00000600000000000000" pitchFamily="2" charset="0"/>
                <a:ea typeface="Cambria"/>
                <a:cs typeface="Cambria"/>
                <a:sym typeface="Cambria"/>
              </a:rPr>
              <a:t> = 4ax at the instant the rod crosses the point (a, 0). Induced emf in the rod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3B54C78A-3784-89A7-68C9-EFB1127EC8E6}"/>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4802629" y="2286000"/>
            <a:ext cx="3091240" cy="2307785"/>
          </a:xfrm>
          <a:prstGeom prst="rect">
            <a:avLst/>
          </a:prstGeom>
        </p:spPr>
      </p:pic>
    </p:spTree>
    <p:extLst>
      <p:ext uri="{BB962C8B-B14F-4D97-AF65-F5344CB8AC3E}">
        <p14:creationId xmlns:p14="http://schemas.microsoft.com/office/powerpoint/2010/main" val="42543838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rod of mass m and length l</a:t>
            </a:r>
            <a:r>
              <a:rPr lang="en-IN" sz="2400" strike="noStrike" cap="none" dirty="0">
                <a:solidFill>
                  <a:srgbClr val="FFC000"/>
                </a:solidFill>
                <a:latin typeface="Poppins Medium" panose="00000600000000000000" pitchFamily="2" charset="0"/>
                <a:ea typeface="Cambria"/>
                <a:cs typeface="Cambria"/>
                <a:sym typeface="Cambria"/>
              </a:rPr>
              <a:t> is in contact vertical rails connected with resistance R on other end. There is a horizontal magnetic field B</a:t>
            </a:r>
            <a:r>
              <a:rPr lang="en-IN" sz="2400" strike="noStrike" cap="none" baseline="-25000" dirty="0">
                <a:solidFill>
                  <a:srgbClr val="FFC000"/>
                </a:solidFill>
                <a:latin typeface="Poppins Medium" panose="00000600000000000000" pitchFamily="2" charset="0"/>
                <a:ea typeface="Cambria"/>
                <a:cs typeface="Cambria"/>
                <a:sym typeface="Cambria"/>
              </a:rPr>
              <a:t>0</a:t>
            </a:r>
            <a:r>
              <a:rPr lang="en-IN" sz="2400" strike="noStrike" cap="none" dirty="0">
                <a:solidFill>
                  <a:srgbClr val="FFC000"/>
                </a:solidFill>
                <a:latin typeface="Poppins Medium" panose="00000600000000000000" pitchFamily="2" charset="0"/>
                <a:ea typeface="Cambria"/>
                <a:cs typeface="Cambria"/>
                <a:sym typeface="Cambria"/>
              </a:rPr>
              <a:t> perpendicular to the rod. Find terminal velocity of rod while falling down.</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xmlns="" id="{A5E95ECB-5605-F9FB-CE99-26CAA83B5E6F}"/>
              </a:ext>
            </a:extLst>
          </p:cNvPr>
          <p:cNvGrpSpPr/>
          <p:nvPr/>
        </p:nvGrpSpPr>
        <p:grpSpPr>
          <a:xfrm>
            <a:off x="631371" y="3348095"/>
            <a:ext cx="604955" cy="565671"/>
            <a:chOff x="3055651" y="1822568"/>
            <a:chExt cx="696055" cy="650855"/>
          </a:xfrm>
        </p:grpSpPr>
        <p:sp>
          <p:nvSpPr>
            <p:cNvPr id="4" name="Rectangle: Rounded Corners 3">
              <a:extLst>
                <a:ext uri="{FF2B5EF4-FFF2-40B4-BE49-F238E27FC236}">
                  <a16:creationId xmlns:a16="http://schemas.microsoft.com/office/drawing/2014/main" xmlns="" id="{9A6A233F-A7B5-F415-0A65-5EB826A8D6F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xmlns="" id="{5EAF12E1-984C-E26A-C628-DF6AD57EDFCB}"/>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xmlns="" id="{CC72718D-2BFC-BC14-0C92-056211A99653}"/>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7" name="Group 6">
            <a:extLst>
              <a:ext uri="{FF2B5EF4-FFF2-40B4-BE49-F238E27FC236}">
                <a16:creationId xmlns:a16="http://schemas.microsoft.com/office/drawing/2014/main" xmlns="" id="{A63796BD-0787-0533-E54D-6D85ABB3960C}"/>
              </a:ext>
            </a:extLst>
          </p:cNvPr>
          <p:cNvGrpSpPr/>
          <p:nvPr/>
        </p:nvGrpSpPr>
        <p:grpSpPr>
          <a:xfrm>
            <a:off x="4214640" y="3348095"/>
            <a:ext cx="604955" cy="565671"/>
            <a:chOff x="3055651" y="1822568"/>
            <a:chExt cx="696055" cy="650855"/>
          </a:xfrm>
        </p:grpSpPr>
        <p:sp>
          <p:nvSpPr>
            <p:cNvPr id="8" name="Rectangle: Rounded Corners 7">
              <a:extLst>
                <a:ext uri="{FF2B5EF4-FFF2-40B4-BE49-F238E27FC236}">
                  <a16:creationId xmlns:a16="http://schemas.microsoft.com/office/drawing/2014/main" xmlns="" id="{CF16FA65-1212-0275-69A0-C739A1174CF0}"/>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Speech Bubble: Rectangle with Corners Rounded 8">
              <a:extLst>
                <a:ext uri="{FF2B5EF4-FFF2-40B4-BE49-F238E27FC236}">
                  <a16:creationId xmlns:a16="http://schemas.microsoft.com/office/drawing/2014/main" xmlns="" id="{54DF7460-298C-7654-BEE2-97F5C4949E1F}"/>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626A75EB-5E5B-C63B-AA85-3469DC2E5AE6}"/>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12" name="Group 11">
            <a:extLst>
              <a:ext uri="{FF2B5EF4-FFF2-40B4-BE49-F238E27FC236}">
                <a16:creationId xmlns:a16="http://schemas.microsoft.com/office/drawing/2014/main" xmlns="" id="{572D5D36-D663-E516-3727-98230E3A3176}"/>
              </a:ext>
            </a:extLst>
          </p:cNvPr>
          <p:cNvGrpSpPr/>
          <p:nvPr/>
        </p:nvGrpSpPr>
        <p:grpSpPr>
          <a:xfrm>
            <a:off x="631371" y="4451062"/>
            <a:ext cx="604955" cy="565671"/>
            <a:chOff x="3055651" y="1822568"/>
            <a:chExt cx="696055" cy="650855"/>
          </a:xfrm>
        </p:grpSpPr>
        <p:sp>
          <p:nvSpPr>
            <p:cNvPr id="13" name="Rectangle: Rounded Corners 12">
              <a:extLst>
                <a:ext uri="{FF2B5EF4-FFF2-40B4-BE49-F238E27FC236}">
                  <a16:creationId xmlns:a16="http://schemas.microsoft.com/office/drawing/2014/main" xmlns="" id="{27AE5CA1-3DAB-E916-A735-3EBF2F60ED3F}"/>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Speech Bubble: Rectangle with Corners Rounded 13">
              <a:extLst>
                <a:ext uri="{FF2B5EF4-FFF2-40B4-BE49-F238E27FC236}">
                  <a16:creationId xmlns:a16="http://schemas.microsoft.com/office/drawing/2014/main" xmlns="" id="{716DC4CD-7897-0FDC-8D94-0CC6F5A9694E}"/>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xmlns="" id="{8906A747-A9AD-ED08-A083-96DDF3BBA67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16" name="Group 15">
            <a:extLst>
              <a:ext uri="{FF2B5EF4-FFF2-40B4-BE49-F238E27FC236}">
                <a16:creationId xmlns:a16="http://schemas.microsoft.com/office/drawing/2014/main" xmlns="" id="{F31B0A8F-F4F6-2BF0-9916-FD040BC5378B}"/>
              </a:ext>
            </a:extLst>
          </p:cNvPr>
          <p:cNvGrpSpPr/>
          <p:nvPr/>
        </p:nvGrpSpPr>
        <p:grpSpPr>
          <a:xfrm>
            <a:off x="4214640" y="4451062"/>
            <a:ext cx="604955" cy="565671"/>
            <a:chOff x="3055651" y="1822568"/>
            <a:chExt cx="696055" cy="650855"/>
          </a:xfrm>
        </p:grpSpPr>
        <p:sp>
          <p:nvSpPr>
            <p:cNvPr id="17" name="Rectangle: Rounded Corners 16">
              <a:extLst>
                <a:ext uri="{FF2B5EF4-FFF2-40B4-BE49-F238E27FC236}">
                  <a16:creationId xmlns:a16="http://schemas.microsoft.com/office/drawing/2014/main" xmlns="" id="{F1701328-BE98-95FC-D6A7-45AA60326E28}"/>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Speech Bubble: Rectangle with Corners Rounded 17">
              <a:extLst>
                <a:ext uri="{FF2B5EF4-FFF2-40B4-BE49-F238E27FC236}">
                  <a16:creationId xmlns:a16="http://schemas.microsoft.com/office/drawing/2014/main" xmlns="" id="{31A8FCF3-5920-8C5F-1BF8-8C6A4DB804F0}"/>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xmlns="" id="{5C0468F5-8C4A-5B61-C295-70992A046ED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E26DF9BF-D236-891C-1067-7A36FE0305E6}"/>
                  </a:ext>
                </a:extLst>
              </p:cNvPr>
              <p:cNvSpPr txBox="1"/>
              <p:nvPr/>
            </p:nvSpPr>
            <p:spPr>
              <a:xfrm>
                <a:off x="1484839" y="3255677"/>
                <a:ext cx="810986" cy="78374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20" name="TextBox 19">
                <a:extLst>
                  <a:ext uri="{FF2B5EF4-FFF2-40B4-BE49-F238E27FC236}">
                    <a16:creationId xmlns:a16="http://schemas.microsoft.com/office/drawing/2014/main" id="{E26DF9BF-D236-891C-1067-7A36FE0305E6}"/>
                  </a:ext>
                </a:extLst>
              </p:cNvPr>
              <p:cNvSpPr txBox="1">
                <a:spLocks noRot="1" noChangeAspect="1" noMove="1" noResize="1" noEditPoints="1" noAdjustHandles="1" noChangeArrowheads="1" noChangeShapeType="1" noTextEdit="1"/>
              </p:cNvSpPr>
              <p:nvPr/>
            </p:nvSpPr>
            <p:spPr>
              <a:xfrm>
                <a:off x="1484839" y="3255677"/>
                <a:ext cx="810986" cy="7837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4BDD8F31-545F-0C46-EEEB-D142D6F1DD4D}"/>
                  </a:ext>
                </a:extLst>
              </p:cNvPr>
              <p:cNvSpPr txBox="1"/>
              <p:nvPr/>
            </p:nvSpPr>
            <p:spPr>
              <a:xfrm>
                <a:off x="5088174" y="3253305"/>
                <a:ext cx="1044596" cy="78374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2</m:t>
                          </m:r>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22" name="TextBox 21">
                <a:extLst>
                  <a:ext uri="{FF2B5EF4-FFF2-40B4-BE49-F238E27FC236}">
                    <a16:creationId xmlns:a16="http://schemas.microsoft.com/office/drawing/2014/main" id="{4BDD8F31-545F-0C46-EEEB-D142D6F1DD4D}"/>
                  </a:ext>
                </a:extLst>
              </p:cNvPr>
              <p:cNvSpPr txBox="1">
                <a:spLocks noRot="1" noChangeAspect="1" noMove="1" noResize="1" noEditPoints="1" noAdjustHandles="1" noChangeArrowheads="1" noChangeShapeType="1" noTextEdit="1"/>
              </p:cNvSpPr>
              <p:nvPr/>
            </p:nvSpPr>
            <p:spPr>
              <a:xfrm>
                <a:off x="5088174" y="3253305"/>
                <a:ext cx="1044596" cy="78374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1EB57ED5-3736-ADD3-F703-FB37F9A38B65}"/>
                  </a:ext>
                </a:extLst>
              </p:cNvPr>
              <p:cNvSpPr txBox="1"/>
              <p:nvPr/>
            </p:nvSpPr>
            <p:spPr>
              <a:xfrm>
                <a:off x="1408802" y="4294291"/>
                <a:ext cx="1146711" cy="7861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3</m:t>
                          </m:r>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26" name="TextBox 25">
                <a:extLst>
                  <a:ext uri="{FF2B5EF4-FFF2-40B4-BE49-F238E27FC236}">
                    <a16:creationId xmlns:a16="http://schemas.microsoft.com/office/drawing/2014/main" id="{1EB57ED5-3736-ADD3-F703-FB37F9A38B65}"/>
                  </a:ext>
                </a:extLst>
              </p:cNvPr>
              <p:cNvSpPr txBox="1">
                <a:spLocks noRot="1" noChangeAspect="1" noMove="1" noResize="1" noEditPoints="1" noAdjustHandles="1" noChangeArrowheads="1" noChangeShapeType="1" noTextEdit="1"/>
              </p:cNvSpPr>
              <p:nvPr/>
            </p:nvSpPr>
            <p:spPr>
              <a:xfrm>
                <a:off x="1408802" y="4294291"/>
                <a:ext cx="1146711" cy="7861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0168DA4D-BD10-A4CC-7AF9-5DCF06C587F5}"/>
                  </a:ext>
                </a:extLst>
              </p:cNvPr>
              <p:cNvSpPr txBox="1"/>
              <p:nvPr/>
            </p:nvSpPr>
            <p:spPr>
              <a:xfrm>
                <a:off x="5153060" y="4277176"/>
                <a:ext cx="879873" cy="7848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4</m:t>
                          </m:r>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oMath>
                  </m:oMathPara>
                </a14:m>
                <a:endParaRPr lang="en-US" sz="2400" dirty="0">
                  <a:solidFill>
                    <a:schemeClr val="tx1"/>
                  </a:solidFill>
                  <a:latin typeface="Cambria Math" panose="02040503050406030204" pitchFamily="18" charset="0"/>
                </a:endParaRPr>
              </a:p>
            </p:txBody>
          </p:sp>
        </mc:Choice>
        <mc:Fallback xmlns="">
          <p:sp>
            <p:nvSpPr>
              <p:cNvPr id="27" name="TextBox 26">
                <a:extLst>
                  <a:ext uri="{FF2B5EF4-FFF2-40B4-BE49-F238E27FC236}">
                    <a16:creationId xmlns:a16="http://schemas.microsoft.com/office/drawing/2014/main" id="{0168DA4D-BD10-A4CC-7AF9-5DCF06C587F5}"/>
                  </a:ext>
                </a:extLst>
              </p:cNvPr>
              <p:cNvSpPr txBox="1">
                <a:spLocks noRot="1" noChangeAspect="1" noMove="1" noResize="1" noEditPoints="1" noAdjustHandles="1" noChangeArrowheads="1" noChangeShapeType="1" noTextEdit="1"/>
              </p:cNvSpPr>
              <p:nvPr/>
            </p:nvSpPr>
            <p:spPr>
              <a:xfrm>
                <a:off x="5153060" y="4277176"/>
                <a:ext cx="879873" cy="784830"/>
              </a:xfrm>
              <a:prstGeom prst="rect">
                <a:avLst/>
              </a:prstGeom>
              <a:blipFill>
                <a:blip r:embed="rId6"/>
                <a:stretch>
                  <a:fillRect r="-2759"/>
                </a:stretch>
              </a:blipFill>
            </p:spPr>
            <p:txBody>
              <a:bodyPr/>
              <a:lstStyle/>
              <a:p>
                <a:r>
                  <a:rPr lang="en-US">
                    <a:noFill/>
                  </a:rPr>
                  <a:t> </a:t>
                </a:r>
              </a:p>
            </p:txBody>
          </p:sp>
        </mc:Fallback>
      </mc:AlternateContent>
    </p:spTree>
    <p:extLst>
      <p:ext uri="{BB962C8B-B14F-4D97-AF65-F5344CB8AC3E}">
        <p14:creationId xmlns:p14="http://schemas.microsoft.com/office/powerpoint/2010/main" val="19605321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rod of length l and mass m is placed on an inclined wedge of angle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The rails are connected by a resistance R on the other end. Find terminal velocity of the rod (B is vertically up)</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xmlns="" id="{667F545E-541B-82A6-748B-504B54B0F185}"/>
              </a:ext>
            </a:extLst>
          </p:cNvPr>
          <p:cNvGrpSpPr/>
          <p:nvPr/>
        </p:nvGrpSpPr>
        <p:grpSpPr>
          <a:xfrm>
            <a:off x="631371" y="3017017"/>
            <a:ext cx="604955" cy="565671"/>
            <a:chOff x="3055651" y="1822568"/>
            <a:chExt cx="696055" cy="650855"/>
          </a:xfrm>
        </p:grpSpPr>
        <p:sp>
          <p:nvSpPr>
            <p:cNvPr id="4" name="Rectangle: Rounded Corners 3">
              <a:extLst>
                <a:ext uri="{FF2B5EF4-FFF2-40B4-BE49-F238E27FC236}">
                  <a16:creationId xmlns:a16="http://schemas.microsoft.com/office/drawing/2014/main" xmlns="" id="{F7B19ED8-041B-1365-072F-CC74FC58CA10}"/>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xmlns="" id="{5702B478-5499-3958-A1CC-EBD43C52D061}"/>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xmlns="" id="{87993DF0-7B61-8EF7-97A2-BBB4ECC71488}"/>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7" name="Group 6">
            <a:extLst>
              <a:ext uri="{FF2B5EF4-FFF2-40B4-BE49-F238E27FC236}">
                <a16:creationId xmlns:a16="http://schemas.microsoft.com/office/drawing/2014/main" xmlns="" id="{9D846BB2-9E84-BB75-AE06-E113C4DAC8F0}"/>
              </a:ext>
            </a:extLst>
          </p:cNvPr>
          <p:cNvGrpSpPr/>
          <p:nvPr/>
        </p:nvGrpSpPr>
        <p:grpSpPr>
          <a:xfrm>
            <a:off x="3962403" y="3017017"/>
            <a:ext cx="604955" cy="565671"/>
            <a:chOff x="3055651" y="1822568"/>
            <a:chExt cx="696055" cy="650855"/>
          </a:xfrm>
        </p:grpSpPr>
        <p:sp>
          <p:nvSpPr>
            <p:cNvPr id="8" name="Rectangle: Rounded Corners 7">
              <a:extLst>
                <a:ext uri="{FF2B5EF4-FFF2-40B4-BE49-F238E27FC236}">
                  <a16:creationId xmlns:a16="http://schemas.microsoft.com/office/drawing/2014/main" xmlns="" id="{FCFF953F-699D-E295-1605-3A6337E119BE}"/>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Speech Bubble: Rectangle with Corners Rounded 8">
              <a:extLst>
                <a:ext uri="{FF2B5EF4-FFF2-40B4-BE49-F238E27FC236}">
                  <a16:creationId xmlns:a16="http://schemas.microsoft.com/office/drawing/2014/main" xmlns="" id="{BC294A11-7B57-9F40-5120-5ACD193B3F1A}"/>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42B3A5DA-4B57-37A7-0EFA-F00950E27818}"/>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12" name="Group 11">
            <a:extLst>
              <a:ext uri="{FF2B5EF4-FFF2-40B4-BE49-F238E27FC236}">
                <a16:creationId xmlns:a16="http://schemas.microsoft.com/office/drawing/2014/main" xmlns="" id="{272841B0-7A9F-212B-786D-44FAF338D57D}"/>
              </a:ext>
            </a:extLst>
          </p:cNvPr>
          <p:cNvGrpSpPr/>
          <p:nvPr/>
        </p:nvGrpSpPr>
        <p:grpSpPr>
          <a:xfrm>
            <a:off x="631371" y="4356469"/>
            <a:ext cx="604955" cy="565671"/>
            <a:chOff x="3055651" y="1822568"/>
            <a:chExt cx="696055" cy="650855"/>
          </a:xfrm>
        </p:grpSpPr>
        <p:sp>
          <p:nvSpPr>
            <p:cNvPr id="13" name="Rectangle: Rounded Corners 12">
              <a:extLst>
                <a:ext uri="{FF2B5EF4-FFF2-40B4-BE49-F238E27FC236}">
                  <a16:creationId xmlns:a16="http://schemas.microsoft.com/office/drawing/2014/main" xmlns="" id="{550A0305-0522-668A-BBA2-9123D9FECE9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Speech Bubble: Rectangle with Corners Rounded 13">
              <a:extLst>
                <a:ext uri="{FF2B5EF4-FFF2-40B4-BE49-F238E27FC236}">
                  <a16:creationId xmlns:a16="http://schemas.microsoft.com/office/drawing/2014/main" xmlns="" id="{36B0792C-D5C4-105C-A7F1-B3C0F5AFA386}"/>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xmlns="" id="{E8EF3A9A-F465-001B-97DF-2CBACE2C0FA9}"/>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16" name="Group 15">
            <a:extLst>
              <a:ext uri="{FF2B5EF4-FFF2-40B4-BE49-F238E27FC236}">
                <a16:creationId xmlns:a16="http://schemas.microsoft.com/office/drawing/2014/main" xmlns="" id="{B40F6D21-6009-DCAF-246A-143E024A1BD7}"/>
              </a:ext>
            </a:extLst>
          </p:cNvPr>
          <p:cNvGrpSpPr/>
          <p:nvPr/>
        </p:nvGrpSpPr>
        <p:grpSpPr>
          <a:xfrm>
            <a:off x="3962403" y="4356469"/>
            <a:ext cx="604955" cy="565671"/>
            <a:chOff x="3055651" y="1822568"/>
            <a:chExt cx="696055" cy="650855"/>
          </a:xfrm>
        </p:grpSpPr>
        <p:sp>
          <p:nvSpPr>
            <p:cNvPr id="17" name="Rectangle: Rounded Corners 16">
              <a:extLst>
                <a:ext uri="{FF2B5EF4-FFF2-40B4-BE49-F238E27FC236}">
                  <a16:creationId xmlns:a16="http://schemas.microsoft.com/office/drawing/2014/main" xmlns="" id="{44C8CB26-47BD-72E1-2BDF-49B63E70CAF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Speech Bubble: Rectangle with Corners Rounded 17">
              <a:extLst>
                <a:ext uri="{FF2B5EF4-FFF2-40B4-BE49-F238E27FC236}">
                  <a16:creationId xmlns:a16="http://schemas.microsoft.com/office/drawing/2014/main" xmlns="" id="{0B544E60-0CD5-6BF5-5D36-B3540AD5CDBE}"/>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xmlns="" id="{833C97BB-EC02-317D-4543-A3331D60AC4B}"/>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517D6B21-FE19-E614-7943-5068B5AA96FB}"/>
                  </a:ext>
                </a:extLst>
              </p:cNvPr>
              <p:cNvSpPr txBox="1"/>
              <p:nvPr/>
            </p:nvSpPr>
            <p:spPr>
              <a:xfrm>
                <a:off x="1484839" y="2766940"/>
                <a:ext cx="1780876" cy="832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f>
                        <m:fPr>
                          <m:ctrlPr>
                            <a:rPr lang="en-US" sz="2400" i="1">
                              <a:solidFill>
                                <a:schemeClr val="tx1"/>
                              </a:solidFill>
                              <a:latin typeface="Cambria Math" panose="02040503050406030204" pitchFamily="18" charset="0"/>
                            </a:rPr>
                          </m:ctrlPr>
                        </m:fPr>
                        <m:num>
                          <m:sSup>
                            <m:sSupPr>
                              <m:ctrlPr>
                                <a:rPr lang="en-US" sz="2400" i="1">
                                  <a:solidFill>
                                    <a:schemeClr val="tx1"/>
                                  </a:solidFill>
                                  <a:latin typeface="Cambria Math" panose="02040503050406030204" pitchFamily="18" charset="0"/>
                                </a:rPr>
                              </m:ctrlPr>
                            </m:sSupPr>
                            <m:e>
                              <m:r>
                                <m:rPr>
                                  <m:sty m:val="p"/>
                                </m:rPr>
                                <a:rPr lang="en-US" sz="2400">
                                  <a:solidFill>
                                    <a:schemeClr val="tx1"/>
                                  </a:solidFill>
                                  <a:latin typeface="Cambria Math" panose="02040503050406030204" pitchFamily="18" charset="0"/>
                                </a:rPr>
                                <m:t>sin</m:t>
                              </m:r>
                            </m:e>
                            <m:sup>
                              <m:r>
                                <a:rPr lang="en-US" sz="2400">
                                  <a:solidFill>
                                    <a:schemeClr val="tx1"/>
                                  </a:solidFill>
                                  <a:latin typeface="Cambria Math" panose="02040503050406030204" pitchFamily="18" charset="0"/>
                                </a:rPr>
                                <m:t>1</m:t>
                              </m:r>
                            </m:sup>
                          </m:sSup>
                          <m:r>
                            <a:rPr lang="en-US" sz="240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θ</m:t>
                          </m:r>
                        </m:num>
                        <m:den>
                          <m:sSup>
                            <m:sSupPr>
                              <m:ctrlPr>
                                <a:rPr lang="en-US" sz="2400" i="1">
                                  <a:solidFill>
                                    <a:schemeClr val="tx1"/>
                                  </a:solidFill>
                                  <a:latin typeface="Cambria Math" panose="02040503050406030204" pitchFamily="18" charset="0"/>
                                </a:rPr>
                              </m:ctrlPr>
                            </m:sSupPr>
                            <m:e>
                              <m:r>
                                <m:rPr>
                                  <m:sty m:val="p"/>
                                </m:rPr>
                                <a:rPr lang="en-US" sz="2400">
                                  <a:solidFill>
                                    <a:schemeClr val="tx1"/>
                                  </a:solidFill>
                                  <a:latin typeface="Cambria Math" panose="02040503050406030204" pitchFamily="18" charset="0"/>
                                </a:rPr>
                                <m:t>cos</m:t>
                              </m:r>
                            </m:e>
                            <m:sup>
                              <m:r>
                                <a:rPr lang="en-US" sz="2400">
                                  <a:solidFill>
                                    <a:schemeClr val="tx1"/>
                                  </a:solidFill>
                                  <a:latin typeface="Cambria Math" panose="02040503050406030204" pitchFamily="18" charset="0"/>
                                </a:rPr>
                                <m:t>2</m:t>
                              </m:r>
                            </m:sup>
                          </m:sSup>
                          <m:r>
                            <a:rPr lang="en-US" sz="240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θ</m:t>
                          </m:r>
                        </m:den>
                      </m:f>
                    </m:oMath>
                  </m:oMathPara>
                </a14:m>
                <a:endParaRPr lang="en-US" sz="2400" dirty="0">
                  <a:solidFill>
                    <a:schemeClr val="tx1"/>
                  </a:solidFill>
                  <a:latin typeface="Cambria Math" panose="02040503050406030204" pitchFamily="18" charset="0"/>
                </a:endParaRPr>
              </a:p>
            </p:txBody>
          </p:sp>
        </mc:Choice>
        <mc:Fallback xmlns="">
          <p:sp>
            <p:nvSpPr>
              <p:cNvPr id="20" name="TextBox 19">
                <a:extLst>
                  <a:ext uri="{FF2B5EF4-FFF2-40B4-BE49-F238E27FC236}">
                    <a16:creationId xmlns:a16="http://schemas.microsoft.com/office/drawing/2014/main" id="{517D6B21-FE19-E614-7943-5068B5AA96FB}"/>
                  </a:ext>
                </a:extLst>
              </p:cNvPr>
              <p:cNvSpPr txBox="1">
                <a:spLocks noRot="1" noChangeAspect="1" noMove="1" noResize="1" noEditPoints="1" noAdjustHandles="1" noChangeArrowheads="1" noChangeShapeType="1" noTextEdit="1"/>
              </p:cNvSpPr>
              <p:nvPr/>
            </p:nvSpPr>
            <p:spPr>
              <a:xfrm>
                <a:off x="1484839" y="2766940"/>
                <a:ext cx="1780876" cy="83272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8606420C-22D8-DF3E-DEF3-CDEAABCEAE21}"/>
                  </a:ext>
                </a:extLst>
              </p:cNvPr>
              <p:cNvSpPr txBox="1"/>
              <p:nvPr/>
            </p:nvSpPr>
            <p:spPr>
              <a:xfrm>
                <a:off x="4899004" y="2827632"/>
                <a:ext cx="1780876" cy="7848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4</m:t>
                          </m:r>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sSup>
                        <m:sSupPr>
                          <m:ctrlPr>
                            <a:rPr lang="en-US" sz="2400" i="1">
                              <a:solidFill>
                                <a:schemeClr val="tx1"/>
                              </a:solidFill>
                              <a:latin typeface="Cambria Math" panose="02040503050406030204" pitchFamily="18" charset="0"/>
                            </a:rPr>
                          </m:ctrlPr>
                        </m:sSupPr>
                        <m:e>
                          <m:r>
                            <m:rPr>
                              <m:sty m:val="p"/>
                            </m:rPr>
                            <a:rPr lang="en-US" sz="2400">
                              <a:solidFill>
                                <a:schemeClr val="tx1"/>
                              </a:solidFill>
                              <a:latin typeface="Cambria Math" panose="02040503050406030204" pitchFamily="18" charset="0"/>
                            </a:rPr>
                            <m:t>sin</m:t>
                          </m:r>
                        </m:e>
                        <m:sup>
                          <m:r>
                            <a:rPr lang="en-US" sz="2400">
                              <a:solidFill>
                                <a:schemeClr val="tx1"/>
                              </a:solidFill>
                              <a:latin typeface="Cambria Math" panose="02040503050406030204" pitchFamily="18" charset="0"/>
                            </a:rPr>
                            <m:t>2</m:t>
                          </m:r>
                        </m:sup>
                      </m:sSup>
                      <m:r>
                        <a:rPr lang="en-US" sz="240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θ</m:t>
                      </m:r>
                    </m:oMath>
                  </m:oMathPara>
                </a14:m>
                <a:endParaRPr lang="en-US" sz="2400" dirty="0">
                  <a:solidFill>
                    <a:schemeClr val="tx1"/>
                  </a:solidFill>
                  <a:latin typeface="Cambria Math" panose="02040503050406030204" pitchFamily="18" charset="0"/>
                </a:endParaRPr>
              </a:p>
            </p:txBody>
          </p:sp>
        </mc:Choice>
        <mc:Fallback xmlns="">
          <p:sp>
            <p:nvSpPr>
              <p:cNvPr id="22" name="TextBox 21">
                <a:extLst>
                  <a:ext uri="{FF2B5EF4-FFF2-40B4-BE49-F238E27FC236}">
                    <a16:creationId xmlns:a16="http://schemas.microsoft.com/office/drawing/2014/main" id="{8606420C-22D8-DF3E-DEF3-CDEAABCEAE21}"/>
                  </a:ext>
                </a:extLst>
              </p:cNvPr>
              <p:cNvSpPr txBox="1">
                <a:spLocks noRot="1" noChangeAspect="1" noMove="1" noResize="1" noEditPoints="1" noAdjustHandles="1" noChangeArrowheads="1" noChangeShapeType="1" noTextEdit="1"/>
              </p:cNvSpPr>
              <p:nvPr/>
            </p:nvSpPr>
            <p:spPr>
              <a:xfrm>
                <a:off x="4899004" y="2827632"/>
                <a:ext cx="1780876" cy="78483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0BF5DA7A-0CE3-DB6A-2DB8-A55B3D176B13}"/>
                  </a:ext>
                </a:extLst>
              </p:cNvPr>
              <p:cNvSpPr txBox="1"/>
              <p:nvPr/>
            </p:nvSpPr>
            <p:spPr>
              <a:xfrm>
                <a:off x="1487632" y="4199698"/>
                <a:ext cx="1413223" cy="78374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r>
                        <m:rPr>
                          <m:sty m:val="p"/>
                        </m:rPr>
                        <a:rPr lang="en-US" sz="2400">
                          <a:solidFill>
                            <a:schemeClr val="tx1"/>
                          </a:solidFill>
                          <a:latin typeface="Cambria Math" panose="02040503050406030204" pitchFamily="18" charset="0"/>
                        </a:rPr>
                        <m:t>cos</m:t>
                      </m:r>
                      <m:r>
                        <a:rPr lang="en-US" sz="240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θ</m:t>
                      </m:r>
                    </m:oMath>
                  </m:oMathPara>
                </a14:m>
                <a:endParaRPr lang="en-US" sz="2400" dirty="0">
                  <a:solidFill>
                    <a:schemeClr val="tx1"/>
                  </a:solidFill>
                  <a:latin typeface="Cambria Math" panose="02040503050406030204" pitchFamily="18" charset="0"/>
                </a:endParaRPr>
              </a:p>
            </p:txBody>
          </p:sp>
        </mc:Choice>
        <mc:Fallback xmlns="">
          <p:sp>
            <p:nvSpPr>
              <p:cNvPr id="26" name="TextBox 25">
                <a:extLst>
                  <a:ext uri="{FF2B5EF4-FFF2-40B4-BE49-F238E27FC236}">
                    <a16:creationId xmlns:a16="http://schemas.microsoft.com/office/drawing/2014/main" id="{0BF5DA7A-0CE3-DB6A-2DB8-A55B3D176B13}"/>
                  </a:ext>
                </a:extLst>
              </p:cNvPr>
              <p:cNvSpPr txBox="1">
                <a:spLocks noRot="1" noChangeAspect="1" noMove="1" noResize="1" noEditPoints="1" noAdjustHandles="1" noChangeArrowheads="1" noChangeShapeType="1" noTextEdit="1"/>
              </p:cNvSpPr>
              <p:nvPr/>
            </p:nvSpPr>
            <p:spPr>
              <a:xfrm>
                <a:off x="1487632" y="4199698"/>
                <a:ext cx="1413223" cy="783741"/>
              </a:xfrm>
              <a:prstGeom prst="rect">
                <a:avLst/>
              </a:prstGeom>
              <a:blipFill>
                <a:blip r:embed="rId5"/>
                <a:stretch>
                  <a:fillRect r="-4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B6F9B3A2-E356-D2CF-DCF6-9BDA5C3F4FD1}"/>
                  </a:ext>
                </a:extLst>
              </p:cNvPr>
              <p:cNvSpPr txBox="1"/>
              <p:nvPr/>
            </p:nvSpPr>
            <p:spPr>
              <a:xfrm>
                <a:off x="4885059" y="4151051"/>
                <a:ext cx="1715991" cy="7848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chemeClr val="tx1"/>
                              </a:solidFill>
                              <a:latin typeface="Cambria Math" panose="02040503050406030204" pitchFamily="18" charset="0"/>
                            </a:rPr>
                          </m:ctrlPr>
                        </m:fPr>
                        <m:num>
                          <m:r>
                            <a:rPr lang="en-US" sz="2400">
                              <a:solidFill>
                                <a:schemeClr val="tx1"/>
                              </a:solidFill>
                              <a:latin typeface="Cambria Math" panose="02040503050406030204" pitchFamily="18" charset="0"/>
                            </a:rPr>
                            <m:t>4</m:t>
                          </m:r>
                          <m:r>
                            <a:rPr lang="en-US" sz="2400">
                              <a:solidFill>
                                <a:schemeClr val="tx1"/>
                              </a:solidFill>
                              <a:latin typeface="Cambria Math" panose="02040503050406030204" pitchFamily="18" charset="0"/>
                            </a:rPr>
                            <m:t>𝑚𝑔𝑅</m:t>
                          </m:r>
                        </m:num>
                        <m:den>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𝐵</m:t>
                              </m:r>
                            </m:e>
                            <m:sup>
                              <m:r>
                                <a:rPr lang="en-US" sz="2400">
                                  <a:solidFill>
                                    <a:schemeClr val="tx1"/>
                                  </a:solidFill>
                                  <a:latin typeface="Cambria Math" panose="02040503050406030204" pitchFamily="18" charset="0"/>
                                </a:rPr>
                                <m:t>2</m:t>
                              </m:r>
                            </m:sup>
                          </m:sSup>
                          <m:sSup>
                            <m:sSupPr>
                              <m:ctrlPr>
                                <a:rPr lang="en-US" sz="2400" i="1">
                                  <a:solidFill>
                                    <a:schemeClr val="tx1"/>
                                  </a:solidFill>
                                  <a:latin typeface="Cambria Math" panose="02040503050406030204" pitchFamily="18" charset="0"/>
                                </a:rPr>
                              </m:ctrlPr>
                            </m:sSupPr>
                            <m:e>
                              <m:r>
                                <a:rPr lang="en-US" sz="2400">
                                  <a:solidFill>
                                    <a:schemeClr val="tx1"/>
                                  </a:solidFill>
                                  <a:latin typeface="Cambria Math" panose="02040503050406030204" pitchFamily="18" charset="0"/>
                                </a:rPr>
                                <m:t>𝑙</m:t>
                              </m:r>
                            </m:e>
                            <m:sup>
                              <m:r>
                                <a:rPr lang="en-US" sz="2400">
                                  <a:solidFill>
                                    <a:schemeClr val="tx1"/>
                                  </a:solidFill>
                                  <a:latin typeface="Cambria Math" panose="02040503050406030204" pitchFamily="18" charset="0"/>
                                </a:rPr>
                                <m:t>2</m:t>
                              </m:r>
                            </m:sup>
                          </m:sSup>
                        </m:den>
                      </m:f>
                      <m:r>
                        <m:rPr>
                          <m:sty m:val="p"/>
                        </m:rPr>
                        <a:rPr lang="en-US" sz="2400">
                          <a:solidFill>
                            <a:schemeClr val="tx1"/>
                          </a:solidFill>
                          <a:latin typeface="Cambria Math" panose="02040503050406030204" pitchFamily="18" charset="0"/>
                        </a:rPr>
                        <m:t>cos</m:t>
                      </m:r>
                      <m:r>
                        <a:rPr lang="en-US" sz="240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θ</m:t>
                      </m:r>
                    </m:oMath>
                  </m:oMathPara>
                </a14:m>
                <a:endParaRPr lang="en-US" sz="2400" dirty="0">
                  <a:solidFill>
                    <a:schemeClr val="tx1"/>
                  </a:solidFill>
                  <a:latin typeface="Cambria Math" panose="02040503050406030204" pitchFamily="18" charset="0"/>
                </a:endParaRPr>
              </a:p>
            </p:txBody>
          </p:sp>
        </mc:Choice>
        <mc:Fallback xmlns="">
          <p:sp>
            <p:nvSpPr>
              <p:cNvPr id="27" name="TextBox 26">
                <a:extLst>
                  <a:ext uri="{FF2B5EF4-FFF2-40B4-BE49-F238E27FC236}">
                    <a16:creationId xmlns:a16="http://schemas.microsoft.com/office/drawing/2014/main" id="{B6F9B3A2-E356-D2CF-DCF6-9BDA5C3F4FD1}"/>
                  </a:ext>
                </a:extLst>
              </p:cNvPr>
              <p:cNvSpPr txBox="1">
                <a:spLocks noRot="1" noChangeAspect="1" noMove="1" noResize="1" noEditPoints="1" noAdjustHandles="1" noChangeArrowheads="1" noChangeShapeType="1" noTextEdit="1"/>
              </p:cNvSpPr>
              <p:nvPr/>
            </p:nvSpPr>
            <p:spPr>
              <a:xfrm>
                <a:off x="4885059" y="4151051"/>
                <a:ext cx="1715991" cy="784830"/>
              </a:xfrm>
              <a:prstGeom prst="rect">
                <a:avLst/>
              </a:prstGeom>
              <a:blipFill>
                <a:blip r:embed="rId6"/>
                <a:stretch>
                  <a:fillRect/>
                </a:stretch>
              </a:blipFill>
            </p:spPr>
            <p:txBody>
              <a:bodyPr/>
              <a:lstStyle/>
              <a:p>
                <a:r>
                  <a:rPr lang="en-US">
                    <a:noFill/>
                  </a:rPr>
                  <a:t> </a:t>
                </a:r>
              </a:p>
            </p:txBody>
          </p:sp>
        </mc:Fallback>
      </mc:AlternateContent>
      <p:pic>
        <p:nvPicPr>
          <p:cNvPr id="44" name="Picture 43">
            <a:extLst>
              <a:ext uri="{FF2B5EF4-FFF2-40B4-BE49-F238E27FC236}">
                <a16:creationId xmlns:a16="http://schemas.microsoft.com/office/drawing/2014/main" xmlns="" id="{E1FF382B-48B5-7DD8-1D59-E411355D788F}"/>
              </a:ext>
            </a:extLst>
          </p:cNvPr>
          <p:cNvPicPr>
            <a:picLocks noChangeAspect="1"/>
          </p:cNvPicPr>
          <p:nvPr/>
        </p:nvPicPr>
        <p:blipFill>
          <a:blip r:embed="rId7">
            <a:clrChange>
              <a:clrFrom>
                <a:srgbClr val="000000"/>
              </a:clrFrom>
              <a:clrTo>
                <a:srgbClr val="000000">
                  <a:alpha val="0"/>
                </a:srgbClr>
              </a:clrTo>
            </a:clrChange>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6891315" y="2762678"/>
            <a:ext cx="4069943" cy="2756795"/>
          </a:xfrm>
          <a:prstGeom prst="rect">
            <a:avLst/>
          </a:prstGeom>
        </p:spPr>
      </p:pic>
    </p:spTree>
    <p:extLst>
      <p:ext uri="{BB962C8B-B14F-4D97-AF65-F5344CB8AC3E}">
        <p14:creationId xmlns:p14="http://schemas.microsoft.com/office/powerpoint/2010/main" val="9492895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360195"/>
            <a:ext cx="550817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IN" sz="2400" dirty="0">
                <a:solidFill>
                  <a:srgbClr val="FFFFFF"/>
                </a:solidFill>
                <a:latin typeface="Calibri"/>
                <a:ea typeface="Calibri"/>
                <a:cs typeface="Calibri"/>
                <a:sym typeface="Cambria"/>
              </a:rPr>
              <a:t>– </a:t>
            </a:r>
            <a:r>
              <a:rPr lang="en-IN" sz="2400" dirty="0" err="1">
                <a:solidFill>
                  <a:srgbClr val="FFFFFF"/>
                </a:solidFill>
                <a:latin typeface="Calibri"/>
                <a:ea typeface="Calibri"/>
                <a:cs typeface="Calibri"/>
                <a:sym typeface="Cambria"/>
              </a:rPr>
              <a:t>Blv</a:t>
            </a:r>
            <a:r>
              <a:rPr lang="en-IN" sz="2400" dirty="0">
                <a:solidFill>
                  <a:srgbClr val="FFFFFF"/>
                </a:solidFill>
                <a:latin typeface="Calibri"/>
                <a:ea typeface="Calibri"/>
                <a:cs typeface="Calibri"/>
                <a:sym typeface="Cambria"/>
              </a:rPr>
              <a:t> for 0 &lt; x &lt; b, 0 for b &lt; x &lt; 2b</a:t>
            </a:r>
          </a:p>
          <a:p>
            <a:pPr marL="0" marR="0" lvl="0" indent="0" algn="l" rtl="0">
              <a:spcBef>
                <a:spcPts val="0"/>
              </a:spcBef>
              <a:spcAft>
                <a:spcPts val="200"/>
              </a:spcAft>
              <a:buNone/>
            </a:pPr>
            <a:endParaRPr lang="en-IN" sz="2400" dirty="0">
              <a:solidFill>
                <a:srgbClr val="FFFFFF"/>
              </a:solidFill>
              <a:latin typeface="Calibri"/>
              <a:ea typeface="Calibri"/>
              <a:cs typeface="Calibri"/>
              <a:sym typeface="Cambria"/>
            </a:endParaRPr>
          </a:p>
          <a:p>
            <a:pPr marL="0" marR="0" lvl="0" indent="0" algn="l" rtl="0">
              <a:spcBef>
                <a:spcPts val="0"/>
              </a:spcBef>
              <a:spcAft>
                <a:spcPts val="200"/>
              </a:spcAft>
              <a:buNone/>
            </a:pPr>
            <a:r>
              <a:rPr lang="en-IN" sz="2400" dirty="0">
                <a:solidFill>
                  <a:srgbClr val="FFFFFF"/>
                </a:solidFill>
                <a:latin typeface="Calibri"/>
                <a:ea typeface="Calibri"/>
                <a:cs typeface="Calibri"/>
                <a:sym typeface="Cambria"/>
              </a:rPr>
              <a:t>+ </a:t>
            </a:r>
            <a:r>
              <a:rPr lang="en-IN" sz="2400" dirty="0" err="1">
                <a:solidFill>
                  <a:srgbClr val="FFFFFF"/>
                </a:solidFill>
                <a:latin typeface="Calibri"/>
                <a:ea typeface="Calibri"/>
                <a:cs typeface="Calibri"/>
                <a:sym typeface="Cambria"/>
              </a:rPr>
              <a:t>Blv</a:t>
            </a:r>
            <a:r>
              <a:rPr lang="en-IN" sz="2400" dirty="0">
                <a:solidFill>
                  <a:srgbClr val="FFFFFF"/>
                </a:solidFill>
                <a:latin typeface="Calibri"/>
                <a:ea typeface="Calibri"/>
                <a:cs typeface="Calibri"/>
                <a:sym typeface="Cambria"/>
              </a:rPr>
              <a:t> for 0 &lt; x &lt; b, 0 for b &lt; x &lt; 2b</a:t>
            </a:r>
          </a:p>
          <a:p>
            <a:pPr marL="0" marR="0" lvl="0" indent="0" algn="l" rtl="0">
              <a:spcBef>
                <a:spcPts val="0"/>
              </a:spcBef>
              <a:spcAft>
                <a:spcPts val="200"/>
              </a:spcAft>
              <a:buNone/>
            </a:pPr>
            <a:endParaRPr lang="en-IN" sz="2400" dirty="0">
              <a:solidFill>
                <a:srgbClr val="FFFFFF"/>
              </a:solidFill>
              <a:latin typeface="Calibri"/>
              <a:ea typeface="Calibri"/>
              <a:cs typeface="Calibri"/>
              <a:sym typeface="Cambria"/>
            </a:endParaRPr>
          </a:p>
          <a:p>
            <a:pPr marL="0" marR="0" lvl="0" indent="0" algn="l" rtl="0">
              <a:spcBef>
                <a:spcPts val="0"/>
              </a:spcBef>
              <a:spcAft>
                <a:spcPts val="200"/>
              </a:spcAft>
              <a:buNone/>
            </a:pPr>
            <a:r>
              <a:rPr lang="en-IN" sz="2400" dirty="0">
                <a:solidFill>
                  <a:srgbClr val="FFFFFF"/>
                </a:solidFill>
                <a:latin typeface="Calibri"/>
                <a:ea typeface="Calibri"/>
                <a:cs typeface="Calibri"/>
                <a:sym typeface="Cambria"/>
              </a:rPr>
              <a:t>– </a:t>
            </a:r>
            <a:r>
              <a:rPr lang="en-IN" sz="2400" dirty="0" err="1">
                <a:solidFill>
                  <a:srgbClr val="FFFFFF"/>
                </a:solidFill>
                <a:latin typeface="Calibri"/>
                <a:ea typeface="Calibri"/>
                <a:cs typeface="Calibri"/>
                <a:sym typeface="Cambria"/>
              </a:rPr>
              <a:t>Blv</a:t>
            </a:r>
            <a:r>
              <a:rPr lang="en-IN" sz="2400" dirty="0">
                <a:solidFill>
                  <a:srgbClr val="FFFFFF"/>
                </a:solidFill>
                <a:latin typeface="Calibri"/>
                <a:ea typeface="Calibri"/>
                <a:cs typeface="Calibri"/>
                <a:sym typeface="Cambria"/>
              </a:rPr>
              <a:t> for b &lt; x &lt; 2b, 0 for 0 &lt; x &lt; b</a:t>
            </a:r>
          </a:p>
          <a:p>
            <a:pPr marL="0" marR="0" lvl="0" indent="0" algn="l" rtl="0">
              <a:spcBef>
                <a:spcPts val="0"/>
              </a:spcBef>
              <a:spcAft>
                <a:spcPts val="200"/>
              </a:spcAft>
              <a:buNone/>
            </a:pPr>
            <a:endParaRPr lang="en-IN" sz="2400" dirty="0">
              <a:solidFill>
                <a:srgbClr val="FFFFFF"/>
              </a:solidFill>
              <a:latin typeface="Calibri"/>
              <a:ea typeface="Calibri"/>
              <a:cs typeface="Calibri"/>
              <a:sym typeface="Cambria"/>
            </a:endParaRPr>
          </a:p>
          <a:p>
            <a:pPr marL="0" marR="0" lvl="0" indent="0" algn="l" rtl="0">
              <a:spcBef>
                <a:spcPts val="0"/>
              </a:spcBef>
              <a:spcAft>
                <a:spcPts val="200"/>
              </a:spcAft>
              <a:buNone/>
            </a:pPr>
            <a:r>
              <a:rPr lang="en-IN" sz="2400" dirty="0">
                <a:solidFill>
                  <a:srgbClr val="FFFFFF"/>
                </a:solidFill>
                <a:latin typeface="Calibri"/>
                <a:ea typeface="Calibri"/>
                <a:cs typeface="Calibri"/>
                <a:sym typeface="Cambria"/>
              </a:rPr>
              <a:t>+ </a:t>
            </a:r>
            <a:r>
              <a:rPr lang="en-IN" sz="2400" dirty="0" err="1">
                <a:solidFill>
                  <a:srgbClr val="FFFFFF"/>
                </a:solidFill>
                <a:latin typeface="Calibri"/>
                <a:ea typeface="Calibri"/>
                <a:cs typeface="Calibri"/>
                <a:sym typeface="Cambria"/>
              </a:rPr>
              <a:t>Blv</a:t>
            </a:r>
            <a:r>
              <a:rPr lang="en-IN" sz="2400" dirty="0">
                <a:solidFill>
                  <a:srgbClr val="FFFFFF"/>
                </a:solidFill>
                <a:latin typeface="Calibri"/>
                <a:ea typeface="Calibri"/>
                <a:cs typeface="Calibri"/>
                <a:sym typeface="Cambria"/>
              </a:rPr>
              <a:t> for b &lt; x &lt; 2b, 0 for 0 &lt; x &lt; b</a:t>
            </a:r>
            <a:endParaRPr lang="en-US" sz="2400" dirty="0">
              <a:solidFill>
                <a:srgbClr val="FFFFFF"/>
              </a:solidFill>
              <a:latin typeface="Calibri"/>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35898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13118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90339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67559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97233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200" b="0" i="0" u="none" strike="noStrike" cap="none" dirty="0">
                <a:solidFill>
                  <a:srgbClr val="FFC000"/>
                </a:solidFill>
                <a:latin typeface="Poppins Medium" panose="00000600000000000000" pitchFamily="2" charset="0"/>
                <a:ea typeface="Cambria"/>
                <a:cs typeface="Cambria"/>
                <a:sym typeface="Cambria"/>
              </a:rPr>
              <a:t>Refer to figure. The arm PQ of the rectangular conductor is moved from x = 0, outwards. The uniform magnetic field is perpendicular to the plane and extends from x = 0 to x = b and is zero for x </a:t>
            </a:r>
            <a:r>
              <a:rPr lang="en-IN" sz="2200" b="0" i="0" u="none" strike="noStrike" cap="none" dirty="0">
                <a:solidFill>
                  <a:srgbClr val="FFC000"/>
                </a:solidFill>
                <a:latin typeface="Poppins Medium" panose="00000600000000000000" pitchFamily="2" charset="0"/>
                <a:ea typeface="Cambria"/>
                <a:cs typeface="Cambria"/>
                <a:sym typeface="Symbol" panose="05050102010706020507" pitchFamily="18" charset="2"/>
              </a:rPr>
              <a:t> </a:t>
            </a:r>
            <a:r>
              <a:rPr lang="en-IN" sz="2200" b="0" i="0" u="none" strike="noStrike" cap="none" dirty="0">
                <a:solidFill>
                  <a:srgbClr val="FFC000"/>
                </a:solidFill>
                <a:latin typeface="Poppins Medium" panose="00000600000000000000" pitchFamily="2" charset="0"/>
                <a:ea typeface="Cambria"/>
                <a:cs typeface="Cambria"/>
                <a:sym typeface="Cambria"/>
              </a:rPr>
              <a:t>b. Only the arm PQ possesses substantial resistance r. Consider the situation when the arm PQ is pulled outwards from x = 0 to x = 2b with a constant speed v. The induced emf is:</a:t>
            </a:r>
            <a:endParaRPr kumimoji="0" lang="pt-BR" sz="22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3190348"/>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[NCERT]</a:t>
            </a:r>
          </a:p>
        </p:txBody>
      </p:sp>
      <p:pic>
        <p:nvPicPr>
          <p:cNvPr id="29" name="Picture 28">
            <a:extLst>
              <a:ext uri="{FF2B5EF4-FFF2-40B4-BE49-F238E27FC236}">
                <a16:creationId xmlns:a16="http://schemas.microsoft.com/office/drawing/2014/main" xmlns="" id="{EA6C754E-2F6E-4280-8FBF-152C330CB040}"/>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6074160" y="3124892"/>
            <a:ext cx="4184679" cy="3021779"/>
          </a:xfrm>
          <a:prstGeom prst="rect">
            <a:avLst/>
          </a:prstGeom>
        </p:spPr>
      </p:pic>
    </p:spTree>
    <p:extLst>
      <p:ext uri="{BB962C8B-B14F-4D97-AF65-F5344CB8AC3E}">
        <p14:creationId xmlns:p14="http://schemas.microsoft.com/office/powerpoint/2010/main" val="34905094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8340042"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471031" y="1962993"/>
              <a:ext cx="2880427" cy="584775"/>
            </a:xfrm>
            <a:prstGeom prst="rect">
              <a:avLst/>
            </a:prstGeom>
            <a:noFill/>
          </p:spPr>
          <p:txBody>
            <a:bodyPr wrap="square" rtlCol="0">
              <a:spAutoFit/>
            </a:bodyPr>
            <a:lstStyle/>
            <a:p>
              <a:pPr algn="ctr"/>
              <a:r>
                <a:rPr lang="en-US" sz="3200" b="1" dirty="0">
                  <a:latin typeface="Calibri" panose="020F0502020204030204" pitchFamily="34" charset="0"/>
                </a:rPr>
                <a:t>Topic : Induced Emf Due to Rotation</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843693"/>
          </a:xfrm>
          <a:prstGeom prst="rect">
            <a:avLst/>
          </a:prstGeom>
          <a:noFill/>
        </p:spPr>
        <p:txBody>
          <a:bodyPr wrap="square" lIns="0" tIns="0" rIns="0" bIns="0" rtlCol="0">
            <a:spAutoFit/>
          </a:bodyPr>
          <a:lstStyle/>
          <a:p>
            <a:pPr algn="just">
              <a:lnSpc>
                <a:spcPct val="114000"/>
              </a:lnSpc>
              <a:spcAft>
                <a:spcPts val="200"/>
              </a:spcAft>
              <a:defRPr/>
            </a:pPr>
            <a:r>
              <a:rPr lang="en-US" sz="2400" b="1" dirty="0">
                <a:solidFill>
                  <a:srgbClr val="FFC000"/>
                </a:solidFill>
                <a:latin typeface="Calibri" panose="020F0502020204030204" pitchFamily="34" charset="0"/>
                <a:cs typeface="Calibri" panose="020F0502020204030204" pitchFamily="34" charset="0"/>
              </a:rPr>
              <a:t>4.1 ROTATION OF THE ROD</a:t>
            </a:r>
          </a:p>
          <a:p>
            <a:pPr algn="just">
              <a:lnSpc>
                <a:spcPct val="114000"/>
              </a:lnSpc>
              <a:spcAft>
                <a:spcPts val="200"/>
              </a:spcAft>
              <a:defRPr/>
            </a:pPr>
            <a:r>
              <a:rPr lang="en-US" sz="2400" dirty="0">
                <a:solidFill>
                  <a:schemeClr val="tx1"/>
                </a:solidFill>
                <a:latin typeface="Calibri" panose="020F0502020204030204" pitchFamily="34" charset="0"/>
                <a:ea typeface="Cambria Math" panose="02040503050406030204" pitchFamily="18" charset="0"/>
              </a:rPr>
              <a:t>Consider a conducting rod of length l rotating in a uniform magnetic field</a:t>
            </a:r>
            <a:endParaRPr lang="en-US" sz="2400" dirty="0">
              <a:solidFill>
                <a:schemeClr val="tx1"/>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xmlns="" id="{1739F8FB-DA7B-CEE8-3DA5-8A4D0444B2FB}"/>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721859" y="2984500"/>
            <a:ext cx="9759270" cy="2437552"/>
          </a:xfrm>
          <a:prstGeom prst="rect">
            <a:avLst/>
          </a:prstGeom>
        </p:spPr>
      </p:pic>
    </p:spTree>
    <p:extLst>
      <p:ext uri="{BB962C8B-B14F-4D97-AF65-F5344CB8AC3E}">
        <p14:creationId xmlns:p14="http://schemas.microsoft.com/office/powerpoint/2010/main" val="138881293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393615"/>
            <a:ext cx="10844856" cy="1360026"/>
            <a:chOff x="712695" y="1832226"/>
            <a:chExt cx="3789758" cy="107721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245099" y="1832226"/>
              <a:ext cx="3257354" cy="1077218"/>
            </a:xfrm>
            <a:prstGeom prst="rect">
              <a:avLst/>
            </a:prstGeom>
            <a:noFill/>
          </p:spPr>
          <p:txBody>
            <a:bodyPr wrap="square" rtlCol="0">
              <a:spAutoFit/>
            </a:bodyPr>
            <a:lstStyle/>
            <a:p>
              <a:r>
                <a:rPr lang="en-US" sz="3200" b="1" dirty="0">
                  <a:latin typeface="Calibri" panose="020F0502020204030204" pitchFamily="34" charset="0"/>
                </a:rPr>
                <a:t>Topic : Motional emf due to rotational motion of conducting rod</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86314" y="3541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3">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594586"/>
              </a:xfrm>
              <a:prstGeom prst="rect">
                <a:avLst/>
              </a:prstGeom>
              <a:noFill/>
            </p:spPr>
            <p:txBody>
              <a:bodyPr wrap="square" lIns="0" tIns="0" rIns="0" bIns="0" rtlCol="0">
                <a:spAutoFit/>
              </a:bodyPr>
              <a:lstStyle/>
              <a:p>
                <a:pPr algn="just">
                  <a:lnSpc>
                    <a:spcPct val="114000"/>
                  </a:lnSpc>
                  <a:spcAft>
                    <a:spcPts val="200"/>
                  </a:spcAft>
                  <a:defRPr/>
                </a:pPr>
                <a:r>
                  <a:rPr lang="en-IN" sz="2400" dirty="0">
                    <a:solidFill>
                      <a:schemeClr val="tx1"/>
                    </a:solidFill>
                    <a:latin typeface="Calibri" panose="020F0502020204030204" pitchFamily="34" charset="0"/>
                  </a:rPr>
                  <a:t> </a:t>
                </a:r>
                <a14:m>
                  <m:oMath xmlns:m="http://schemas.openxmlformats.org/officeDocument/2006/math">
                    <m:sSub>
                      <m:sSubPr>
                        <m:ctrlPr>
                          <a:rPr lang="en-IN" sz="2400" i="1" smtClean="0">
                            <a:solidFill>
                              <a:schemeClr val="tx1"/>
                            </a:solidFill>
                            <a:latin typeface="Cambria Math" panose="02040503050406030204" pitchFamily="18" charset="0"/>
                          </a:rPr>
                        </m:ctrlPr>
                      </m:sSubPr>
                      <m:e>
                        <m:r>
                          <m:rPr>
                            <m:sty m:val="p"/>
                          </m:rPr>
                          <a:rPr lang="en-IN" sz="2400" b="0" i="0" baseline="0">
                            <a:solidFill>
                              <a:schemeClr val="tx1"/>
                            </a:solidFill>
                            <a:latin typeface="Cambria Math" panose="02040503050406030204" pitchFamily="18" charset="0"/>
                          </a:rPr>
                          <m:t>ε</m:t>
                        </m:r>
                      </m:e>
                      <m:sub>
                        <m:r>
                          <m:rPr>
                            <m:sty m:val="p"/>
                          </m:rPr>
                          <a:rPr lang="en-IN" sz="2400" b="0" i="0" baseline="0">
                            <a:solidFill>
                              <a:schemeClr val="tx1"/>
                            </a:solidFill>
                            <a:latin typeface="Cambria Math" panose="02040503050406030204" pitchFamily="18" charset="0"/>
                          </a:rPr>
                          <m:t>motional</m:t>
                        </m:r>
                      </m:sub>
                    </m:sSub>
                    <m:r>
                      <a:rPr lang="en-IN" sz="2400" b="0" i="0" baseline="0">
                        <a:solidFill>
                          <a:schemeClr val="tx1"/>
                        </a:solidFill>
                        <a:latin typeface="Cambria Math" panose="02040503050406030204" pitchFamily="18" charset="0"/>
                      </a:rPr>
                      <m:t>=</m:t>
                    </m:r>
                    <m:f>
                      <m:fPr>
                        <m:ctrlPr>
                          <a:rPr lang="en-IN" sz="2400" i="1">
                            <a:solidFill>
                              <a:schemeClr val="tx1"/>
                            </a:solidFill>
                            <a:latin typeface="Cambria Math" panose="02040503050406030204" pitchFamily="18" charset="0"/>
                          </a:rPr>
                        </m:ctrlPr>
                      </m:fPr>
                      <m:num>
                        <m:r>
                          <a:rPr lang="en-IN" sz="2400" b="0" i="0" baseline="0">
                            <a:solidFill>
                              <a:schemeClr val="tx1"/>
                            </a:solidFill>
                            <a:latin typeface="Cambria Math" panose="02040503050406030204" pitchFamily="18" charset="0"/>
                          </a:rPr>
                          <m:t>1</m:t>
                        </m:r>
                      </m:num>
                      <m:den>
                        <m:r>
                          <a:rPr lang="en-IN" sz="2400" b="0" i="0" baseline="0">
                            <a:solidFill>
                              <a:schemeClr val="tx1"/>
                            </a:solidFill>
                            <a:latin typeface="Cambria Math" panose="02040503050406030204" pitchFamily="18" charset="0"/>
                          </a:rPr>
                          <m:t>2</m:t>
                        </m:r>
                      </m:den>
                    </m:f>
                    <m:r>
                      <m:rPr>
                        <m:sty m:val="p"/>
                      </m:rPr>
                      <a:rPr lang="en-IN" sz="2400" b="0" i="0" baseline="0">
                        <a:solidFill>
                          <a:schemeClr val="tx1"/>
                        </a:solidFill>
                        <a:latin typeface="Cambria Math" panose="02040503050406030204" pitchFamily="18" charset="0"/>
                      </a:rPr>
                      <m:t>Bω</m:t>
                    </m:r>
                    <m:sSup>
                      <m:sSupPr>
                        <m:ctrlPr>
                          <a:rPr lang="en-IN" sz="2400" i="1">
                            <a:solidFill>
                              <a:schemeClr val="tx1"/>
                            </a:solidFill>
                            <a:latin typeface="Cambria Math" panose="02040503050406030204" pitchFamily="18" charset="0"/>
                          </a:rPr>
                        </m:ctrlPr>
                      </m:sSupPr>
                      <m:e>
                        <m:r>
                          <m:rPr>
                            <m:sty m:val="p"/>
                          </m:rPr>
                          <a:rPr lang="en-IN" sz="2400" b="0" i="0" baseline="0">
                            <a:solidFill>
                              <a:schemeClr val="tx1"/>
                            </a:solidFill>
                            <a:latin typeface="Cambria Math" panose="02040503050406030204" pitchFamily="18" charset="0"/>
                          </a:rPr>
                          <m:t>l</m:t>
                        </m:r>
                      </m:e>
                      <m:sup>
                        <m:r>
                          <a:rPr lang="en-IN" sz="2400" b="0" i="0" baseline="0">
                            <a:solidFill>
                              <a:schemeClr val="tx1"/>
                            </a:solidFill>
                            <a:latin typeface="Cambria Math" panose="02040503050406030204" pitchFamily="18" charset="0"/>
                          </a:rPr>
                          <m:t>2</m:t>
                        </m:r>
                      </m:sup>
                    </m:sSup>
                  </m:oMath>
                </a14:m>
                <a:endParaRPr 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14362" y="1605474"/>
                <a:ext cx="10834687" cy="594586"/>
              </a:xfrm>
              <a:prstGeom prst="rect">
                <a:avLst/>
              </a:prstGeom>
              <a:blipFill>
                <a:blip r:embed="rId4"/>
                <a:stretch>
                  <a:fillRect/>
                </a:stretch>
              </a:blipFill>
            </p:spPr>
            <p:txBody>
              <a:bodyPr/>
              <a:lstStyle/>
              <a:p>
                <a:r>
                  <a:rPr lang="en-US">
                    <a:noFill/>
                  </a:rPr>
                  <a:t> </a:t>
                </a:r>
              </a:p>
            </p:txBody>
          </p:sp>
        </mc:Fallback>
      </mc:AlternateContent>
      <p:graphicFrame>
        <p:nvGraphicFramePr>
          <p:cNvPr id="8" name="Object 7">
            <a:extLst>
              <a:ext uri="{FF2B5EF4-FFF2-40B4-BE49-F238E27FC236}">
                <a16:creationId xmlns:a16="http://schemas.microsoft.com/office/drawing/2014/main" xmlns="" id="{BC3D60CB-A63F-1F91-5A96-288E353CA24E}"/>
              </a:ext>
            </a:extLst>
          </p:cNvPr>
          <p:cNvGraphicFramePr>
            <a:graphicFrameLocks noChangeAspect="1"/>
          </p:cNvGraphicFramePr>
          <p:nvPr/>
        </p:nvGraphicFramePr>
        <p:xfrm>
          <a:off x="4068486" y="1605474"/>
          <a:ext cx="4585470" cy="2772783"/>
        </p:xfrm>
        <a:graphic>
          <a:graphicData uri="http://schemas.openxmlformats.org/presentationml/2006/ole">
            <mc:AlternateContent xmlns:mc="http://schemas.openxmlformats.org/markup-compatibility/2006">
              <mc:Choice xmlns:v="urn:schemas-microsoft-com:vml" Requires="v">
                <p:oleObj spid="_x0000_s1026" name="CorelDRAW" r:id="rId5" imgW="1963642" imgH="1188163" progId="CorelDraw.Graphic.24">
                  <p:embed/>
                </p:oleObj>
              </mc:Choice>
              <mc:Fallback>
                <p:oleObj name="CorelDRAW" r:id="rId5" imgW="1963642" imgH="1188163" progId="CorelDraw.Graphic.24">
                  <p:embed/>
                  <p:pic>
                    <p:nvPicPr>
                      <p:cNvPr id="8" name="Object 7">
                        <a:extLst>
                          <a:ext uri="{FF2B5EF4-FFF2-40B4-BE49-F238E27FC236}">
                            <a16:creationId xmlns:a16="http://schemas.microsoft.com/office/drawing/2014/main" xmlns="" id="{BC3D60CB-A63F-1F91-5A96-288E353CA24E}"/>
                          </a:ext>
                        </a:extLst>
                      </p:cNvPr>
                      <p:cNvPicPr/>
                      <p:nvPr/>
                    </p:nvPicPr>
                    <p:blipFill>
                      <a:blip r:embed="rId6">
                        <a:lum bright="100000"/>
                      </a:blip>
                      <a:stretch>
                        <a:fillRect/>
                      </a:stretch>
                    </p:blipFill>
                    <p:spPr>
                      <a:xfrm>
                        <a:off x="4068486" y="1605474"/>
                        <a:ext cx="4585470" cy="2772783"/>
                      </a:xfrm>
                      <a:prstGeom prst="rect">
                        <a:avLst/>
                      </a:prstGeom>
                    </p:spPr>
                  </p:pic>
                </p:oleObj>
              </mc:Fallback>
            </mc:AlternateContent>
          </a:graphicData>
        </a:graphic>
      </p:graphicFrame>
    </p:spTree>
    <p:extLst>
      <p:ext uri="{BB962C8B-B14F-4D97-AF65-F5344CB8AC3E}">
        <p14:creationId xmlns:p14="http://schemas.microsoft.com/office/powerpoint/2010/main" val="1874747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conducting rod OA of length l is rotated about its end O with an angular velocity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in a uniform magnetic field directed perpendicular to the plane of rotation. Find the emf induced in the rod, between it’s ends.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E8A7F1BE-4A67-18E5-5385-888710C47B35}"/>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37157136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mc:AlternateContent xmlns:mc="http://schemas.openxmlformats.org/markup-compatibility/2006" xmlns:a14="http://schemas.microsoft.com/office/drawing/2010/main">
        <mc:Choice Requires="a14">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251899"/>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panose="00000600000000000000" pitchFamily="2" charset="0"/>
                    <a:ea typeface="Poppins Medium"/>
                    <a:cs typeface="Poppins Medium"/>
                    <a:sym typeface="Poppins Medium"/>
                  </a:rPr>
                  <a:t>A rod of length 3l is rotated with an angular velocity </a:t>
                </a:r>
                <a:r>
                  <a:rPr lang="en-US" sz="2400" dirty="0">
                    <a:solidFill>
                      <a:srgbClr val="FFC000"/>
                    </a:solidFill>
                    <a:latin typeface="Poppins Medium" panose="00000600000000000000" pitchFamily="2" charset="0"/>
                    <a:ea typeface="Poppins Medium"/>
                    <a:cs typeface="Poppins Medium"/>
                    <a:sym typeface="Symbol" panose="05050102010706020507" pitchFamily="18" charset="2"/>
                  </a:rPr>
                  <a:t></a:t>
                </a:r>
                <a:r>
                  <a:rPr lang="en-US" sz="2400" dirty="0">
                    <a:solidFill>
                      <a:srgbClr val="FFC000"/>
                    </a:solidFill>
                    <a:latin typeface="Poppins Medium" panose="00000600000000000000" pitchFamily="2" charset="0"/>
                    <a:ea typeface="Poppins Medium"/>
                    <a:cs typeface="Poppins Medium"/>
                    <a:sym typeface="Poppins Medium"/>
                  </a:rPr>
                  <a:t> as shown in</a:t>
                </a:r>
              </a:p>
              <a:p>
                <a:pPr algn="just">
                  <a:lnSpc>
                    <a:spcPct val="115000"/>
                  </a:lnSpc>
                  <a:spcAft>
                    <a:spcPts val="200"/>
                  </a:spcAft>
                  <a:defRPr/>
                </a:pPr>
                <a:endParaRPr kumimoji="0" lang="en-US"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Poppins Medium"/>
                  <a:sym typeface="Poppins Medium"/>
                </a:endParaRPr>
              </a:p>
              <a:p>
                <a:pPr algn="just">
                  <a:lnSpc>
                    <a:spcPct val="115000"/>
                  </a:lnSpc>
                  <a:spcAft>
                    <a:spcPts val="200"/>
                  </a:spcAft>
                  <a:defRPr/>
                </a:pPr>
                <a:endParaRPr lang="en-US" sz="2400" dirty="0">
                  <a:solidFill>
                    <a:srgbClr val="FFC000"/>
                  </a:solidFill>
                  <a:latin typeface="Poppins Medium" panose="00000600000000000000" pitchFamily="2" charset="0"/>
                  <a:ea typeface="Calibri" panose="020F0502020204030204" pitchFamily="34" charset="0"/>
                  <a:cs typeface="Poppins Medium"/>
                  <a:sym typeface="Poppins Medium"/>
                </a:endParaRPr>
              </a:p>
              <a:p>
                <a:pPr algn="just">
                  <a:lnSpc>
                    <a:spcPct val="115000"/>
                  </a:lnSpc>
                  <a:spcAft>
                    <a:spcPts val="200"/>
                  </a:spcAft>
                  <a:defRPr/>
                </a:pPr>
                <a:r>
                  <a:rPr lang="en-IN" sz="2400" dirty="0">
                    <a:solidFill>
                      <a:srgbClr val="FFC000"/>
                    </a:solidFill>
                    <a:latin typeface="Poppins Medium" panose="00000600000000000000" pitchFamily="2" charset="0"/>
                  </a:rPr>
                  <a:t>(A)	</a:t>
                </a:r>
                <a14:m>
                  <m:oMath xmlns:m="http://schemas.openxmlformats.org/officeDocument/2006/math">
                    <m:sSub>
                      <m:sSubPr>
                        <m:ctrlPr>
                          <a:rPr lang="en-IN" sz="2400" i="1" smtClean="0">
                            <a:solidFill>
                              <a:srgbClr val="FFC000"/>
                            </a:solidFill>
                            <a:latin typeface="Cambria Math" panose="02040503050406030204" pitchFamily="18" charset="0"/>
                          </a:rPr>
                        </m:ctrlPr>
                      </m:sSubPr>
                      <m:e>
                        <m:r>
                          <m:rPr>
                            <m:sty m:val="p"/>
                          </m:rPr>
                          <a:rPr lang="en-IN" sz="2400" b="0" i="0" baseline="0" smtClean="0">
                            <a:solidFill>
                              <a:srgbClr val="FFC000"/>
                            </a:solidFill>
                            <a:latin typeface="Cambria Math" panose="02040503050406030204" pitchFamily="18" charset="0"/>
                          </a:rPr>
                          <m:t>V</m:t>
                        </m:r>
                      </m:e>
                      <m:sub>
                        <m:r>
                          <m:rPr>
                            <m:sty m:val="p"/>
                          </m:rPr>
                          <a:rPr lang="en-IN" sz="2400" b="0" i="0" baseline="0" smtClean="0">
                            <a:solidFill>
                              <a:srgbClr val="FFC000"/>
                            </a:solidFill>
                            <a:latin typeface="Cambria Math" panose="02040503050406030204" pitchFamily="18" charset="0"/>
                          </a:rPr>
                          <m:t>A</m:t>
                        </m:r>
                      </m:sub>
                    </m:sSub>
                    <m:r>
                      <a:rPr lang="en-IN" sz="2400" b="0" i="0" baseline="0" smtClean="0">
                        <a:solidFill>
                          <a:srgbClr val="FFC000"/>
                        </a:solidFill>
                        <a:latin typeface="Cambria Math" panose="02040503050406030204" pitchFamily="18" charset="0"/>
                      </a:rPr>
                      <m:t>−</m:t>
                    </m:r>
                    <m:sSub>
                      <m:sSubPr>
                        <m:ctrlPr>
                          <a:rPr lang="en-IN" sz="2400" i="1">
                            <a:solidFill>
                              <a:srgbClr val="FFC000"/>
                            </a:solidFill>
                            <a:latin typeface="Cambria Math" panose="02040503050406030204" pitchFamily="18" charset="0"/>
                          </a:rPr>
                        </m:ctrlPr>
                      </m:sSubPr>
                      <m:e>
                        <m:r>
                          <m:rPr>
                            <m:sty m:val="p"/>
                          </m:rPr>
                          <a:rPr lang="en-IN" sz="2400" b="0" i="0" baseline="0" smtClean="0">
                            <a:solidFill>
                              <a:srgbClr val="FFC000"/>
                            </a:solidFill>
                            <a:latin typeface="Cambria Math" panose="02040503050406030204" pitchFamily="18" charset="0"/>
                          </a:rPr>
                          <m:t>V</m:t>
                        </m:r>
                      </m:e>
                      <m:sub>
                        <m:r>
                          <m:rPr>
                            <m:sty m:val="p"/>
                          </m:rPr>
                          <a:rPr lang="en-IN" sz="2400" b="0" i="0" baseline="0" smtClean="0">
                            <a:solidFill>
                              <a:srgbClr val="FFC000"/>
                            </a:solidFill>
                            <a:latin typeface="Cambria Math" panose="02040503050406030204" pitchFamily="18" charset="0"/>
                          </a:rPr>
                          <m:t>C</m:t>
                        </m:r>
                      </m:sub>
                    </m:sSub>
                  </m:oMath>
                </a14:m>
                <a:endParaRPr lang="en-IN" sz="2400" dirty="0">
                  <a:solidFill>
                    <a:srgbClr val="FFC000"/>
                  </a:solidFill>
                  <a:latin typeface="Poppins Medium" panose="00000600000000000000" pitchFamily="2" charset="0"/>
                </a:endParaRPr>
              </a:p>
              <a:p>
                <a:pPr algn="just">
                  <a:lnSpc>
                    <a:spcPct val="115000"/>
                  </a:lnSpc>
                  <a:spcAft>
                    <a:spcPts val="200"/>
                  </a:spcAft>
                  <a:defRPr/>
                </a:pPr>
                <a:r>
                  <a:rPr lang="en-IN" sz="2400" dirty="0">
                    <a:solidFill>
                      <a:srgbClr val="FFC000"/>
                    </a:solidFill>
                    <a:latin typeface="Poppins Medium" panose="00000600000000000000" pitchFamily="2" charset="0"/>
                  </a:rPr>
                  <a:t>(B)	</a:t>
                </a:r>
                <a14:m>
                  <m:oMath xmlns:m="http://schemas.openxmlformats.org/officeDocument/2006/math">
                    <m:sSub>
                      <m:sSubPr>
                        <m:ctrlPr>
                          <a:rPr lang="en-IN" sz="2400" i="1">
                            <a:solidFill>
                              <a:srgbClr val="FFC000"/>
                            </a:solidFill>
                            <a:latin typeface="Cambria Math" panose="02040503050406030204" pitchFamily="18" charset="0"/>
                          </a:rPr>
                        </m:ctrlPr>
                      </m:sSubPr>
                      <m:e>
                        <m:r>
                          <m:rPr>
                            <m:sty m:val="p"/>
                          </m:rPr>
                          <a:rPr lang="en-IN" sz="2400" b="0" i="0" baseline="0" smtClean="0">
                            <a:solidFill>
                              <a:srgbClr val="FFC000"/>
                            </a:solidFill>
                            <a:latin typeface="Cambria Math" panose="02040503050406030204" pitchFamily="18" charset="0"/>
                          </a:rPr>
                          <m:t>V</m:t>
                        </m:r>
                      </m:e>
                      <m:sub>
                        <m:r>
                          <m:rPr>
                            <m:sty m:val="p"/>
                          </m:rPr>
                          <a:rPr lang="en-IN" sz="2400" b="0" i="0" baseline="0" smtClean="0">
                            <a:solidFill>
                              <a:srgbClr val="FFC000"/>
                            </a:solidFill>
                            <a:latin typeface="Cambria Math" panose="02040503050406030204" pitchFamily="18" charset="0"/>
                          </a:rPr>
                          <m:t>A</m:t>
                        </m:r>
                      </m:sub>
                    </m:sSub>
                    <m:r>
                      <a:rPr lang="en-IN" sz="2400" b="0" i="0" baseline="0" smtClean="0">
                        <a:solidFill>
                          <a:srgbClr val="FFC000"/>
                        </a:solidFill>
                        <a:latin typeface="Cambria Math" panose="02040503050406030204" pitchFamily="18" charset="0"/>
                      </a:rPr>
                      <m:t>−</m:t>
                    </m:r>
                    <m:sSub>
                      <m:sSubPr>
                        <m:ctrlPr>
                          <a:rPr lang="en-IN" sz="2400" i="1">
                            <a:solidFill>
                              <a:srgbClr val="FFC000"/>
                            </a:solidFill>
                            <a:latin typeface="Cambria Math" panose="02040503050406030204" pitchFamily="18" charset="0"/>
                          </a:rPr>
                        </m:ctrlPr>
                      </m:sSubPr>
                      <m:e>
                        <m:r>
                          <m:rPr>
                            <m:sty m:val="p"/>
                          </m:rPr>
                          <a:rPr lang="en-IN" sz="2400" b="0" i="0" baseline="0" smtClean="0">
                            <a:solidFill>
                              <a:srgbClr val="FFC000"/>
                            </a:solidFill>
                            <a:latin typeface="Cambria Math" panose="02040503050406030204" pitchFamily="18" charset="0"/>
                          </a:rPr>
                          <m:t>V</m:t>
                        </m:r>
                      </m:e>
                      <m:sub>
                        <m:r>
                          <m:rPr>
                            <m:sty m:val="p"/>
                          </m:rPr>
                          <a:rPr lang="en-IN" sz="2400" b="0" i="0" baseline="0" smtClean="0">
                            <a:solidFill>
                              <a:srgbClr val="FFC000"/>
                            </a:solidFill>
                            <a:latin typeface="Cambria Math" panose="02040503050406030204" pitchFamily="18" charset="0"/>
                          </a:rPr>
                          <m:t>D</m:t>
                        </m:r>
                      </m:sub>
                    </m:sSub>
                  </m:oMath>
                </a14:m>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2251899"/>
              </a:xfrm>
              <a:prstGeom prst="rect">
                <a:avLst/>
              </a:prstGeom>
              <a:blipFill>
                <a:blip r:embed="rId4"/>
                <a:stretch>
                  <a:fillRect l="-1745" t="-3523" b="-5149"/>
                </a:stretch>
              </a:blipFill>
              <a:ln>
                <a:noFill/>
              </a:ln>
            </p:spPr>
            <p:txBody>
              <a:bodyPr/>
              <a:lstStyle/>
              <a:p>
                <a:r>
                  <a:rPr lang="en-US">
                    <a:noFill/>
                  </a:rPr>
                  <a:t> </a:t>
                </a:r>
              </a:p>
            </p:txBody>
          </p:sp>
        </mc:Fallback>
      </mc:AlternateContent>
      <p:pic>
        <p:nvPicPr>
          <p:cNvPr id="5" name="Picture 4" descr="A number on a black background&#10;&#10;Description automatically generated with low confidence">
            <a:extLst>
              <a:ext uri="{FF2B5EF4-FFF2-40B4-BE49-F238E27FC236}">
                <a16:creationId xmlns:a16="http://schemas.microsoft.com/office/drawing/2014/main" xmlns="" id="{E450D56E-1CC3-2D76-E6DA-5B3B72A8EDAA}"/>
              </a:ext>
            </a:extLst>
          </p:cNvPr>
          <p:cNvPicPr>
            <a:picLocks noChangeAspect="1"/>
          </p:cNvPicPr>
          <p:nvPr/>
        </p:nvPicPr>
        <p:blipFill>
          <a:blip r:embed="rId5"/>
          <a:stretch>
            <a:fillRect/>
          </a:stretch>
        </p:blipFill>
        <p:spPr>
          <a:xfrm>
            <a:off x="780246" y="1772794"/>
            <a:ext cx="2996190" cy="502921"/>
          </a:xfrm>
          <a:prstGeom prst="rect">
            <a:avLst/>
          </a:prstGeom>
        </p:spPr>
      </p:pic>
    </p:spTree>
    <p:extLst>
      <p:ext uri="{BB962C8B-B14F-4D97-AF65-F5344CB8AC3E}">
        <p14:creationId xmlns:p14="http://schemas.microsoft.com/office/powerpoint/2010/main" val="38696366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361672"/>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200" b="0" i="0" u="none" strike="noStrike" cap="none" dirty="0">
                <a:solidFill>
                  <a:srgbClr val="FFC000"/>
                </a:solidFill>
                <a:latin typeface="Poppins Medium" panose="00000600000000000000" pitchFamily="2" charset="0"/>
                <a:ea typeface="Cambria"/>
                <a:cs typeface="Cambria"/>
                <a:sym typeface="Cambria"/>
              </a:rPr>
              <a:t>A metallic rod of 1 m length is rotated with a frequency of 50 rev/s, with one end hinged at the centre and the other end at the circumference of a circular metallic ring of radius 1 m, about an axis passing through the centre and perpendicular to the plane of the ring (Figure). A constant and uniform magnetic field of 1 T parallel to the axis is present everywhere. What is the emf between the centre and the metallic ring ?</a:t>
            </a:r>
            <a:endParaRPr kumimoji="0" lang="pt-BR" sz="22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4" name="Picture 3" descr="A picture containing bicycle wheel, circle, bicycle, bike&#10;&#10;Description automatically generated">
            <a:extLst>
              <a:ext uri="{FF2B5EF4-FFF2-40B4-BE49-F238E27FC236}">
                <a16:creationId xmlns:a16="http://schemas.microsoft.com/office/drawing/2014/main" xmlns="" id="{51382A13-46DC-E952-9E2A-7E3A71C70CF7}"/>
              </a:ext>
            </a:extLst>
          </p:cNvPr>
          <p:cNvPicPr>
            <a:picLocks noChangeAspect="1"/>
          </p:cNvPicPr>
          <p:nvPr/>
        </p:nvPicPr>
        <p:blipFill>
          <a:blip r:embed="rId3"/>
          <a:stretch>
            <a:fillRect/>
          </a:stretch>
        </p:blipFill>
        <p:spPr>
          <a:xfrm>
            <a:off x="7928603" y="3455229"/>
            <a:ext cx="3520447" cy="2676149"/>
          </a:xfrm>
          <a:prstGeom prst="rect">
            <a:avLst/>
          </a:prstGeom>
        </p:spPr>
      </p:pic>
    </p:spTree>
    <p:extLst>
      <p:ext uri="{BB962C8B-B14F-4D97-AF65-F5344CB8AC3E}">
        <p14:creationId xmlns:p14="http://schemas.microsoft.com/office/powerpoint/2010/main" val="36364046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235015"/>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50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0.5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5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25 V</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21747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8967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76188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3408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An aeroplane rises vertically with a speed of 100 m/s. The aeroplane has wings span 10 m and horizontal component of earth’s magnetic field perpendicular to wings is 5 × 10</a:t>
            </a:r>
            <a:r>
              <a:rPr lang="en-IN" sz="2400" b="0" i="0" u="none" strike="noStrike" cap="none" baseline="30000" dirty="0">
                <a:solidFill>
                  <a:srgbClr val="FFC000"/>
                </a:solidFill>
                <a:latin typeface="Poppins Medium" panose="00000600000000000000" pitchFamily="2" charset="0"/>
                <a:ea typeface="Cambria"/>
                <a:cs typeface="Cambria"/>
                <a:sym typeface="Cambria"/>
              </a:rPr>
              <a:t>–3</a:t>
            </a:r>
            <a:r>
              <a:rPr lang="en-IN" sz="2400" b="0" i="0" u="none" strike="noStrike" cap="none" dirty="0">
                <a:solidFill>
                  <a:srgbClr val="FFC000"/>
                </a:solidFill>
                <a:latin typeface="Poppins Medium" panose="00000600000000000000" pitchFamily="2" charset="0"/>
                <a:ea typeface="Cambria"/>
                <a:cs typeface="Cambria"/>
                <a:sym typeface="Cambria"/>
              </a:rPr>
              <a:t> Wb/m</a:t>
            </a:r>
            <a:r>
              <a:rPr lang="en-IN" sz="2400" b="0" i="0" u="none" strike="noStrike" cap="none" baseline="30000" dirty="0">
                <a:solidFill>
                  <a:srgbClr val="FFC000"/>
                </a:solidFill>
                <a:latin typeface="Poppins Medium" panose="00000600000000000000" pitchFamily="2" charset="0"/>
                <a:ea typeface="Cambria"/>
                <a:cs typeface="Cambria"/>
                <a:sym typeface="Cambria"/>
              </a:rPr>
              <a:t>2</a:t>
            </a:r>
            <a:r>
              <a:rPr lang="en-IN" sz="2400" b="0" i="0" u="none" strike="noStrike" cap="none" dirty="0">
                <a:solidFill>
                  <a:srgbClr val="FFC000"/>
                </a:solidFill>
                <a:latin typeface="Poppins Medium" panose="00000600000000000000" pitchFamily="2" charset="0"/>
                <a:ea typeface="Cambria"/>
                <a:cs typeface="Cambria"/>
                <a:sym typeface="Cambria"/>
              </a:rPr>
              <a:t>. The induced emf across th</a:t>
            </a:r>
            <a:r>
              <a:rPr lang="en-IN" sz="2400" dirty="0">
                <a:solidFill>
                  <a:srgbClr val="FFC000"/>
                </a:solidFill>
                <a:latin typeface="Poppins Medium" panose="00000600000000000000" pitchFamily="2" charset="0"/>
                <a:ea typeface="Cambria"/>
                <a:cs typeface="Cambria"/>
                <a:sym typeface="Cambria"/>
              </a:rPr>
              <a:t>e ends of wings is</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67344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copper rod AB of length l</a:t>
            </a:r>
            <a:r>
              <a:rPr lang="en-IN" sz="2400" dirty="0">
                <a:solidFill>
                  <a:srgbClr val="FFC000"/>
                </a:solidFill>
                <a:latin typeface="Poppins Medium" panose="00000600000000000000" pitchFamily="2" charset="0"/>
                <a:ea typeface="Cambria"/>
                <a:cs typeface="Cambria"/>
                <a:sym typeface="Cambria"/>
              </a:rPr>
              <a:t>, pivoted at one end A, rotates at constant angular velocity </a:t>
            </a:r>
            <a:r>
              <a:rPr lang="en-IN" sz="2400" dirty="0">
                <a:solidFill>
                  <a:srgbClr val="FFC000"/>
                </a:solidFill>
                <a:latin typeface="Poppins Medium" panose="00000600000000000000" pitchFamily="2" charset="0"/>
                <a:ea typeface="Cambria"/>
                <a:cs typeface="Cambria"/>
                <a:sym typeface="Symbol" panose="05050102010706020507" pitchFamily="18" charset="2"/>
              </a:rPr>
              <a:t>, at right angles to a uniform magnetic field of induction B. The emf, developed between the midpoint C of the rod and end B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xmlns="" id="{478565DA-611F-BF3C-E1DA-3CD3A7291CD2}"/>
              </a:ext>
            </a:extLst>
          </p:cNvPr>
          <p:cNvGrpSpPr/>
          <p:nvPr/>
        </p:nvGrpSpPr>
        <p:grpSpPr>
          <a:xfrm>
            <a:off x="7060713" y="3405827"/>
            <a:ext cx="3609974" cy="1357312"/>
            <a:chOff x="7667625" y="2006375"/>
            <a:chExt cx="3609974" cy="1357312"/>
          </a:xfrm>
        </p:grpSpPr>
        <p:pic>
          <p:nvPicPr>
            <p:cNvPr id="4" name="Picture 3">
              <a:extLst>
                <a:ext uri="{FF2B5EF4-FFF2-40B4-BE49-F238E27FC236}">
                  <a16:creationId xmlns:a16="http://schemas.microsoft.com/office/drawing/2014/main" xmlns="" id="{5A59A6C2-E530-B6D1-3019-B677BD643F45}"/>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7667625" y="2006375"/>
              <a:ext cx="3609974" cy="1357312"/>
            </a:xfrm>
            <a:prstGeom prst="rect">
              <a:avLst/>
            </a:prstGeom>
          </p:spPr>
        </p:pic>
        <p:sp>
          <p:nvSpPr>
            <p:cNvPr id="5" name="Oval 4">
              <a:extLst>
                <a:ext uri="{FF2B5EF4-FFF2-40B4-BE49-F238E27FC236}">
                  <a16:creationId xmlns:a16="http://schemas.microsoft.com/office/drawing/2014/main" xmlns="" id="{BB5DE5B1-23B5-D5F2-2333-79FD2364AB70}"/>
                </a:ext>
              </a:extLst>
            </p:cNvPr>
            <p:cNvSpPr/>
            <p:nvPr/>
          </p:nvSpPr>
          <p:spPr>
            <a:xfrm>
              <a:off x="8084344" y="2704765"/>
              <a:ext cx="52388" cy="553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6" name="Group 5">
            <a:extLst>
              <a:ext uri="{FF2B5EF4-FFF2-40B4-BE49-F238E27FC236}">
                <a16:creationId xmlns:a16="http://schemas.microsoft.com/office/drawing/2014/main" xmlns="" id="{F43228F3-6411-6DE9-F282-A6F2238E5A67}"/>
              </a:ext>
            </a:extLst>
          </p:cNvPr>
          <p:cNvGrpSpPr/>
          <p:nvPr/>
        </p:nvGrpSpPr>
        <p:grpSpPr>
          <a:xfrm>
            <a:off x="631371" y="3348095"/>
            <a:ext cx="604955" cy="565671"/>
            <a:chOff x="3055651" y="1822568"/>
            <a:chExt cx="696055" cy="650855"/>
          </a:xfrm>
        </p:grpSpPr>
        <p:sp>
          <p:nvSpPr>
            <p:cNvPr id="7" name="Rectangle: Rounded Corners 6">
              <a:extLst>
                <a:ext uri="{FF2B5EF4-FFF2-40B4-BE49-F238E27FC236}">
                  <a16:creationId xmlns:a16="http://schemas.microsoft.com/office/drawing/2014/main" xmlns="" id="{3F6E6426-F96F-88A5-241A-22D5BF4F55A2}"/>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Speech Bubble: Rectangle with Corners Rounded 7">
              <a:extLst>
                <a:ext uri="{FF2B5EF4-FFF2-40B4-BE49-F238E27FC236}">
                  <a16:creationId xmlns:a16="http://schemas.microsoft.com/office/drawing/2014/main" xmlns="" id="{9FF91BE9-5430-970C-29A7-9ED5E21F8C36}"/>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7EE05D82-524B-9A76-EFA2-24690B563246}"/>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10" name="Group 9">
            <a:extLst>
              <a:ext uri="{FF2B5EF4-FFF2-40B4-BE49-F238E27FC236}">
                <a16:creationId xmlns:a16="http://schemas.microsoft.com/office/drawing/2014/main" xmlns="" id="{DDC4842E-B33C-CF0D-7662-4DF537284C29}"/>
              </a:ext>
            </a:extLst>
          </p:cNvPr>
          <p:cNvGrpSpPr/>
          <p:nvPr/>
        </p:nvGrpSpPr>
        <p:grpSpPr>
          <a:xfrm>
            <a:off x="3930865" y="3348095"/>
            <a:ext cx="604955" cy="565671"/>
            <a:chOff x="3055651" y="1822568"/>
            <a:chExt cx="696055" cy="650855"/>
          </a:xfrm>
        </p:grpSpPr>
        <p:sp>
          <p:nvSpPr>
            <p:cNvPr id="12" name="Rectangle: Rounded Corners 11">
              <a:extLst>
                <a:ext uri="{FF2B5EF4-FFF2-40B4-BE49-F238E27FC236}">
                  <a16:creationId xmlns:a16="http://schemas.microsoft.com/office/drawing/2014/main" xmlns="" id="{A96B8441-7655-21A8-9237-A7C3B85EC1DF}"/>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Speech Bubble: Rectangle with Corners Rounded 12">
              <a:extLst>
                <a:ext uri="{FF2B5EF4-FFF2-40B4-BE49-F238E27FC236}">
                  <a16:creationId xmlns:a16="http://schemas.microsoft.com/office/drawing/2014/main" xmlns="" id="{3E5E4DE2-0DF3-8AD1-34F1-1291826840D4}"/>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xmlns="" id="{DC51008E-2BC1-3C88-2318-DCAC620CA2D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15" name="Group 14">
            <a:extLst>
              <a:ext uri="{FF2B5EF4-FFF2-40B4-BE49-F238E27FC236}">
                <a16:creationId xmlns:a16="http://schemas.microsoft.com/office/drawing/2014/main" xmlns="" id="{0DF431AA-AB9B-2E4A-570C-77227B4B78A2}"/>
              </a:ext>
            </a:extLst>
          </p:cNvPr>
          <p:cNvGrpSpPr/>
          <p:nvPr/>
        </p:nvGrpSpPr>
        <p:grpSpPr>
          <a:xfrm>
            <a:off x="631371" y="4892503"/>
            <a:ext cx="604955" cy="565671"/>
            <a:chOff x="3055651" y="1822568"/>
            <a:chExt cx="696055" cy="650855"/>
          </a:xfrm>
        </p:grpSpPr>
        <p:sp>
          <p:nvSpPr>
            <p:cNvPr id="16" name="Rectangle: Rounded Corners 15">
              <a:extLst>
                <a:ext uri="{FF2B5EF4-FFF2-40B4-BE49-F238E27FC236}">
                  <a16:creationId xmlns:a16="http://schemas.microsoft.com/office/drawing/2014/main" xmlns="" id="{CF5ACC51-4E2D-A0B8-46F6-4D4E08FC699F}"/>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Speech Bubble: Rectangle with Corners Rounded 16">
              <a:extLst>
                <a:ext uri="{FF2B5EF4-FFF2-40B4-BE49-F238E27FC236}">
                  <a16:creationId xmlns:a16="http://schemas.microsoft.com/office/drawing/2014/main" xmlns="" id="{C786B713-072D-81B8-5599-9DC853F9717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xmlns="" id="{FBBB5A82-0554-D0A6-F20E-DE34D19ED1B5}"/>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19" name="Group 18">
            <a:extLst>
              <a:ext uri="{FF2B5EF4-FFF2-40B4-BE49-F238E27FC236}">
                <a16:creationId xmlns:a16="http://schemas.microsoft.com/office/drawing/2014/main" xmlns="" id="{57B8F65C-BD11-070C-DE9D-78A78C3BAC18}"/>
              </a:ext>
            </a:extLst>
          </p:cNvPr>
          <p:cNvGrpSpPr/>
          <p:nvPr/>
        </p:nvGrpSpPr>
        <p:grpSpPr>
          <a:xfrm>
            <a:off x="3930865" y="4892503"/>
            <a:ext cx="604955" cy="565671"/>
            <a:chOff x="3055651" y="1822568"/>
            <a:chExt cx="696055" cy="650855"/>
          </a:xfrm>
        </p:grpSpPr>
        <p:sp>
          <p:nvSpPr>
            <p:cNvPr id="20" name="Rectangle: Rounded Corners 19">
              <a:extLst>
                <a:ext uri="{FF2B5EF4-FFF2-40B4-BE49-F238E27FC236}">
                  <a16:creationId xmlns:a16="http://schemas.microsoft.com/office/drawing/2014/main" xmlns="" id="{9F576DC4-E863-5ECA-C705-68AFED56B945}"/>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Speech Bubble: Rectangle with Corners Rounded 21">
              <a:extLst>
                <a:ext uri="{FF2B5EF4-FFF2-40B4-BE49-F238E27FC236}">
                  <a16:creationId xmlns:a16="http://schemas.microsoft.com/office/drawing/2014/main" xmlns="" id="{4D550E02-CCD3-BEFA-6888-53713039E1F5}"/>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xmlns="" id="{B2F83B2A-4A63-0640-1B6F-33F80AA47B9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44105D3B-C2D7-8689-3220-7A1F821EA41D}"/>
                  </a:ext>
                </a:extLst>
              </p:cNvPr>
              <p:cNvSpPr txBox="1"/>
              <p:nvPr/>
            </p:nvSpPr>
            <p:spPr>
              <a:xfrm>
                <a:off x="1484839" y="3255677"/>
                <a:ext cx="810986" cy="8428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𝑙</m:t>
                              </m:r>
                            </m:e>
                            <m:sup>
                              <m:r>
                                <a:rPr lang="en-US" sz="2400">
                                  <a:solidFill>
                                    <a:srgbClr val="FFFFFF"/>
                                  </a:solidFill>
                                  <a:latin typeface="Cambria Math" panose="02040503050406030204" pitchFamily="18" charset="0"/>
                                  <a:ea typeface="Calibri"/>
                                  <a:cs typeface="Calibri"/>
                                </a:rPr>
                                <m:t>2</m:t>
                              </m:r>
                            </m:sup>
                          </m:sSup>
                        </m:num>
                        <m:den>
                          <m:r>
                            <a:rPr lang="en-US" sz="2400">
                              <a:solidFill>
                                <a:srgbClr val="FFFFFF"/>
                              </a:solidFill>
                              <a:latin typeface="Cambria Math" panose="02040503050406030204" pitchFamily="18" charset="0"/>
                              <a:ea typeface="Calibri"/>
                              <a:cs typeface="Calibri"/>
                            </a:rPr>
                            <m:t>8</m:t>
                          </m:r>
                        </m:den>
                      </m:f>
                    </m:oMath>
                  </m:oMathPara>
                </a14:m>
                <a:endParaRPr lang="en-US" sz="2400" dirty="0">
                  <a:solidFill>
                    <a:srgbClr val="FFFFFF"/>
                  </a:solidFill>
                  <a:latin typeface="Calibri"/>
                  <a:ea typeface="Calibri"/>
                  <a:cs typeface="Calibri"/>
                </a:endParaRPr>
              </a:p>
            </p:txBody>
          </p:sp>
        </mc:Choice>
        <mc:Fallback xmlns="">
          <p:sp>
            <p:nvSpPr>
              <p:cNvPr id="27" name="TextBox 26">
                <a:extLst>
                  <a:ext uri="{FF2B5EF4-FFF2-40B4-BE49-F238E27FC236}">
                    <a16:creationId xmlns:a16="http://schemas.microsoft.com/office/drawing/2014/main" id="{44105D3B-C2D7-8689-3220-7A1F821EA41D}"/>
                  </a:ext>
                </a:extLst>
              </p:cNvPr>
              <p:cNvSpPr txBox="1">
                <a:spLocks noRot="1" noChangeAspect="1" noMove="1" noResize="1" noEditPoints="1" noAdjustHandles="1" noChangeArrowheads="1" noChangeShapeType="1" noTextEdit="1"/>
              </p:cNvSpPr>
              <p:nvPr/>
            </p:nvSpPr>
            <p:spPr>
              <a:xfrm>
                <a:off x="1484839" y="3255677"/>
                <a:ext cx="810986" cy="84285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A780F6C3-5802-13BF-35B0-D54738D20C0A}"/>
                  </a:ext>
                </a:extLst>
              </p:cNvPr>
              <p:cNvSpPr txBox="1"/>
              <p:nvPr/>
            </p:nvSpPr>
            <p:spPr>
              <a:xfrm>
                <a:off x="4867466" y="3253305"/>
                <a:ext cx="1044596"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3</m:t>
                          </m:r>
                        </m:num>
                        <m:den>
                          <m:r>
                            <a:rPr lang="en-US" sz="2400">
                              <a:solidFill>
                                <a:srgbClr val="FFFFFF"/>
                              </a:solidFill>
                              <a:latin typeface="Cambria Math" panose="02040503050406030204" pitchFamily="18" charset="0"/>
                              <a:ea typeface="Calibri"/>
                              <a:cs typeface="Calibri"/>
                            </a:rPr>
                            <m:t>4</m:t>
                          </m:r>
                        </m:den>
                      </m:f>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𝑙</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29" name="TextBox 28">
                <a:extLst>
                  <a:ext uri="{FF2B5EF4-FFF2-40B4-BE49-F238E27FC236}">
                    <a16:creationId xmlns:a16="http://schemas.microsoft.com/office/drawing/2014/main" id="{A780F6C3-5802-13BF-35B0-D54738D20C0A}"/>
                  </a:ext>
                </a:extLst>
              </p:cNvPr>
              <p:cNvSpPr txBox="1">
                <a:spLocks noRot="1" noChangeAspect="1" noMove="1" noResize="1" noEditPoints="1" noAdjustHandles="1" noChangeArrowheads="1" noChangeShapeType="1" noTextEdit="1"/>
              </p:cNvSpPr>
              <p:nvPr/>
            </p:nvSpPr>
            <p:spPr>
              <a:xfrm>
                <a:off x="4867466" y="3253305"/>
                <a:ext cx="1044596" cy="78380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xmlns="" id="{A8354D48-292B-EF53-3637-892B9851CF78}"/>
                  </a:ext>
                </a:extLst>
              </p:cNvPr>
              <p:cNvSpPr txBox="1"/>
              <p:nvPr/>
            </p:nvSpPr>
            <p:spPr>
              <a:xfrm>
                <a:off x="1487632" y="4735732"/>
                <a:ext cx="790709" cy="8404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𝑙</m:t>
                              </m:r>
                            </m:e>
                            <m:sup>
                              <m:r>
                                <a:rPr lang="en-US" sz="2400">
                                  <a:solidFill>
                                    <a:srgbClr val="FFFFFF"/>
                                  </a:solidFill>
                                  <a:latin typeface="Cambria Math" panose="02040503050406030204" pitchFamily="18" charset="0"/>
                                  <a:ea typeface="Calibri"/>
                                  <a:cs typeface="Calibri"/>
                                </a:rPr>
                                <m:t>2</m:t>
                              </m:r>
                            </m:sup>
                          </m:sSup>
                        </m:num>
                        <m:den>
                          <m:r>
                            <a:rPr lang="en-US" sz="2400">
                              <a:solidFill>
                                <a:srgbClr val="FFFFFF"/>
                              </a:solidFill>
                              <a:latin typeface="Cambria Math" panose="02040503050406030204" pitchFamily="18" charset="0"/>
                              <a:ea typeface="Calibri"/>
                              <a:cs typeface="Calibri"/>
                            </a:rPr>
                            <m:t>4</m:t>
                          </m:r>
                        </m:den>
                      </m:f>
                    </m:oMath>
                  </m:oMathPara>
                </a14:m>
                <a:endParaRPr lang="en-US" sz="2400" dirty="0">
                  <a:solidFill>
                    <a:srgbClr val="FFFFFF"/>
                  </a:solidFill>
                  <a:latin typeface="Calibri"/>
                  <a:ea typeface="Calibri"/>
                  <a:cs typeface="Calibri"/>
                </a:endParaRPr>
              </a:p>
            </p:txBody>
          </p:sp>
        </mc:Choice>
        <mc:Fallback xmlns="">
          <p:sp>
            <p:nvSpPr>
              <p:cNvPr id="41" name="TextBox 40">
                <a:extLst>
                  <a:ext uri="{FF2B5EF4-FFF2-40B4-BE49-F238E27FC236}">
                    <a16:creationId xmlns:a16="http://schemas.microsoft.com/office/drawing/2014/main" id="{A8354D48-292B-EF53-3637-892B9851CF78}"/>
                  </a:ext>
                </a:extLst>
              </p:cNvPr>
              <p:cNvSpPr txBox="1">
                <a:spLocks noRot="1" noChangeAspect="1" noMove="1" noResize="1" noEditPoints="1" noAdjustHandles="1" noChangeArrowheads="1" noChangeShapeType="1" noTextEdit="1"/>
              </p:cNvSpPr>
              <p:nvPr/>
            </p:nvSpPr>
            <p:spPr>
              <a:xfrm>
                <a:off x="1487632" y="4735732"/>
                <a:ext cx="790709" cy="84048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xmlns="" id="{4348CB95-4BAE-C37F-1BC4-4AF62F37E953}"/>
                  </a:ext>
                </a:extLst>
              </p:cNvPr>
              <p:cNvSpPr txBox="1"/>
              <p:nvPr/>
            </p:nvSpPr>
            <p:spPr>
              <a:xfrm>
                <a:off x="4932352" y="4687085"/>
                <a:ext cx="1044596" cy="7861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3</m:t>
                          </m:r>
                        </m:num>
                        <m:den>
                          <m:r>
                            <a:rPr lang="en-US" sz="2400">
                              <a:solidFill>
                                <a:srgbClr val="FFFFFF"/>
                              </a:solidFill>
                              <a:latin typeface="Cambria Math" panose="02040503050406030204" pitchFamily="18" charset="0"/>
                              <a:ea typeface="Calibri"/>
                              <a:cs typeface="Calibri"/>
                            </a:rPr>
                            <m:t>8</m:t>
                          </m:r>
                        </m:den>
                      </m:f>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𝑙</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44" name="TextBox 43">
                <a:extLst>
                  <a:ext uri="{FF2B5EF4-FFF2-40B4-BE49-F238E27FC236}">
                    <a16:creationId xmlns:a16="http://schemas.microsoft.com/office/drawing/2014/main" id="{4348CB95-4BAE-C37F-1BC4-4AF62F37E953}"/>
                  </a:ext>
                </a:extLst>
              </p:cNvPr>
              <p:cNvSpPr txBox="1">
                <a:spLocks noRot="1" noChangeAspect="1" noMove="1" noResize="1" noEditPoints="1" noAdjustHandles="1" noChangeArrowheads="1" noChangeShapeType="1" noTextEdit="1"/>
              </p:cNvSpPr>
              <p:nvPr/>
            </p:nvSpPr>
            <p:spPr>
              <a:xfrm>
                <a:off x="4932352" y="4687085"/>
                <a:ext cx="1044596" cy="786177"/>
              </a:xfrm>
              <a:prstGeom prst="rect">
                <a:avLst/>
              </a:prstGeom>
              <a:blipFill>
                <a:blip r:embed="rId7"/>
                <a:stretch>
                  <a:fillRect/>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xmlns="" id="{E81B0A79-C0DC-82F6-91FE-ED47F3EC364C}"/>
              </a:ext>
            </a:extLst>
          </p:cNvPr>
          <p:cNvPicPr>
            <a:picLocks noChangeAspect="1"/>
          </p:cNvPicPr>
          <p:nvPr/>
        </p:nvPicPr>
        <p:blipFill rotWithShape="1">
          <a:blip r:embed="rId8">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26666208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299843"/>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semi-circular loop of radius R is rotated with an angular velocity perpendicular to th</a:t>
            </a:r>
            <a:r>
              <a:rPr lang="en-IN" sz="2400" dirty="0">
                <a:solidFill>
                  <a:srgbClr val="FFC000"/>
                </a:solidFill>
                <a:latin typeface="Poppins Medium" panose="00000600000000000000" pitchFamily="2" charset="0"/>
                <a:ea typeface="Cambria"/>
                <a:cs typeface="Cambria"/>
                <a:sym typeface="Cambria"/>
              </a:rPr>
              <a:t>e plane of a magnetic field B as shown in the figure. Emf induced in the loop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xmlns="" id="{EB17E5F9-783D-D0F8-5D07-FB1BBE5A9FFA}"/>
              </a:ext>
            </a:extLst>
          </p:cNvPr>
          <p:cNvGrpSpPr/>
          <p:nvPr/>
        </p:nvGrpSpPr>
        <p:grpSpPr>
          <a:xfrm>
            <a:off x="631371" y="2912669"/>
            <a:ext cx="604955" cy="565671"/>
            <a:chOff x="3055651" y="1822568"/>
            <a:chExt cx="696055" cy="650855"/>
          </a:xfrm>
        </p:grpSpPr>
        <p:sp>
          <p:nvSpPr>
            <p:cNvPr id="4" name="Rectangle: Rounded Corners 3">
              <a:extLst>
                <a:ext uri="{FF2B5EF4-FFF2-40B4-BE49-F238E27FC236}">
                  <a16:creationId xmlns:a16="http://schemas.microsoft.com/office/drawing/2014/main" xmlns="" id="{D729EFBA-B644-0A1F-0B9E-5F4E710759BD}"/>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xmlns="" id="{596D9CEF-6ED0-F28B-B03C-5173EBFDFADE}"/>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xmlns="" id="{C17D7BD3-09A4-34C9-9F9F-D5FFA1219C03}"/>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7" name="Group 6">
            <a:extLst>
              <a:ext uri="{FF2B5EF4-FFF2-40B4-BE49-F238E27FC236}">
                <a16:creationId xmlns:a16="http://schemas.microsoft.com/office/drawing/2014/main" xmlns="" id="{CF6C7A86-7058-5CCF-C4B0-8257796A4C7D}"/>
              </a:ext>
            </a:extLst>
          </p:cNvPr>
          <p:cNvGrpSpPr/>
          <p:nvPr/>
        </p:nvGrpSpPr>
        <p:grpSpPr>
          <a:xfrm>
            <a:off x="3962397" y="2912669"/>
            <a:ext cx="604955" cy="565671"/>
            <a:chOff x="3055651" y="1822568"/>
            <a:chExt cx="696055" cy="650855"/>
          </a:xfrm>
        </p:grpSpPr>
        <p:sp>
          <p:nvSpPr>
            <p:cNvPr id="8" name="Rectangle: Rounded Corners 7">
              <a:extLst>
                <a:ext uri="{FF2B5EF4-FFF2-40B4-BE49-F238E27FC236}">
                  <a16:creationId xmlns:a16="http://schemas.microsoft.com/office/drawing/2014/main" xmlns="" id="{F6CE99A7-73E9-6C59-CB5C-BB62B4BA2210}"/>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Speech Bubble: Rectangle with Corners Rounded 8">
              <a:extLst>
                <a:ext uri="{FF2B5EF4-FFF2-40B4-BE49-F238E27FC236}">
                  <a16:creationId xmlns:a16="http://schemas.microsoft.com/office/drawing/2014/main" xmlns="" id="{72EB73D5-C5FB-85BC-3205-2577137EBDB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ED71C65F-B49A-B1C3-E537-DCCB36FF7C06}"/>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12" name="Group 11">
            <a:extLst>
              <a:ext uri="{FF2B5EF4-FFF2-40B4-BE49-F238E27FC236}">
                <a16:creationId xmlns:a16="http://schemas.microsoft.com/office/drawing/2014/main" xmlns="" id="{1B04EC84-8537-E83D-B49C-0B63D86F3157}"/>
              </a:ext>
            </a:extLst>
          </p:cNvPr>
          <p:cNvGrpSpPr/>
          <p:nvPr/>
        </p:nvGrpSpPr>
        <p:grpSpPr>
          <a:xfrm>
            <a:off x="631371" y="4108738"/>
            <a:ext cx="604955" cy="565671"/>
            <a:chOff x="3055651" y="1822568"/>
            <a:chExt cx="696055" cy="650855"/>
          </a:xfrm>
        </p:grpSpPr>
        <p:sp>
          <p:nvSpPr>
            <p:cNvPr id="13" name="Rectangle: Rounded Corners 12">
              <a:extLst>
                <a:ext uri="{FF2B5EF4-FFF2-40B4-BE49-F238E27FC236}">
                  <a16:creationId xmlns:a16="http://schemas.microsoft.com/office/drawing/2014/main" xmlns="" id="{1B261E46-ABBD-6569-8F91-97035C89F74B}"/>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Speech Bubble: Rectangle with Corners Rounded 13">
              <a:extLst>
                <a:ext uri="{FF2B5EF4-FFF2-40B4-BE49-F238E27FC236}">
                  <a16:creationId xmlns:a16="http://schemas.microsoft.com/office/drawing/2014/main" xmlns="" id="{3093A202-F132-3BB0-AFB5-51E1F7CC2A88}"/>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xmlns="" id="{56105BDD-2066-9CBA-3D52-F407910380A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16" name="Group 15">
            <a:extLst>
              <a:ext uri="{FF2B5EF4-FFF2-40B4-BE49-F238E27FC236}">
                <a16:creationId xmlns:a16="http://schemas.microsoft.com/office/drawing/2014/main" xmlns="" id="{18DF4A97-F286-5C1F-AD52-D69659C1D46D}"/>
              </a:ext>
            </a:extLst>
          </p:cNvPr>
          <p:cNvGrpSpPr/>
          <p:nvPr/>
        </p:nvGrpSpPr>
        <p:grpSpPr>
          <a:xfrm>
            <a:off x="3962397" y="4108738"/>
            <a:ext cx="604955" cy="565671"/>
            <a:chOff x="3055651" y="1822568"/>
            <a:chExt cx="696055" cy="650855"/>
          </a:xfrm>
        </p:grpSpPr>
        <p:sp>
          <p:nvSpPr>
            <p:cNvPr id="17" name="Rectangle: Rounded Corners 16">
              <a:extLst>
                <a:ext uri="{FF2B5EF4-FFF2-40B4-BE49-F238E27FC236}">
                  <a16:creationId xmlns:a16="http://schemas.microsoft.com/office/drawing/2014/main" xmlns="" id="{DAF7E661-0A9D-14AD-EC65-3C45085683C3}"/>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Speech Bubble: Rectangle with Corners Rounded 17">
              <a:extLst>
                <a:ext uri="{FF2B5EF4-FFF2-40B4-BE49-F238E27FC236}">
                  <a16:creationId xmlns:a16="http://schemas.microsoft.com/office/drawing/2014/main" xmlns="" id="{9CB4BF9C-1248-9E36-F3A4-D6023D477CAB}"/>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xmlns="" id="{1E517B01-08B4-2B19-839E-6204A60DF415}"/>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BCD61B0F-D54B-292D-C078-03D87FF796BE}"/>
                  </a:ext>
                </a:extLst>
              </p:cNvPr>
              <p:cNvSpPr txBox="1"/>
              <p:nvPr/>
            </p:nvSpPr>
            <p:spPr>
              <a:xfrm>
                <a:off x="1484838" y="2820251"/>
                <a:ext cx="1044595" cy="47000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𝑅</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20" name="TextBox 19">
                <a:extLst>
                  <a:ext uri="{FF2B5EF4-FFF2-40B4-BE49-F238E27FC236}">
                    <a16:creationId xmlns:a16="http://schemas.microsoft.com/office/drawing/2014/main" id="{BCD61B0F-D54B-292D-C078-03D87FF796BE}"/>
                  </a:ext>
                </a:extLst>
              </p:cNvPr>
              <p:cNvSpPr txBox="1">
                <a:spLocks noRot="1" noChangeAspect="1" noMove="1" noResize="1" noEditPoints="1" noAdjustHandles="1" noChangeArrowheads="1" noChangeShapeType="1" noTextEdit="1"/>
              </p:cNvSpPr>
              <p:nvPr/>
            </p:nvSpPr>
            <p:spPr>
              <a:xfrm>
                <a:off x="1484838" y="2820251"/>
                <a:ext cx="1044595" cy="47000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E9163F2D-4468-FF51-6FCE-E344F64C9484}"/>
                  </a:ext>
                </a:extLst>
              </p:cNvPr>
              <p:cNvSpPr txBox="1"/>
              <p:nvPr/>
            </p:nvSpPr>
            <p:spPr>
              <a:xfrm>
                <a:off x="4898998" y="2817879"/>
                <a:ext cx="1109482"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1</m:t>
                          </m:r>
                        </m:num>
                        <m:den>
                          <m:r>
                            <a:rPr lang="en-US" sz="2400">
                              <a:solidFill>
                                <a:srgbClr val="FFFFFF"/>
                              </a:solidFill>
                              <a:latin typeface="Cambria Math" panose="02040503050406030204" pitchFamily="18" charset="0"/>
                              <a:ea typeface="Calibri"/>
                              <a:cs typeface="Calibri"/>
                            </a:rPr>
                            <m:t>2</m:t>
                          </m:r>
                        </m:den>
                      </m:f>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𝑅</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22" name="TextBox 21">
                <a:extLst>
                  <a:ext uri="{FF2B5EF4-FFF2-40B4-BE49-F238E27FC236}">
                    <a16:creationId xmlns:a16="http://schemas.microsoft.com/office/drawing/2014/main" id="{E9163F2D-4468-FF51-6FCE-E344F64C9484}"/>
                  </a:ext>
                </a:extLst>
              </p:cNvPr>
              <p:cNvSpPr txBox="1">
                <a:spLocks noRot="1" noChangeAspect="1" noMove="1" noResize="1" noEditPoints="1" noAdjustHandles="1" noChangeArrowheads="1" noChangeShapeType="1" noTextEdit="1"/>
              </p:cNvSpPr>
              <p:nvPr/>
            </p:nvSpPr>
            <p:spPr>
              <a:xfrm>
                <a:off x="4898998" y="2817879"/>
                <a:ext cx="1109482" cy="78380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7749802F-B05C-906A-247A-4537853C0BAB}"/>
                  </a:ext>
                </a:extLst>
              </p:cNvPr>
              <p:cNvSpPr txBox="1"/>
              <p:nvPr/>
            </p:nvSpPr>
            <p:spPr>
              <a:xfrm>
                <a:off x="1487632" y="3951966"/>
                <a:ext cx="1212025" cy="7861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3</m:t>
                          </m:r>
                        </m:num>
                        <m:den>
                          <m:r>
                            <a:rPr lang="en-US" sz="2400">
                              <a:solidFill>
                                <a:srgbClr val="FFFFFF"/>
                              </a:solidFill>
                              <a:latin typeface="Cambria Math" panose="02040503050406030204" pitchFamily="18" charset="0"/>
                              <a:ea typeface="Calibri"/>
                              <a:cs typeface="Calibri"/>
                            </a:rPr>
                            <m:t>2</m:t>
                          </m:r>
                        </m:den>
                      </m:f>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𝑅</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26" name="TextBox 25">
                <a:extLst>
                  <a:ext uri="{FF2B5EF4-FFF2-40B4-BE49-F238E27FC236}">
                    <a16:creationId xmlns:a16="http://schemas.microsoft.com/office/drawing/2014/main" id="{7749802F-B05C-906A-247A-4537853C0BAB}"/>
                  </a:ext>
                </a:extLst>
              </p:cNvPr>
              <p:cNvSpPr txBox="1">
                <a:spLocks noRot="1" noChangeAspect="1" noMove="1" noResize="1" noEditPoints="1" noAdjustHandles="1" noChangeArrowheads="1" noChangeShapeType="1" noTextEdit="1"/>
              </p:cNvSpPr>
              <p:nvPr/>
            </p:nvSpPr>
            <p:spPr>
              <a:xfrm>
                <a:off x="1487632" y="3951966"/>
                <a:ext cx="1212025" cy="7861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BD5D31C0-3E04-9025-B3CB-0307F97D30EF}"/>
                  </a:ext>
                </a:extLst>
              </p:cNvPr>
              <p:cNvSpPr txBox="1"/>
              <p:nvPr/>
            </p:nvSpPr>
            <p:spPr>
              <a:xfrm>
                <a:off x="4963884" y="3903320"/>
                <a:ext cx="1212024"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FFFF"/>
                              </a:solidFill>
                              <a:latin typeface="Cambria Math" panose="02040503050406030204" pitchFamily="18" charset="0"/>
                              <a:ea typeface="Calibri"/>
                              <a:cs typeface="Calibri"/>
                            </a:rPr>
                          </m:ctrlPr>
                        </m:fPr>
                        <m:num>
                          <m:r>
                            <a:rPr lang="en-US" sz="2400">
                              <a:solidFill>
                                <a:srgbClr val="FFFFFF"/>
                              </a:solidFill>
                              <a:latin typeface="Cambria Math" panose="02040503050406030204" pitchFamily="18" charset="0"/>
                              <a:ea typeface="Calibri"/>
                              <a:cs typeface="Calibri"/>
                            </a:rPr>
                            <m:t>1</m:t>
                          </m:r>
                        </m:num>
                        <m:den>
                          <m:r>
                            <a:rPr lang="en-US" sz="2400">
                              <a:solidFill>
                                <a:srgbClr val="FFFFFF"/>
                              </a:solidFill>
                              <a:latin typeface="Cambria Math" panose="02040503050406030204" pitchFamily="18" charset="0"/>
                              <a:ea typeface="Calibri"/>
                              <a:cs typeface="Calibri"/>
                            </a:rPr>
                            <m:t>4</m:t>
                          </m:r>
                        </m:den>
                      </m:f>
                      <m:r>
                        <a:rPr lang="en-US" sz="2400">
                          <a:solidFill>
                            <a:srgbClr val="FFFFFF"/>
                          </a:solidFill>
                          <a:latin typeface="Cambria Math" panose="02040503050406030204" pitchFamily="18" charset="0"/>
                          <a:ea typeface="Calibri"/>
                          <a:cs typeface="Calibri"/>
                        </a:rPr>
                        <m:t>𝐵</m:t>
                      </m:r>
                      <m:r>
                        <a:rPr lang="en-US" sz="2400">
                          <a:solidFill>
                            <a:srgbClr val="FFFFFF"/>
                          </a:solidFill>
                          <a:latin typeface="Cambria Math" panose="02040503050406030204" pitchFamily="18" charset="0"/>
                          <a:ea typeface="Calibri"/>
                          <a:cs typeface="Calibri"/>
                        </a:rPr>
                        <m:t>𝜔</m:t>
                      </m:r>
                      <m:sSup>
                        <m:sSupPr>
                          <m:ctrlPr>
                            <a:rPr lang="en-US" sz="2400" i="1">
                              <a:solidFill>
                                <a:srgbClr val="FFFFFF"/>
                              </a:solidFill>
                              <a:latin typeface="Cambria Math" panose="02040503050406030204" pitchFamily="18" charset="0"/>
                              <a:ea typeface="Calibri"/>
                              <a:cs typeface="Calibri"/>
                            </a:rPr>
                          </m:ctrlPr>
                        </m:sSupPr>
                        <m:e>
                          <m:r>
                            <a:rPr lang="en-US" sz="2400">
                              <a:solidFill>
                                <a:srgbClr val="FFFFFF"/>
                              </a:solidFill>
                              <a:latin typeface="Cambria Math" panose="02040503050406030204" pitchFamily="18" charset="0"/>
                              <a:ea typeface="Calibri"/>
                              <a:cs typeface="Calibri"/>
                            </a:rPr>
                            <m:t>𝑅</m:t>
                          </m:r>
                        </m:e>
                        <m:sup>
                          <m:r>
                            <a:rPr lang="en-US" sz="2400">
                              <a:solidFill>
                                <a:srgbClr val="FFFFFF"/>
                              </a:solidFill>
                              <a:latin typeface="Cambria Math" panose="02040503050406030204" pitchFamily="18" charset="0"/>
                              <a:ea typeface="Calibri"/>
                              <a:cs typeface="Calibri"/>
                            </a:rPr>
                            <m:t>2</m:t>
                          </m:r>
                        </m:sup>
                      </m:sSup>
                    </m:oMath>
                  </m:oMathPara>
                </a14:m>
                <a:endParaRPr lang="en-US" sz="2400" dirty="0">
                  <a:solidFill>
                    <a:srgbClr val="FFFFFF"/>
                  </a:solidFill>
                  <a:latin typeface="Calibri"/>
                  <a:ea typeface="Calibri"/>
                  <a:cs typeface="Calibri"/>
                </a:endParaRPr>
              </a:p>
            </p:txBody>
          </p:sp>
        </mc:Choice>
        <mc:Fallback xmlns="">
          <p:sp>
            <p:nvSpPr>
              <p:cNvPr id="27" name="TextBox 26">
                <a:extLst>
                  <a:ext uri="{FF2B5EF4-FFF2-40B4-BE49-F238E27FC236}">
                    <a16:creationId xmlns:a16="http://schemas.microsoft.com/office/drawing/2014/main" id="{BD5D31C0-3E04-9025-B3CB-0307F97D30EF}"/>
                  </a:ext>
                </a:extLst>
              </p:cNvPr>
              <p:cNvSpPr txBox="1">
                <a:spLocks noRot="1" noChangeAspect="1" noMove="1" noResize="1" noEditPoints="1" noAdjustHandles="1" noChangeArrowheads="1" noChangeShapeType="1" noTextEdit="1"/>
              </p:cNvSpPr>
              <p:nvPr/>
            </p:nvSpPr>
            <p:spPr>
              <a:xfrm>
                <a:off x="4963884" y="3903320"/>
                <a:ext cx="1212024" cy="783804"/>
              </a:xfrm>
              <a:prstGeom prst="rect">
                <a:avLst/>
              </a:prstGeom>
              <a:blipFill>
                <a:blip r:embed="rId6"/>
                <a:stretch>
                  <a:fillRect/>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xmlns="" id="{3D685E5A-4CC4-FAEC-55E9-6289032390AB}"/>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7131304" y="2602874"/>
            <a:ext cx="3074744" cy="2176504"/>
          </a:xfrm>
          <a:prstGeom prst="rect">
            <a:avLst/>
          </a:prstGeom>
        </p:spPr>
      </p:pic>
      <p:pic>
        <p:nvPicPr>
          <p:cNvPr id="3" name="Picture 2">
            <a:extLst>
              <a:ext uri="{FF2B5EF4-FFF2-40B4-BE49-F238E27FC236}">
                <a16:creationId xmlns:a16="http://schemas.microsoft.com/office/drawing/2014/main" xmlns="" id="{516D6CDC-D9EA-7803-9464-F0D8B6C8B16C}"/>
              </a:ext>
            </a:extLst>
          </p:cNvPr>
          <p:cNvPicPr>
            <a:picLocks noChangeAspect="1"/>
          </p:cNvPicPr>
          <p:nvPr/>
        </p:nvPicPr>
        <p:blipFill rotWithShape="1">
          <a:blip r:embed="rId9">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294050295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3147931"/>
                <a:ext cx="4572000" cy="3057247"/>
              </a:xfrm>
              <a:prstGeom prst="rect">
                <a:avLst/>
              </a:prstGeom>
              <a:noFill/>
            </p:spPr>
            <p:txBody>
              <a:bodyPr wrap="square" lIns="0" tIns="0" rIns="0" bIns="0" rtlCol="0">
                <a:spAutoFit/>
              </a:bodyPr>
              <a:lstStyle/>
              <a:p>
                <a:pPr lvl="0" algn="just">
                  <a:buSzPts val="2400"/>
                </a:pPr>
                <a:r>
                  <a:rPr lang="en-US" sz="2400" dirty="0">
                    <a:solidFill>
                      <a:schemeClr val="tx1"/>
                    </a:solidFill>
                    <a:latin typeface="Calibri" panose="020F0502020204030204" pitchFamily="34" charset="0"/>
                    <a:ea typeface="Cambria" panose="02040503050406030204" pitchFamily="18" charset="0"/>
                  </a:rPr>
                  <a:t>2 BL </a:t>
                </a:r>
                <a14:m>
                  <m:oMath xmlns:m="http://schemas.openxmlformats.org/officeDocument/2006/math">
                    <m:func>
                      <m:funcPr>
                        <m:ctrlPr>
                          <a:rPr lang="en-US" sz="2400" i="1">
                            <a:solidFill>
                              <a:schemeClr val="tx1"/>
                            </a:solidFill>
                            <a:latin typeface="Cambria Math" panose="02040503050406030204" pitchFamily="18" charset="0"/>
                          </a:rPr>
                        </m:ctrlPr>
                      </m:funcPr>
                      <m:fName>
                        <m:r>
                          <m:rPr>
                            <m:sty m:val="p"/>
                          </m:rPr>
                          <a:rPr lang="en-US" sz="2400" b="0" i="0" baseline="0">
                            <a:solidFill>
                              <a:schemeClr val="tx1"/>
                            </a:solidFill>
                            <a:latin typeface="Cambria Math" panose="02040503050406030204" pitchFamily="18" charset="0"/>
                          </a:rPr>
                          <m:t>sin</m:t>
                        </m:r>
                      </m:fName>
                      <m:e>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θ</m:t>
                                </m:r>
                              </m:num>
                              <m:den>
                                <m:r>
                                  <a:rPr lang="en-US" sz="2400" b="0" i="0" baseline="0">
                                    <a:solidFill>
                                      <a:schemeClr val="tx1"/>
                                    </a:solidFill>
                                    <a:latin typeface="Cambria Math" panose="02040503050406030204" pitchFamily="18" charset="0"/>
                                  </a:rPr>
                                  <m:t>2</m:t>
                                </m:r>
                              </m:den>
                            </m:f>
                          </m:e>
                        </m:d>
                      </m:e>
                    </m:func>
                    <m:r>
                      <a:rPr lang="en-US" sz="2400" b="0" i="0" baseline="0">
                        <a:solidFill>
                          <a:schemeClr val="tx1"/>
                        </a:solidFill>
                        <a:latin typeface="Cambria Math" panose="02040503050406030204" pitchFamily="18" charset="0"/>
                      </a:rPr>
                      <m:t>⋅</m:t>
                    </m:r>
                    <m:rad>
                      <m:radPr>
                        <m:degHide m:val="on"/>
                        <m:ctrlPr>
                          <a:rPr lang="en-US" sz="2400" i="1">
                            <a:solidFill>
                              <a:schemeClr val="tx1"/>
                            </a:solidFill>
                            <a:latin typeface="Cambria Math" panose="02040503050406030204" pitchFamily="18" charset="0"/>
                          </a:rPr>
                        </m:ctrlPr>
                      </m:radPr>
                      <m:deg/>
                      <m:e>
                        <m:r>
                          <m:rPr>
                            <m:sty m:val="p"/>
                          </m:rPr>
                          <a:rPr lang="en-US" sz="2400" b="0" i="0" baseline="0">
                            <a:solidFill>
                              <a:schemeClr val="tx1"/>
                            </a:solidFill>
                            <a:latin typeface="Cambria Math" panose="02040503050406030204" pitchFamily="18" charset="0"/>
                          </a:rPr>
                          <m:t>gL</m:t>
                        </m:r>
                      </m:e>
                    </m:rad>
                  </m:oMath>
                </a14:m>
                <a:endParaRPr lang="en-US" sz="2400" dirty="0">
                  <a:solidFill>
                    <a:schemeClr val="tx1"/>
                  </a:solidFill>
                  <a:latin typeface="Calibri" panose="020F0502020204030204" pitchFamily="34" charset="0"/>
                </a:endParaRPr>
              </a:p>
              <a:p>
                <a:pPr lvl="0" algn="just">
                  <a:buSzPts val="2400"/>
                </a:pPr>
                <a:endParaRPr lang="en-US" sz="1600" dirty="0">
                  <a:solidFill>
                    <a:schemeClr val="tx1"/>
                  </a:solidFill>
                  <a:latin typeface="Calibri" panose="020F0502020204030204" pitchFamily="34" charset="0"/>
                </a:endParaRPr>
              </a:p>
              <a:p>
                <a:pPr lvl="0" algn="just">
                  <a:buSzPts val="2400"/>
                </a:pPr>
                <a14:m>
                  <m:oMath xmlns:m="http://schemas.openxmlformats.org/officeDocument/2006/math">
                    <m:r>
                      <m:rPr>
                        <m:sty m:val="p"/>
                      </m:rPr>
                      <a:rPr lang="en-US" sz="2400" b="0" i="0" baseline="0">
                        <a:solidFill>
                          <a:schemeClr val="tx1"/>
                        </a:solidFill>
                        <a:latin typeface="Cambria Math" panose="02040503050406030204" pitchFamily="18" charset="0"/>
                      </a:rPr>
                      <m:t>BL</m:t>
                    </m:r>
                    <m:r>
                      <a:rPr lang="en-US" sz="2400" b="0" i="0" baseline="0">
                        <a:solidFill>
                          <a:schemeClr val="tx1"/>
                        </a:solidFill>
                        <a:latin typeface="Cambria Math" panose="02040503050406030204" pitchFamily="18" charset="0"/>
                      </a:rPr>
                      <m:t> </m:t>
                    </m:r>
                    <m:r>
                      <m:rPr>
                        <m:sty m:val="p"/>
                      </m:rPr>
                      <a:rPr lang="en-US" sz="2400" b="0" i="0" baseline="0">
                        <a:solidFill>
                          <a:schemeClr val="tx1"/>
                        </a:solidFill>
                        <a:latin typeface="Cambria Math" panose="02040503050406030204" pitchFamily="18" charset="0"/>
                      </a:rPr>
                      <m:t>sin</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θ</m:t>
                            </m:r>
                          </m:num>
                          <m:den>
                            <m:r>
                              <a:rPr lang="en-US" sz="2400" b="0" i="0" baseline="0">
                                <a:solidFill>
                                  <a:schemeClr val="tx1"/>
                                </a:solidFill>
                                <a:latin typeface="Cambria Math" panose="02040503050406030204" pitchFamily="18" charset="0"/>
                              </a:rPr>
                              <m:t>2</m:t>
                            </m:r>
                          </m:den>
                        </m:f>
                      </m:e>
                    </m:d>
                    <m:rad>
                      <m:radPr>
                        <m:degHide m:val="on"/>
                        <m:ctrlPr>
                          <a:rPr lang="en-US" sz="2400" i="1">
                            <a:solidFill>
                              <a:schemeClr val="tx1"/>
                            </a:solidFill>
                            <a:latin typeface="Cambria Math" panose="02040503050406030204" pitchFamily="18" charset="0"/>
                          </a:rPr>
                        </m:ctrlPr>
                      </m:radPr>
                      <m:deg/>
                      <m:e>
                        <m:r>
                          <m:rPr>
                            <m:sty m:val="p"/>
                          </m:rPr>
                          <a:rPr lang="en-US" sz="2400" b="0" i="0" baseline="0">
                            <a:solidFill>
                              <a:schemeClr val="tx1"/>
                            </a:solidFill>
                            <a:latin typeface="Cambria Math" panose="02040503050406030204" pitchFamily="18" charset="0"/>
                          </a:rPr>
                          <m:t>gL</m:t>
                        </m:r>
                      </m:e>
                    </m:rad>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lgn="just">
                  <a:buSzPts val="2400"/>
                </a:pPr>
                <a14:m>
                  <m:oMath xmlns:m="http://schemas.openxmlformats.org/officeDocument/2006/math">
                    <m:r>
                      <m:rPr>
                        <m:sty m:val="p"/>
                      </m:rPr>
                      <a:rPr lang="en-US" sz="2400" b="0" i="0" baseline="0">
                        <a:solidFill>
                          <a:schemeClr val="tx1"/>
                        </a:solidFill>
                        <a:latin typeface="Cambria Math" panose="02040503050406030204" pitchFamily="18" charset="0"/>
                      </a:rPr>
                      <m:t>BLsin</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θ</m:t>
                            </m:r>
                          </m:num>
                          <m:den>
                            <m:r>
                              <a:rPr lang="en-US" sz="2400" b="0" i="0" baseline="0">
                                <a:solidFill>
                                  <a:schemeClr val="tx1"/>
                                </a:solidFill>
                                <a:latin typeface="Cambria Math" panose="02040503050406030204" pitchFamily="18" charset="0"/>
                              </a:rPr>
                              <m:t>2</m:t>
                            </m:r>
                          </m:den>
                        </m:f>
                      </m:e>
                    </m:d>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gL</m:t>
                    </m:r>
                    <m:sSup>
                      <m:sSupPr>
                        <m:ctrlPr>
                          <a:rPr lang="en-US" sz="2400" i="1">
                            <a:solidFill>
                              <a:schemeClr val="tx1"/>
                            </a:solidFill>
                            <a:latin typeface="Cambria Math" panose="02040503050406030204" pitchFamily="18" charset="0"/>
                          </a:rPr>
                        </m:ctrlPr>
                      </m:sSupPr>
                      <m:e>
                        <m:r>
                          <a:rPr lang="en-US" sz="2400" b="0" i="0" baseline="0">
                            <a:solidFill>
                              <a:schemeClr val="tx1"/>
                            </a:solidFill>
                            <a:latin typeface="Cambria Math" panose="02040503050406030204" pitchFamily="18" charset="0"/>
                          </a:rPr>
                          <m:t>)</m:t>
                        </m:r>
                      </m:e>
                      <m:sup>
                        <m:r>
                          <a:rPr lang="en-US" sz="2400" b="0" i="0" baseline="0">
                            <a:solidFill>
                              <a:schemeClr val="tx1"/>
                            </a:solidFill>
                            <a:latin typeface="Cambria Math" panose="02040503050406030204" pitchFamily="18" charset="0"/>
                          </a:rPr>
                          <m:t>3</m:t>
                        </m:r>
                        <m:r>
                          <a:rPr lang="en-US" sz="2400" b="0" i="0" baseline="0">
                            <a:solidFill>
                              <a:schemeClr val="tx1"/>
                            </a:solidFill>
                            <a:latin typeface="Cambria Math" panose="02040503050406030204" pitchFamily="18" charset="0"/>
                          </a:rPr>
                          <m:t>/</m:t>
                        </m:r>
                        <m:r>
                          <a:rPr lang="en-US" sz="2400" b="0" i="0" baseline="0">
                            <a:solidFill>
                              <a:schemeClr val="tx1"/>
                            </a:solidFill>
                            <a:latin typeface="Cambria Math" panose="02040503050406030204" pitchFamily="18" charset="0"/>
                          </a:rPr>
                          <m:t>2</m:t>
                        </m:r>
                      </m:sup>
                    </m:sSup>
                  </m:oMath>
                </a14:m>
                <a:r>
                  <a:rPr lang="en-US" sz="2400" dirty="0">
                    <a:solidFill>
                      <a:schemeClr val="tx1"/>
                    </a:solidFill>
                    <a:latin typeface="Calibri" panose="020F0502020204030204" pitchFamily="34" charset="0"/>
                    <a:ea typeface="Cambria" panose="02040503050406030204" pitchFamily="18" charset="0"/>
                  </a:rPr>
                  <a:t> </a:t>
                </a:r>
              </a:p>
              <a:p>
                <a:pPr lvl="0" algn="just">
                  <a:buSzPts val="2400"/>
                </a:pPr>
                <a:endParaRPr lang="en-US" sz="1500" dirty="0">
                  <a:solidFill>
                    <a:schemeClr val="tx1"/>
                  </a:solidFill>
                  <a:latin typeface="Calibri" panose="020F0502020204030204" pitchFamily="34" charset="0"/>
                  <a:ea typeface="Cambria" panose="02040503050406030204" pitchFamily="18" charset="0"/>
                </a:endParaRPr>
              </a:p>
              <a:p>
                <a:pPr lvl="0" algn="just">
                  <a:buSzPts val="2400"/>
                </a:pPr>
                <a14:m>
                  <m:oMath xmlns:m="http://schemas.openxmlformats.org/officeDocument/2006/math">
                    <m:r>
                      <m:rPr>
                        <m:sty m:val="p"/>
                      </m:rPr>
                      <a:rPr lang="en-US" sz="2400" b="0" i="0" baseline="0">
                        <a:solidFill>
                          <a:schemeClr val="tx1"/>
                        </a:solidFill>
                        <a:latin typeface="Cambria Math" panose="02040503050406030204" pitchFamily="18" charset="0"/>
                      </a:rPr>
                      <m:t>BLsin</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m:rPr>
                                <m:sty m:val="p"/>
                              </m:rPr>
                              <a:rPr lang="en-US" sz="2400" b="0" i="0" baseline="0">
                                <a:solidFill>
                                  <a:schemeClr val="tx1"/>
                                </a:solidFill>
                                <a:latin typeface="Cambria Math" panose="02040503050406030204" pitchFamily="18" charset="0"/>
                              </a:rPr>
                              <m:t>θ</m:t>
                            </m:r>
                          </m:num>
                          <m:den>
                            <m:r>
                              <a:rPr lang="en-US" sz="2400" b="0" i="0" baseline="0">
                                <a:solidFill>
                                  <a:schemeClr val="tx1"/>
                                </a:solidFill>
                                <a:latin typeface="Cambria Math" panose="02040503050406030204" pitchFamily="18" charset="0"/>
                              </a:rPr>
                              <m:t>2</m:t>
                            </m:r>
                          </m:den>
                        </m:f>
                      </m:e>
                    </m:d>
                    <m:r>
                      <a:rPr lang="en-US" sz="2400" b="0" i="0" baseline="0">
                        <a:solidFill>
                          <a:schemeClr val="tx1"/>
                        </a:solidFill>
                        <a:latin typeface="Cambria Math" panose="02040503050406030204" pitchFamily="18" charset="0"/>
                      </a:rPr>
                      <m:t>⋅(</m:t>
                    </m:r>
                    <m:r>
                      <m:rPr>
                        <m:sty m:val="p"/>
                      </m:rPr>
                      <a:rPr lang="en-US" sz="2400" b="0" i="0" baseline="0">
                        <a:solidFill>
                          <a:schemeClr val="tx1"/>
                        </a:solidFill>
                        <a:latin typeface="Cambria Math" panose="02040503050406030204" pitchFamily="18" charset="0"/>
                      </a:rPr>
                      <m:t>gL</m:t>
                    </m:r>
                    <m:sSup>
                      <m:sSupPr>
                        <m:ctrlPr>
                          <a:rPr lang="en-US" sz="2400" i="1">
                            <a:solidFill>
                              <a:schemeClr val="tx1"/>
                            </a:solidFill>
                            <a:latin typeface="Cambria Math" panose="02040503050406030204" pitchFamily="18" charset="0"/>
                          </a:rPr>
                        </m:ctrlPr>
                      </m:sSupPr>
                      <m:e>
                        <m:r>
                          <a:rPr lang="en-US" sz="2400" b="0" i="0" baseline="0">
                            <a:solidFill>
                              <a:schemeClr val="tx1"/>
                            </a:solidFill>
                            <a:latin typeface="Cambria Math" panose="02040503050406030204" pitchFamily="18" charset="0"/>
                          </a:rPr>
                          <m:t>)</m:t>
                        </m:r>
                      </m:e>
                      <m:sup>
                        <m:r>
                          <a:rPr lang="en-US" sz="2400" b="0" i="0" baseline="0">
                            <a:solidFill>
                              <a:schemeClr val="tx1"/>
                            </a:solidFill>
                            <a:latin typeface="Cambria Math" panose="02040503050406030204" pitchFamily="18" charset="0"/>
                          </a:rPr>
                          <m:t>2</m:t>
                        </m:r>
                      </m:sup>
                    </m:sSup>
                  </m:oMath>
                </a14:m>
                <a:r>
                  <a:rPr lang="es-ES" sz="2400" u="none" strike="noStrike" cap="none" dirty="0">
                    <a:solidFill>
                      <a:schemeClr val="tx1"/>
                    </a:solidFill>
                    <a:latin typeface="Calibri" panose="020F0502020204030204" pitchFamily="34" charset="0"/>
                    <a:ea typeface="Cambria" panose="02040503050406030204" pitchFamily="18" charset="0"/>
                    <a:sym typeface="Arial"/>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3147931"/>
                <a:ext cx="4572000" cy="3057247"/>
              </a:xfrm>
              <a:prstGeom prst="rect">
                <a:avLst/>
              </a:prstGeom>
              <a:blipFill>
                <a:blip r:embed="rId3"/>
                <a:stretch>
                  <a:fillRect l="-4000"/>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95706"/>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67910"/>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740114"/>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12318"/>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simple pendulum </a:t>
            </a:r>
            <a:r>
              <a:rPr lang="en-IN" sz="2400" dirty="0">
                <a:solidFill>
                  <a:srgbClr val="FFC000"/>
                </a:solidFill>
                <a:latin typeface="Poppins Medium" panose="00000600000000000000" pitchFamily="2" charset="0"/>
                <a:ea typeface="Cambria"/>
                <a:cs typeface="Cambria"/>
                <a:sym typeface="Cambria"/>
              </a:rPr>
              <a:t>with bob of mass m conducting wire of length L swings under gravity through an angle 2</a:t>
            </a:r>
            <a:r>
              <a:rPr lang="en-IN" sz="2400" dirty="0">
                <a:solidFill>
                  <a:srgbClr val="FFC000"/>
                </a:solidFill>
                <a:latin typeface="Poppins Medium" panose="00000600000000000000" pitchFamily="2" charset="0"/>
                <a:ea typeface="Cambria"/>
                <a:cs typeface="Cambria"/>
                <a:sym typeface="Symbol" panose="05050102010706020507" pitchFamily="18" charset="2"/>
              </a:rPr>
              <a:t>. The earth’s magnetic field component in the direction perpendicular to swing is B. The maximum potential difference induced across the pendulum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DB26956D-1688-25DD-D410-181AA327780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6221611" y="3130210"/>
            <a:ext cx="2143496" cy="2750613"/>
          </a:xfrm>
          <a:prstGeom prst="rect">
            <a:avLst/>
          </a:prstGeom>
        </p:spPr>
      </p:pic>
    </p:spTree>
    <p:extLst>
      <p:ext uri="{BB962C8B-B14F-4D97-AF65-F5344CB8AC3E}">
        <p14:creationId xmlns:p14="http://schemas.microsoft.com/office/powerpoint/2010/main" val="24880681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147927"/>
            <a:ext cx="4572000" cy="2739211"/>
          </a:xfrm>
          <a:prstGeom prst="rect">
            <a:avLst/>
          </a:prstGeom>
          <a:noFill/>
        </p:spPr>
        <p:txBody>
          <a:bodyPr wrap="square" lIns="0" tIns="0" rIns="0" bIns="0" rtlCol="0">
            <a:spAutoFit/>
          </a:bodyPr>
          <a:lstStyle/>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Cambria"/>
              </a:rPr>
              <a:t>zero</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Cambria"/>
              </a:rPr>
              <a:t>0.25 V</a:t>
            </a:r>
          </a:p>
          <a:p>
            <a:pPr marL="0" marR="0" lvl="0" indent="0" algn="just" rtl="0">
              <a:lnSpc>
                <a:spcPct val="100000"/>
              </a:lnSpc>
              <a:spcBef>
                <a:spcPts val="0"/>
              </a:spcBef>
              <a:spcAft>
                <a:spcPts val="200"/>
              </a:spcAft>
              <a:buClr>
                <a:srgbClr val="000000"/>
              </a:buClr>
              <a:buSzPts val="2400"/>
              <a:buFont typeface="Arial"/>
              <a:buNone/>
            </a:pPr>
            <a:endParaRPr lang="en-US" sz="2400"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b="0" i="0" u="none" strike="noStrike" cap="none" dirty="0">
                <a:solidFill>
                  <a:schemeClr val="tx1"/>
                </a:solidFill>
                <a:latin typeface="Calibri" panose="020F0502020204030204" pitchFamily="34" charset="0"/>
                <a:ea typeface="Cambria"/>
                <a:cs typeface="Cambria"/>
                <a:sym typeface="Cambria"/>
              </a:rPr>
              <a:t>0.1</a:t>
            </a:r>
            <a:r>
              <a:rPr lang="en-US" sz="2400" dirty="0">
                <a:solidFill>
                  <a:schemeClr val="tx1"/>
                </a:solidFill>
                <a:latin typeface="Calibri" panose="020F0502020204030204" pitchFamily="34" charset="0"/>
                <a:ea typeface="Cambria"/>
                <a:cs typeface="Cambria"/>
                <a:sym typeface="Cambria"/>
              </a:rPr>
              <a:t>25 V</a:t>
            </a:r>
          </a:p>
          <a:p>
            <a:pPr marL="0" marR="0" lvl="0" indent="0" algn="just" rtl="0">
              <a:lnSpc>
                <a:spcPct val="100000"/>
              </a:lnSpc>
              <a:spcBef>
                <a:spcPts val="0"/>
              </a:spcBef>
              <a:spcAft>
                <a:spcPts val="200"/>
              </a:spcAft>
              <a:buClr>
                <a:srgbClr val="000000"/>
              </a:buClr>
              <a:buSzPts val="2400"/>
              <a:buFont typeface="Arial"/>
              <a:buNone/>
            </a:pPr>
            <a:endParaRPr lang="en-US" sz="2400" b="0" i="0" u="none" strike="noStrike" cap="none" dirty="0">
              <a:solidFill>
                <a:schemeClr val="tx1"/>
              </a:solidFill>
              <a:latin typeface="Calibri" panose="020F0502020204030204" pitchFamily="34" charset="0"/>
              <a:ea typeface="Cambria"/>
              <a:cs typeface="Cambria"/>
              <a:sym typeface="Cambria"/>
            </a:endParaRPr>
          </a:p>
          <a:p>
            <a:pPr marL="0" marR="0" lvl="0" indent="0" algn="just" rtl="0">
              <a:lnSpc>
                <a:spcPct val="100000"/>
              </a:lnSpc>
              <a:spcBef>
                <a:spcPts val="0"/>
              </a:spcBef>
              <a:spcAft>
                <a:spcPts val="200"/>
              </a:spcAft>
              <a:buClr>
                <a:srgbClr val="000000"/>
              </a:buClr>
              <a:buSzPts val="2400"/>
              <a:buFont typeface="Arial"/>
              <a:buNone/>
            </a:pPr>
            <a:r>
              <a:rPr lang="en-US" sz="2400" dirty="0">
                <a:solidFill>
                  <a:schemeClr val="tx1"/>
                </a:solidFill>
                <a:latin typeface="Calibri" panose="020F0502020204030204" pitchFamily="34" charset="0"/>
                <a:ea typeface="Cambria"/>
                <a:cs typeface="Cambria"/>
                <a:sym typeface="Cambria"/>
              </a:rPr>
              <a:t>0.5 V</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130386"/>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902590"/>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674794"/>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446998"/>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724575"/>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u="none" strike="noStrike" cap="none" dirty="0">
                <a:solidFill>
                  <a:srgbClr val="FFC000"/>
                </a:solidFill>
                <a:latin typeface="Poppins Medium" panose="00000600000000000000" pitchFamily="2" charset="0"/>
                <a:ea typeface="Cambria"/>
                <a:cs typeface="Cambria"/>
                <a:sym typeface="Cambria"/>
              </a:rPr>
              <a:t>A cycle wheel of radius 0.5 m is rotated with constant angular velocity of 10 rad/s in a region of magnetic field of 0.1 T which is perpendicular to th</a:t>
            </a:r>
            <a:r>
              <a:rPr lang="en-IN" sz="2400" dirty="0">
                <a:solidFill>
                  <a:srgbClr val="FFC000"/>
                </a:solidFill>
                <a:latin typeface="Poppins Medium" panose="00000600000000000000" pitchFamily="2" charset="0"/>
                <a:ea typeface="Cambria"/>
                <a:cs typeface="Cambria"/>
                <a:sym typeface="Cambria"/>
              </a:rPr>
              <a:t>e plane of the wheel. The EMF generated between its centre and the rim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A01E317D-48F9-9A65-AB88-91C50E729298}"/>
              </a:ext>
            </a:extLst>
          </p:cNvPr>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622261" y="2989435"/>
            <a:ext cx="2947477" cy="2342468"/>
          </a:xfrm>
          <a:prstGeom prst="rect">
            <a:avLst/>
          </a:prstGeom>
        </p:spPr>
      </p:pic>
    </p:spTree>
    <p:extLst>
      <p:ext uri="{BB962C8B-B14F-4D97-AF65-F5344CB8AC3E}">
        <p14:creationId xmlns:p14="http://schemas.microsoft.com/office/powerpoint/2010/main" val="3894684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1463797-8859-97D0-751D-552DCD11114E}"/>
                  </a:ext>
                </a:extLst>
              </p:cNvPr>
              <p:cNvSpPr txBox="1"/>
              <p:nvPr/>
            </p:nvSpPr>
            <p:spPr>
              <a:xfrm>
                <a:off x="1524001" y="3278557"/>
                <a:ext cx="4572000" cy="2698239"/>
              </a:xfrm>
              <a:prstGeom prst="rect">
                <a:avLst/>
              </a:prstGeom>
              <a:noFill/>
            </p:spPr>
            <p:txBody>
              <a:bodyPr wrap="square" lIns="0" tIns="0" rIns="0" bIns="0" rtlCol="0">
                <a:spAutoFit/>
              </a:bodyPr>
              <a:lstStyle/>
              <a:p>
                <a:pPr lvl="0">
                  <a:spcAft>
                    <a:spcPts val="200"/>
                  </a:spcAft>
                  <a:buSzPts val="2400"/>
                </a:pPr>
                <a14:m>
                  <m:oMath xmlns:m="http://schemas.openxmlformats.org/officeDocument/2006/math">
                    <m:r>
                      <m:rPr>
                        <m:sty m:val="p"/>
                      </m:rPr>
                      <a:rPr lang="en-US" sz="2400" b="0" i="0" baseline="0" smtClean="0">
                        <a:solidFill>
                          <a:schemeClr val="tx1"/>
                        </a:solidFill>
                        <a:latin typeface="Cambria Math" panose="02040503050406030204" pitchFamily="18" charset="0"/>
                      </a:rPr>
                      <m:t>π</m:t>
                    </m:r>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R</m:t>
                        </m:r>
                      </m:e>
                      <m:sup>
                        <m:r>
                          <a:rPr lang="en-US" sz="2400" b="0" i="0" baseline="0">
                            <a:solidFill>
                              <a:schemeClr val="tx1"/>
                            </a:solidFill>
                            <a:latin typeface="Cambria Math" panose="02040503050406030204" pitchFamily="18" charset="0"/>
                          </a:rPr>
                          <m:t>2</m:t>
                        </m:r>
                      </m:sup>
                    </m:sSup>
                    <m:r>
                      <m:rPr>
                        <m:sty m:val="p"/>
                      </m:rPr>
                      <a:rPr lang="en-US" sz="2400" b="0" i="0" baseline="0">
                        <a:solidFill>
                          <a:schemeClr val="tx1"/>
                        </a:solidFill>
                        <a:latin typeface="Cambria Math" panose="02040503050406030204" pitchFamily="18" charset="0"/>
                      </a:rPr>
                      <m:t>α</m:t>
                    </m:r>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spcAft>
                    <a:spcPts val="200"/>
                  </a:spcAft>
                  <a:buSzPts val="2400"/>
                </a:pPr>
                <a14:m>
                  <m:oMath xmlns:m="http://schemas.openxmlformats.org/officeDocument/2006/math">
                    <m:r>
                      <m:rPr>
                        <m:sty m:val="p"/>
                      </m:rPr>
                      <a:rPr lang="en-US" sz="2400" b="0" i="0" baseline="0">
                        <a:solidFill>
                          <a:schemeClr val="tx1"/>
                        </a:solidFill>
                        <a:latin typeface="Cambria Math" panose="02040503050406030204" pitchFamily="18" charset="0"/>
                      </a:rPr>
                      <m:t>π</m:t>
                    </m:r>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R</m:t>
                        </m:r>
                      </m:e>
                      <m:sup>
                        <m:r>
                          <a:rPr lang="en-US" sz="2400" b="0" i="0" baseline="0">
                            <a:solidFill>
                              <a:schemeClr val="tx1"/>
                            </a:solidFill>
                            <a:latin typeface="Cambria Math" panose="02040503050406030204" pitchFamily="18" charset="0"/>
                          </a:rPr>
                          <m:t>2</m:t>
                        </m:r>
                      </m:sup>
                    </m:sSup>
                    <m:r>
                      <m:rPr>
                        <m:sty m:val="p"/>
                      </m:rPr>
                      <a:rPr lang="en-US" sz="2400" b="0" i="0" baseline="0">
                        <a:solidFill>
                          <a:schemeClr val="tx1"/>
                        </a:solidFill>
                        <a:latin typeface="Cambria Math" panose="02040503050406030204" pitchFamily="18" charset="0"/>
                      </a:rPr>
                      <m:t>α</m:t>
                    </m:r>
                    <m:r>
                      <a:rPr lang="en-US" sz="2400" b="0" i="0" baseline="0">
                        <a:solidFill>
                          <a:schemeClr val="tx1"/>
                        </a:solidFill>
                        <a:latin typeface="Cambria Math" panose="02040503050406030204" pitchFamily="18" charset="0"/>
                      </a:rPr>
                      <m:t>/2</m:t>
                    </m:r>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spcAft>
                    <a:spcPts val="200"/>
                  </a:spcAft>
                  <a:buSzPts val="2400"/>
                </a:pPr>
                <a14:m>
                  <m:oMath xmlns:m="http://schemas.openxmlformats.org/officeDocument/2006/math">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R</m:t>
                        </m:r>
                      </m:e>
                      <m:sup>
                        <m:r>
                          <a:rPr lang="en-US" sz="2400" b="0" i="0" baseline="0">
                            <a:solidFill>
                              <a:schemeClr val="tx1"/>
                            </a:solidFill>
                            <a:latin typeface="Cambria Math" panose="02040503050406030204" pitchFamily="18" charset="0"/>
                          </a:rPr>
                          <m:t>2</m:t>
                        </m:r>
                      </m:sup>
                    </m:sSup>
                    <m:r>
                      <m:rPr>
                        <m:sty m:val="p"/>
                      </m:rPr>
                      <a:rPr lang="en-US" sz="2400" b="0" i="0" baseline="0">
                        <a:solidFill>
                          <a:schemeClr val="tx1"/>
                        </a:solidFill>
                        <a:latin typeface="Cambria Math" panose="02040503050406030204" pitchFamily="18" charset="0"/>
                      </a:rPr>
                      <m:t>α</m:t>
                    </m:r>
                    <m:r>
                      <a:rPr lang="en-US" sz="2400" b="0" i="0" baseline="0">
                        <a:solidFill>
                          <a:schemeClr val="tx1"/>
                        </a:solidFill>
                        <a:latin typeface="Cambria Math" panose="02040503050406030204" pitchFamily="18" charset="0"/>
                      </a:rPr>
                      <m:t>/</m:t>
                    </m:r>
                    <m:rad>
                      <m:radPr>
                        <m:degHide m:val="on"/>
                        <m:ctrlPr>
                          <a:rPr lang="en-US" sz="2400" i="1">
                            <a:solidFill>
                              <a:schemeClr val="tx1"/>
                            </a:solidFill>
                            <a:latin typeface="Cambria Math" panose="02040503050406030204" pitchFamily="18" charset="0"/>
                          </a:rPr>
                        </m:ctrlPr>
                      </m:radPr>
                      <m:deg/>
                      <m:e>
                        <m:r>
                          <a:rPr lang="en-US" sz="2400" b="0" i="0" baseline="0">
                            <a:solidFill>
                              <a:schemeClr val="tx1"/>
                            </a:solidFill>
                            <a:latin typeface="Cambria Math" panose="02040503050406030204" pitchFamily="18" charset="0"/>
                          </a:rPr>
                          <m:t>2</m:t>
                        </m:r>
                      </m:e>
                    </m:rad>
                  </m:oMath>
                </a14:m>
                <a:r>
                  <a:rPr lang="en-US" sz="2400" dirty="0">
                    <a:solidFill>
                      <a:schemeClr val="tx1"/>
                    </a:solidFill>
                    <a:latin typeface="Calibri" panose="020F0502020204030204" pitchFamily="34" charset="0"/>
                    <a:ea typeface="Cambria" panose="02040503050406030204" pitchFamily="18" charset="0"/>
                  </a:rPr>
                  <a:t> </a:t>
                </a:r>
                <a:br>
                  <a:rPr lang="en-US" sz="2400" dirty="0">
                    <a:solidFill>
                      <a:schemeClr val="tx1"/>
                    </a:solidFill>
                    <a:latin typeface="Calibri" panose="020F0502020204030204" pitchFamily="34" charset="0"/>
                    <a:ea typeface="Cambria" panose="02040503050406030204" pitchFamily="18" charset="0"/>
                  </a:rPr>
                </a:br>
                <a:endParaRPr lang="en-US" sz="2400" dirty="0">
                  <a:solidFill>
                    <a:schemeClr val="tx1"/>
                  </a:solidFill>
                  <a:latin typeface="Calibri" panose="020F0502020204030204" pitchFamily="34" charset="0"/>
                  <a:ea typeface="Cambria" panose="02040503050406030204" pitchFamily="18" charset="0"/>
                </a:endParaRPr>
              </a:p>
              <a:p>
                <a:pPr lvl="0">
                  <a:spcAft>
                    <a:spcPts val="200"/>
                  </a:spcAft>
                  <a:buSzPts val="2400"/>
                </a:pPr>
                <a14:m>
                  <m:oMath xmlns:m="http://schemas.openxmlformats.org/officeDocument/2006/math">
                    <m:r>
                      <m:rPr>
                        <m:sty m:val="p"/>
                      </m:rPr>
                      <a:rPr lang="en-US" sz="2400" b="0" i="0" baseline="0">
                        <a:solidFill>
                          <a:schemeClr val="tx1"/>
                        </a:solidFill>
                        <a:latin typeface="Cambria Math" panose="02040503050406030204" pitchFamily="18" charset="0"/>
                      </a:rPr>
                      <m:t>π</m:t>
                    </m:r>
                    <m:sSup>
                      <m:sSupPr>
                        <m:ctrlPr>
                          <a:rPr lang="en-US" sz="2400" i="1">
                            <a:solidFill>
                              <a:schemeClr val="tx1"/>
                            </a:solidFill>
                            <a:latin typeface="Cambria Math" panose="02040503050406030204" pitchFamily="18" charset="0"/>
                          </a:rPr>
                        </m:ctrlPr>
                      </m:sSupPr>
                      <m:e>
                        <m:r>
                          <m:rPr>
                            <m:sty m:val="p"/>
                          </m:rPr>
                          <a:rPr lang="en-US" sz="2400" b="0" i="0" baseline="0">
                            <a:solidFill>
                              <a:schemeClr val="tx1"/>
                            </a:solidFill>
                            <a:latin typeface="Cambria Math" panose="02040503050406030204" pitchFamily="18" charset="0"/>
                          </a:rPr>
                          <m:t>R</m:t>
                        </m:r>
                      </m:e>
                      <m:sup>
                        <m:r>
                          <a:rPr lang="en-US" sz="2400" b="0" i="0" baseline="0">
                            <a:solidFill>
                              <a:schemeClr val="tx1"/>
                            </a:solidFill>
                            <a:latin typeface="Cambria Math" panose="02040503050406030204" pitchFamily="18" charset="0"/>
                          </a:rPr>
                          <m:t>2</m:t>
                        </m:r>
                      </m:sup>
                    </m:sSup>
                    <m:r>
                      <m:rPr>
                        <m:sty m:val="p"/>
                      </m:rPr>
                      <a:rPr lang="en-US" sz="2400" b="0" i="0" baseline="0">
                        <a:solidFill>
                          <a:schemeClr val="tx1"/>
                        </a:solidFill>
                        <a:latin typeface="Cambria Math" panose="02040503050406030204" pitchFamily="18" charset="0"/>
                      </a:rPr>
                      <m:t>α</m:t>
                    </m:r>
                    <m:r>
                      <a:rPr lang="en-US" sz="2400" b="0" i="0" baseline="0">
                        <a:solidFill>
                          <a:schemeClr val="tx1"/>
                        </a:solidFill>
                        <a:latin typeface="Cambria Math" panose="02040503050406030204" pitchFamily="18" charset="0"/>
                      </a:rPr>
                      <m:t>/4</m:t>
                    </m:r>
                  </m:oMath>
                </a14:m>
                <a:r>
                  <a:rPr lang="en-US" sz="2400" dirty="0">
                    <a:solidFill>
                      <a:schemeClr val="tx1"/>
                    </a:solidFill>
                    <a:latin typeface="Calibri" panose="020F0502020204030204" pitchFamily="34" charset="0"/>
                    <a:ea typeface="Calibri"/>
                    <a:cs typeface="Calibri"/>
                    <a:sym typeface="Calibri"/>
                  </a:rPr>
                  <a:t> </a:t>
                </a:r>
              </a:p>
            </p:txBody>
          </p:sp>
        </mc:Choice>
        <mc:Fallback xmlns="">
          <p:sp>
            <p:nvSpPr>
              <p:cNvPr id="11" name="TextBox 10">
                <a:extLst>
                  <a:ext uri="{FF2B5EF4-FFF2-40B4-BE49-F238E27FC236}">
                    <a16:creationId xmlns:a16="http://schemas.microsoft.com/office/drawing/2014/main" id="{71463797-8859-97D0-751D-552DCD11114E}"/>
                  </a:ext>
                </a:extLst>
              </p:cNvPr>
              <p:cNvSpPr txBox="1">
                <a:spLocks noRot="1" noChangeAspect="1" noMove="1" noResize="1" noEditPoints="1" noAdjustHandles="1" noChangeArrowheads="1" noChangeShapeType="1" noTextEdit="1"/>
              </p:cNvSpPr>
              <p:nvPr/>
            </p:nvSpPr>
            <p:spPr>
              <a:xfrm>
                <a:off x="1524001" y="3278557"/>
                <a:ext cx="4572000" cy="2698239"/>
              </a:xfrm>
              <a:prstGeom prst="rect">
                <a:avLst/>
              </a:prstGeom>
              <a:blipFill>
                <a:blip r:embed="rId3"/>
                <a:stretch>
                  <a:fillRect l="-1600" b="-4072"/>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261016"/>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033220"/>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805424"/>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577628"/>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1846659"/>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FFFFFF"/>
              </a:buClr>
              <a:buSzPts val="2400"/>
              <a:buFont typeface="Arial"/>
              <a:buNone/>
            </a:pPr>
            <a:r>
              <a:rPr lang="en-IN" sz="2400" u="none" strike="noStrike" cap="none" dirty="0">
                <a:solidFill>
                  <a:srgbClr val="FFC000"/>
                </a:solidFill>
                <a:latin typeface="Poppins Medium" panose="00000600000000000000" pitchFamily="2" charset="0"/>
                <a:ea typeface="Cambria"/>
                <a:cs typeface="Cambria"/>
                <a:sym typeface="Cambria"/>
              </a:rPr>
              <a:t>A uniform but time varying magnetic field is present in a cylindrical region of radius R. The magnetic field is perpendicular and into the plane of the loop and the magnitude of field is increasing at a constant rate </a:t>
            </a:r>
            <a:r>
              <a:rPr lang="en-IN" sz="2400" u="none" strike="noStrike" cap="none" dirty="0">
                <a:solidFill>
                  <a:srgbClr val="FFC000"/>
                </a:solidFill>
                <a:latin typeface="Poppins Medium" panose="00000600000000000000" pitchFamily="2" charset="0"/>
                <a:ea typeface="Cambria"/>
                <a:cs typeface="Cambria"/>
                <a:sym typeface="Symbol" panose="05050102010706020507" pitchFamily="18" charset="2"/>
              </a:rPr>
              <a:t>. There is a straight conducting rod of length 2R placed as shown in figure.</a:t>
            </a:r>
            <a:r>
              <a:rPr lang="en-IN" sz="2400" baseline="30000" dirty="0">
                <a:solidFill>
                  <a:srgbClr val="FFC000"/>
                </a:solidFill>
                <a:latin typeface="Poppins Medium" panose="00000600000000000000" pitchFamily="2" charset="0"/>
                <a:ea typeface="Cambria"/>
                <a:cs typeface="Cambria"/>
                <a:sym typeface="Symbol" panose="05050102010706020507" pitchFamily="18" charset="2"/>
              </a:rPr>
              <a:t> </a:t>
            </a:r>
            <a:r>
              <a:rPr lang="en-IN" sz="2400" dirty="0">
                <a:solidFill>
                  <a:srgbClr val="FFC000"/>
                </a:solidFill>
                <a:latin typeface="Poppins Medium" panose="00000600000000000000" pitchFamily="2" charset="0"/>
                <a:ea typeface="Cambria"/>
                <a:cs typeface="Cambria"/>
                <a:sym typeface="Symbol" panose="05050102010706020507" pitchFamily="18" charset="2"/>
              </a:rPr>
              <a:t>The magnitude of induced emf across the rod is</a:t>
            </a:r>
            <a:endParaRPr kumimoji="0" lang="pt-BR" sz="240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25C0F1F8-D0B8-1AE1-64BE-F910D8000E72}"/>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Lst>
          </a:blip>
          <a:srcRect b="17266"/>
          <a:stretch/>
        </p:blipFill>
        <p:spPr>
          <a:xfrm>
            <a:off x="4790426" y="3088209"/>
            <a:ext cx="2884003" cy="3021364"/>
          </a:xfrm>
          <a:prstGeom prst="rect">
            <a:avLst/>
          </a:prstGeom>
        </p:spPr>
      </p:pic>
    </p:spTree>
    <p:extLst>
      <p:ext uri="{BB962C8B-B14F-4D97-AF65-F5344CB8AC3E}">
        <p14:creationId xmlns:p14="http://schemas.microsoft.com/office/powerpoint/2010/main" val="7394260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354750"/>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0.628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0.421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0.314 V</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0</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337209"/>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109413"/>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881617"/>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653821"/>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a16="http://schemas.microsoft.com/office/drawing/2014/main" xmlns=""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2149306"/>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Kamla peddles  a stationary bicycle. The pedals of the bicycle are attached to a 100 turn coil of a area of 0.10 m</a:t>
            </a:r>
            <a:r>
              <a:rPr lang="en-IN" sz="2400" b="0" i="0" u="none" strike="noStrike" cap="none" baseline="30000" dirty="0">
                <a:solidFill>
                  <a:srgbClr val="FFC000"/>
                </a:solidFill>
                <a:latin typeface="Poppins Medium" panose="00000600000000000000" pitchFamily="2" charset="0"/>
                <a:ea typeface="Cambria"/>
                <a:cs typeface="Cambria"/>
                <a:sym typeface="Cambria"/>
              </a:rPr>
              <a:t>2</a:t>
            </a:r>
            <a:r>
              <a:rPr lang="en-IN" sz="2400" b="0" i="0" u="none" strike="noStrike" cap="none" dirty="0">
                <a:solidFill>
                  <a:srgbClr val="FFC000"/>
                </a:solidFill>
                <a:latin typeface="Poppins Medium" panose="00000600000000000000" pitchFamily="2" charset="0"/>
                <a:ea typeface="Cambria"/>
                <a:cs typeface="Cambria"/>
                <a:sym typeface="Cambria"/>
              </a:rPr>
              <a:t>. The coil rotates at half a revolution per second and it is placed in a uniform magnetic field of 0.01 T perpendicular to the axis of rotation of the coil. What is the maximum voltage generated in the coil ?</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3091728"/>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[NCERT]</a:t>
            </a:r>
          </a:p>
        </p:txBody>
      </p:sp>
    </p:spTree>
    <p:extLst>
      <p:ext uri="{BB962C8B-B14F-4D97-AF65-F5344CB8AC3E}">
        <p14:creationId xmlns:p14="http://schemas.microsoft.com/office/powerpoint/2010/main" val="205272296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3420064"/>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IN" sz="2400" b="0" i="0" u="none" strike="noStrike" cap="none" dirty="0">
                <a:solidFill>
                  <a:schemeClr val="tx1"/>
                </a:solidFill>
                <a:latin typeface="Calibri" panose="020F0502020204030204" pitchFamily="34" charset="0"/>
                <a:ea typeface="Cambria"/>
                <a:cs typeface="Cambria"/>
                <a:sym typeface="Cambria"/>
              </a:rPr>
              <a:t>5.12 × 10</a:t>
            </a:r>
            <a:r>
              <a:rPr lang="en-IN" sz="2400" b="0" i="0" u="none" strike="noStrike" cap="none" baseline="30000" dirty="0">
                <a:solidFill>
                  <a:schemeClr val="tx1"/>
                </a:solidFill>
                <a:latin typeface="Calibri" panose="020F0502020204030204" pitchFamily="34" charset="0"/>
                <a:ea typeface="Cambria"/>
                <a:cs typeface="Cambria"/>
                <a:sym typeface="Cambria"/>
              </a:rPr>
              <a:t>–5</a:t>
            </a:r>
            <a:r>
              <a:rPr lang="en-IN" sz="2400" b="0" i="0" u="none" strike="noStrike" cap="none" dirty="0">
                <a:solidFill>
                  <a:schemeClr val="tx1"/>
                </a:solidFill>
                <a:latin typeface="Calibri" panose="020F0502020204030204" pitchFamily="34" charset="0"/>
                <a:ea typeface="Cambria"/>
                <a:cs typeface="Cambria"/>
                <a:sym typeface="Cambria"/>
              </a:rPr>
              <a:t> V</a:t>
            </a:r>
          </a:p>
          <a:p>
            <a:pPr marL="0" marR="0" lvl="0" indent="0" algn="l" rtl="0">
              <a:spcBef>
                <a:spcPts val="0"/>
              </a:spcBef>
              <a:spcAft>
                <a:spcPts val="200"/>
              </a:spcAft>
              <a:buNone/>
            </a:pPr>
            <a:endParaRPr lang="en-IN" sz="2400" dirty="0">
              <a:solidFill>
                <a:schemeClr val="tx1"/>
              </a:solidFill>
              <a:latin typeface="Calibri" panose="020F0502020204030204" pitchFamily="34" charset="0"/>
              <a:ea typeface="Cambria"/>
              <a:cs typeface="Calibri"/>
              <a:sym typeface="Cambria"/>
            </a:endParaRPr>
          </a:p>
          <a:p>
            <a:pPr marL="0" marR="0" lvl="0" indent="0" algn="l" rtl="0">
              <a:spcBef>
                <a:spcPts val="0"/>
              </a:spcBef>
              <a:spcAft>
                <a:spcPts val="200"/>
              </a:spcAft>
              <a:buNone/>
            </a:pPr>
            <a:r>
              <a:rPr lang="en-IN" sz="2400" dirty="0">
                <a:solidFill>
                  <a:schemeClr val="tx1"/>
                </a:solidFill>
                <a:latin typeface="Calibri" panose="020F0502020204030204" pitchFamily="34" charset="0"/>
                <a:ea typeface="Cambria"/>
                <a:cs typeface="Calibri"/>
                <a:sym typeface="Cambria"/>
              </a:rPr>
              <a:t>0</a:t>
            </a:r>
          </a:p>
          <a:p>
            <a:pPr marL="0" marR="0" lvl="0" indent="0" algn="l" rtl="0">
              <a:spcBef>
                <a:spcPts val="0"/>
              </a:spcBef>
              <a:spcAft>
                <a:spcPts val="200"/>
              </a:spcAft>
              <a:buNone/>
            </a:pPr>
            <a:endParaRPr lang="en-IN" sz="2400" dirty="0">
              <a:solidFill>
                <a:schemeClr val="tx1"/>
              </a:solidFill>
              <a:latin typeface="Calibri" panose="020F0502020204030204" pitchFamily="34" charset="0"/>
              <a:ea typeface="Cambria"/>
              <a:cs typeface="Calibri"/>
              <a:sym typeface="Cambria"/>
            </a:endParaRPr>
          </a:p>
          <a:p>
            <a:pPr marL="0" marR="0" lvl="0" indent="0" algn="l" rtl="0">
              <a:spcBef>
                <a:spcPts val="0"/>
              </a:spcBef>
              <a:spcAft>
                <a:spcPts val="200"/>
              </a:spcAft>
              <a:buNone/>
            </a:pPr>
            <a:r>
              <a:rPr lang="en-IN" sz="2400" b="0" i="0" u="none" strike="noStrike" cap="none" dirty="0">
                <a:solidFill>
                  <a:schemeClr val="tx1"/>
                </a:solidFill>
                <a:latin typeface="Calibri" panose="020F0502020204030204" pitchFamily="34" charset="0"/>
                <a:ea typeface="Cambria"/>
                <a:cs typeface="Cambria"/>
                <a:sym typeface="Cambria"/>
              </a:rPr>
              <a:t>3.33 × 10</a:t>
            </a:r>
            <a:r>
              <a:rPr lang="en-IN" sz="2400" b="0" i="0" u="none" strike="noStrike" cap="none" baseline="30000" dirty="0">
                <a:solidFill>
                  <a:schemeClr val="tx1"/>
                </a:solidFill>
                <a:latin typeface="Calibri" panose="020F0502020204030204" pitchFamily="34" charset="0"/>
                <a:ea typeface="Cambria"/>
                <a:cs typeface="Cambria"/>
                <a:sym typeface="Cambria"/>
              </a:rPr>
              <a:t>–5</a:t>
            </a:r>
            <a:r>
              <a:rPr lang="en-IN" sz="2400" b="0" i="0" u="none" strike="noStrike" cap="none" dirty="0">
                <a:solidFill>
                  <a:schemeClr val="tx1"/>
                </a:solidFill>
                <a:latin typeface="Calibri" panose="020F0502020204030204" pitchFamily="34" charset="0"/>
                <a:ea typeface="Cambria"/>
                <a:cs typeface="Cambria"/>
                <a:sym typeface="Cambria"/>
              </a:rPr>
              <a:t> V</a:t>
            </a:r>
            <a:endParaRPr lang="en-IN" sz="2400" b="0" i="0" u="none" strike="noStrike" cap="none" dirty="0">
              <a:solidFill>
                <a:schemeClr val="tx1"/>
              </a:solidFill>
              <a:latin typeface="Calibri" panose="020F0502020204030204" pitchFamily="34" charset="0"/>
              <a:ea typeface="Cambria"/>
              <a:cs typeface="Calibri"/>
              <a:sym typeface="Cambria"/>
            </a:endParaRPr>
          </a:p>
          <a:p>
            <a:pPr marL="0" marR="0" lvl="0" indent="0" algn="l" rtl="0">
              <a:spcBef>
                <a:spcPts val="0"/>
              </a:spcBef>
              <a:spcAft>
                <a:spcPts val="200"/>
              </a:spcAft>
              <a:buNone/>
            </a:pPr>
            <a:endParaRPr lang="en-IN" sz="2400" dirty="0">
              <a:solidFill>
                <a:schemeClr val="tx1"/>
              </a:solidFill>
              <a:latin typeface="Calibri" panose="020F0502020204030204" pitchFamily="34" charset="0"/>
              <a:ea typeface="Cambria"/>
              <a:cs typeface="Calibri"/>
              <a:sym typeface="Cambria"/>
            </a:endParaRPr>
          </a:p>
          <a:p>
            <a:pPr marL="0" marR="0" lvl="0" indent="0" algn="l" rtl="0">
              <a:spcBef>
                <a:spcPts val="0"/>
              </a:spcBef>
              <a:spcAft>
                <a:spcPts val="200"/>
              </a:spcAft>
              <a:buNone/>
            </a:pPr>
            <a:r>
              <a:rPr lang="en-IN" sz="2400" b="0" i="0" u="none" strike="noStrike" cap="none" dirty="0">
                <a:solidFill>
                  <a:schemeClr val="tx1"/>
                </a:solidFill>
                <a:latin typeface="Calibri" panose="020F0502020204030204" pitchFamily="34" charset="0"/>
                <a:ea typeface="Cambria"/>
                <a:cs typeface="Cambria"/>
                <a:sym typeface="Cambria"/>
              </a:rPr>
              <a:t>6.28 × 10</a:t>
            </a:r>
            <a:r>
              <a:rPr lang="en-IN" sz="2400" b="0" i="0" u="none" strike="noStrike" cap="none" baseline="30000" dirty="0">
                <a:solidFill>
                  <a:schemeClr val="tx1"/>
                </a:solidFill>
                <a:latin typeface="Calibri" panose="020F0502020204030204" pitchFamily="34" charset="0"/>
                <a:ea typeface="Cambria"/>
                <a:cs typeface="Cambria"/>
                <a:sym typeface="Cambria"/>
              </a:rPr>
              <a:t>–5</a:t>
            </a:r>
            <a:r>
              <a:rPr lang="en-IN" sz="2400" b="0" i="0" u="none" strike="noStrike" cap="none" dirty="0">
                <a:solidFill>
                  <a:schemeClr val="tx1"/>
                </a:solidFill>
                <a:latin typeface="Calibri" panose="020F0502020204030204" pitchFamily="34" charset="0"/>
                <a:ea typeface="Cambria"/>
                <a:cs typeface="Cambria"/>
                <a:sym typeface="Cambria"/>
              </a:rPr>
              <a:t> V</a:t>
            </a:r>
            <a:endParaRPr lang="en-US" sz="2400" dirty="0">
              <a:solidFill>
                <a:schemeClr val="tx1"/>
              </a:solidFill>
              <a:latin typeface="Calibri" panose="020F0502020204030204" pitchFamily="34" charset="0"/>
              <a:ea typeface="Calibri"/>
              <a:cs typeface="Calibri"/>
              <a:sym typeface="Calibri"/>
            </a:endParaRP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3402523"/>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4174727"/>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4946931"/>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5719135"/>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17108"/>
            <a:ext cx="10827296" cy="2174954"/>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A wheel with 10 metallic spokes each 0.5 m long is rotated with a speed of 120 rev/min in a plane normal to the horizontal component of earth’s magnetic field H</a:t>
            </a:r>
            <a:r>
              <a:rPr lang="en-IN" sz="2400" b="0" i="0" u="none" strike="noStrike" cap="none" baseline="-25000" dirty="0">
                <a:solidFill>
                  <a:srgbClr val="FFC000"/>
                </a:solidFill>
                <a:latin typeface="Poppins Medium" panose="00000600000000000000" pitchFamily="2" charset="0"/>
                <a:ea typeface="Cambria"/>
                <a:cs typeface="Cambria"/>
                <a:sym typeface="Cambria"/>
              </a:rPr>
              <a:t>E</a:t>
            </a:r>
            <a:r>
              <a:rPr lang="en-IN" sz="2400" b="0" i="0" u="none" strike="noStrike" cap="none" dirty="0">
                <a:solidFill>
                  <a:srgbClr val="FFC000"/>
                </a:solidFill>
                <a:latin typeface="Poppins Medium" panose="00000600000000000000" pitchFamily="2" charset="0"/>
                <a:ea typeface="Cambria"/>
                <a:cs typeface="Cambria"/>
                <a:sym typeface="Cambria"/>
              </a:rPr>
              <a:t> at a place. If H</a:t>
            </a:r>
            <a:r>
              <a:rPr lang="en-IN" sz="2400" b="0" i="0" u="none" strike="noStrike" cap="none" baseline="-25000" dirty="0">
                <a:solidFill>
                  <a:srgbClr val="FFC000"/>
                </a:solidFill>
                <a:latin typeface="Poppins Medium" panose="00000600000000000000" pitchFamily="2" charset="0"/>
                <a:ea typeface="Cambria"/>
                <a:cs typeface="Cambria"/>
                <a:sym typeface="Cambria"/>
              </a:rPr>
              <a:t>E</a:t>
            </a:r>
            <a:r>
              <a:rPr lang="en-IN" sz="2400" b="0" i="0" u="none" strike="noStrike" cap="none" dirty="0">
                <a:solidFill>
                  <a:srgbClr val="FFC000"/>
                </a:solidFill>
                <a:latin typeface="Poppins Medium" panose="00000600000000000000" pitchFamily="2" charset="0"/>
                <a:ea typeface="Cambria"/>
                <a:cs typeface="Cambria"/>
                <a:sym typeface="Cambria"/>
              </a:rPr>
              <a:t>=0.4 G at the place, what is the induced emf between the axle and the rim of the wheel?</a:t>
            </a:r>
          </a:p>
          <a:p>
            <a:pPr algn="just">
              <a:lnSpc>
                <a:spcPct val="115000"/>
              </a:lnSpc>
              <a:spcAft>
                <a:spcPts val="200"/>
              </a:spcAft>
              <a:defRPr/>
            </a:pPr>
            <a:r>
              <a:rPr lang="en-IN" sz="2400" b="0" i="0" u="none" strike="noStrike" cap="none" dirty="0">
                <a:solidFill>
                  <a:srgbClr val="FFC000"/>
                </a:solidFill>
                <a:latin typeface="Poppins Medium" panose="00000600000000000000" pitchFamily="2" charset="0"/>
                <a:ea typeface="Cambria"/>
                <a:cs typeface="Cambria"/>
                <a:sym typeface="Cambria"/>
              </a:rPr>
              <a:t>(1 G = 10</a:t>
            </a:r>
            <a:r>
              <a:rPr lang="en-IN" sz="2400" b="0" i="0" u="none" strike="noStrike" cap="none" baseline="30000" dirty="0">
                <a:solidFill>
                  <a:srgbClr val="FFC000"/>
                </a:solidFill>
                <a:latin typeface="Poppins Medium" panose="00000600000000000000" pitchFamily="2" charset="0"/>
                <a:ea typeface="Cambria"/>
                <a:cs typeface="Cambria"/>
                <a:sym typeface="Cambria"/>
              </a:rPr>
              <a:t>–4</a:t>
            </a:r>
            <a:r>
              <a:rPr lang="en-IN" sz="2400" b="0" i="0" u="none" strike="noStrike" cap="none" dirty="0">
                <a:solidFill>
                  <a:srgbClr val="FFC000"/>
                </a:solidFill>
                <a:latin typeface="Poppins Medium" panose="00000600000000000000" pitchFamily="2" charset="0"/>
                <a:ea typeface="Cambria"/>
                <a:cs typeface="Cambria"/>
                <a:sym typeface="Cambria"/>
              </a:rPr>
              <a:t> T)</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xmlns="" id="{66CB8A53-1484-A7CE-3BEE-35E68BE4F084}"/>
              </a:ext>
            </a:extLst>
          </p:cNvPr>
          <p:cNvSpPr txBox="1"/>
          <p:nvPr/>
        </p:nvSpPr>
        <p:spPr>
          <a:xfrm>
            <a:off x="7858454" y="2822763"/>
            <a:ext cx="3590596" cy="337272"/>
          </a:xfrm>
          <a:prstGeom prst="rect">
            <a:avLst/>
          </a:prstGeom>
          <a:noFill/>
        </p:spPr>
        <p:txBody>
          <a:bodyPr wrap="square" lIns="0" tIns="0" rIns="0" bIns="0">
            <a:spAutoFit/>
          </a:bodyPr>
          <a:lstStyle/>
          <a:p>
            <a:pPr algn="r">
              <a:lnSpc>
                <a:spcPct val="115000"/>
              </a:lnSpc>
              <a:defRPr/>
            </a:pPr>
            <a:r>
              <a:rPr kumimoji="0" lang="pt-BR" sz="200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rPr>
              <a:t>[NCERT]</a:t>
            </a:r>
          </a:p>
        </p:txBody>
      </p:sp>
    </p:spTree>
    <p:extLst>
      <p:ext uri="{BB962C8B-B14F-4D97-AF65-F5344CB8AC3E}">
        <p14:creationId xmlns:p14="http://schemas.microsoft.com/office/powerpoint/2010/main" val="107082243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59645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608802" y="1962993"/>
              <a:ext cx="2742656" cy="584775"/>
            </a:xfrm>
            <a:prstGeom prst="rect">
              <a:avLst/>
            </a:prstGeom>
            <a:noFill/>
          </p:spPr>
          <p:txBody>
            <a:bodyPr wrap="square" rtlCol="0">
              <a:spAutoFit/>
            </a:bodyPr>
            <a:lstStyle/>
            <a:p>
              <a:pPr algn="ctr"/>
              <a:r>
                <a:rPr lang="en-US" sz="3200" b="1" dirty="0">
                  <a:latin typeface="Calibri" panose="020F0502020204030204" pitchFamily="34" charset="0"/>
                </a:rPr>
                <a:t>Topic : AC Generator</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pic>
        <p:nvPicPr>
          <p:cNvPr id="8" name="Picture 2" descr="APPLICATIONS OF ELECTROMAGNETISM PROCESS">
            <a:extLst>
              <a:ext uri="{FF2B5EF4-FFF2-40B4-BE49-F238E27FC236}">
                <a16:creationId xmlns:a16="http://schemas.microsoft.com/office/drawing/2014/main" xmlns="" id="{C63674CC-D86F-92AE-96F7-DEF63813B12E}"/>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02480" y="2008505"/>
            <a:ext cx="6675854" cy="3298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7245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Electromagnetic induction</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Mutual Induction</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Self-induction</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Lenz’s law</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kumimoji="0" lang="en-US" sz="2400" b="0" u="none" strike="noStrike" kern="0" cap="none" spc="0" normalizeH="0" noProof="0" dirty="0">
                <a:ln>
                  <a:noFill/>
                </a:ln>
                <a:solidFill>
                  <a:srgbClr val="FFC000"/>
                </a:solidFill>
                <a:effectLst/>
                <a:uLnTx/>
                <a:uFillTx/>
                <a:latin typeface="Poppins Medium"/>
                <a:ea typeface="Calibri" panose="020F0502020204030204" pitchFamily="34" charset="0"/>
                <a:cs typeface="Poppins Medium"/>
                <a:sym typeface="Poppins Medium"/>
              </a:rPr>
              <a:t>Th</a:t>
            </a:r>
            <a:r>
              <a:rPr lang="en-US" sz="2400" dirty="0">
                <a:solidFill>
                  <a:srgbClr val="FFC000"/>
                </a:solidFill>
                <a:latin typeface="Poppins Medium"/>
                <a:ea typeface="Calibri" panose="020F0502020204030204" pitchFamily="34" charset="0"/>
                <a:cs typeface="Poppins Medium"/>
                <a:sym typeface="Poppins Medium"/>
              </a:rPr>
              <a:t>e working of AC Generator is based on the principle of</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03988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146445"/>
            <a:ext cx="5758542"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Electric energy into light energy</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Mechanical energy into electric energy</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Electric energy into sound energy</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Electric energy into mechanical energy</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128904"/>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2901108"/>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673312"/>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445516"/>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An electric generator converts</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22822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0" y="2440361"/>
            <a:ext cx="5994399"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become half</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become double</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remain unchanged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None of the above</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422820"/>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195024"/>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967228"/>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739432"/>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If the rotational velocity of a dynamo armature is doubled, then the induced emf will</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11532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457200"/>
            <a:ext cx="5443817"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730177" y="1962993"/>
              <a:ext cx="2621280" cy="584775"/>
            </a:xfrm>
            <a:prstGeom prst="rect">
              <a:avLst/>
            </a:prstGeom>
            <a:noFill/>
          </p:spPr>
          <p:txBody>
            <a:bodyPr wrap="square" rtlCol="0">
              <a:spAutoFit/>
            </a:bodyPr>
            <a:lstStyle/>
            <a:p>
              <a:pPr algn="ctr"/>
              <a:r>
                <a:rPr lang="en-US" sz="3200" b="1" dirty="0">
                  <a:latin typeface="Calibri" panose="020F0502020204030204" pitchFamily="34" charset="0"/>
                </a:rPr>
                <a:t>Topic : Eddy Current</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3" y="1605474"/>
            <a:ext cx="7133161" cy="4400244"/>
          </a:xfrm>
          <a:prstGeom prst="rect">
            <a:avLst/>
          </a:prstGeom>
          <a:noFill/>
        </p:spPr>
        <p:txBody>
          <a:bodyPr wrap="square" lIns="0" tIns="0" rIns="0" bIns="0" rtlCol="0">
            <a:spAutoFit/>
          </a:bodyPr>
          <a:lstStyle/>
          <a:p>
            <a:pPr algn="just">
              <a:lnSpc>
                <a:spcPct val="114000"/>
              </a:lnSpc>
              <a:spcAft>
                <a:spcPts val="200"/>
              </a:spcAft>
              <a:tabLst>
                <a:tab pos="539750" algn="l"/>
              </a:tabLst>
            </a:pPr>
            <a:r>
              <a:rPr lang="en-US" sz="2100" dirty="0">
                <a:solidFill>
                  <a:schemeClr val="tx1"/>
                </a:solidFill>
                <a:latin typeface="Calibri" panose="020F0502020204030204" pitchFamily="34" charset="0"/>
                <a:ea typeface="Cambria Math" panose="02040503050406030204" pitchFamily="18" charset="0"/>
              </a:rPr>
              <a:t>Eddy current is induced in a bulk piece of conductor when it is placed in a changing magnetic field or when a conductor is moved in a magnetic field and/or both. Any imagined circuit within the conductor will change its magnetic flux linkage and the subsequent induced emf. will drive current around the circuit. Thus the alternating magnetic flux induces eddy currents in the iron core and causes heating. The effect is reduced by laminating, lamination, slotting process the resistance path for circulating of Eddy current increases, resulting into weaking them and also reducing losses </a:t>
            </a:r>
            <a:r>
              <a:rPr lang="en-US" sz="2100" dirty="0" err="1">
                <a:solidFill>
                  <a:schemeClr val="tx1"/>
                </a:solidFill>
                <a:latin typeface="Calibri" panose="020F0502020204030204" pitchFamily="34" charset="0"/>
                <a:ea typeface="Cambria Math" panose="02040503050406030204" pitchFamily="18" charset="0"/>
              </a:rPr>
              <a:t>i.e</a:t>
            </a:r>
            <a:r>
              <a:rPr lang="en-US" sz="2100" dirty="0">
                <a:solidFill>
                  <a:schemeClr val="tx1"/>
                </a:solidFill>
                <a:latin typeface="Calibri" panose="020F0502020204030204" pitchFamily="34" charset="0"/>
                <a:ea typeface="Cambria Math" panose="02040503050406030204" pitchFamily="18" charset="0"/>
              </a:rPr>
              <a:t>, the core is made of this sheets of iron with insulating sheets between them so that the circuits for the eddy currents are broken.</a:t>
            </a:r>
          </a:p>
        </p:txBody>
      </p:sp>
      <p:pic>
        <p:nvPicPr>
          <p:cNvPr id="7" name="Picture 6">
            <a:extLst>
              <a:ext uri="{FF2B5EF4-FFF2-40B4-BE49-F238E27FC236}">
                <a16:creationId xmlns:a16="http://schemas.microsoft.com/office/drawing/2014/main" xmlns="" id="{1FD763FB-5815-A45A-3DA0-8F4B7114E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511" y="2376862"/>
            <a:ext cx="3721257" cy="2507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8423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77806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362635" y="1962993"/>
              <a:ext cx="2988823" cy="584775"/>
            </a:xfrm>
            <a:prstGeom prst="rect">
              <a:avLst/>
            </a:prstGeom>
            <a:noFill/>
          </p:spPr>
          <p:txBody>
            <a:bodyPr wrap="square" rtlCol="0">
              <a:spAutoFit/>
            </a:bodyPr>
            <a:lstStyle/>
            <a:p>
              <a:pPr algn="ctr"/>
              <a:r>
                <a:rPr lang="en-US" sz="3200" b="1" dirty="0">
                  <a:latin typeface="Calibri" panose="020F0502020204030204" pitchFamily="34" charset="0"/>
                </a:rPr>
                <a:t>Topic : Advantage Eddy Current</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1737014"/>
          </a:xfrm>
          <a:prstGeom prst="rect">
            <a:avLst/>
          </a:prstGeom>
          <a:noFill/>
        </p:spPr>
        <p:txBody>
          <a:bodyPr wrap="square" lIns="0" tIns="0" rIns="0" bIns="0" rtlCol="0">
            <a:spAutoFit/>
          </a:bodyPr>
          <a:lstStyle/>
          <a:p>
            <a:pPr marL="457200" indent="-457200"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1.	Electric break</a:t>
            </a:r>
          </a:p>
          <a:p>
            <a:pPr marL="457200" indent="-457200"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2.	Induction furnace</a:t>
            </a:r>
          </a:p>
          <a:p>
            <a:pPr marL="457200" indent="-457200"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3.	Energy meter</a:t>
            </a:r>
          </a:p>
          <a:p>
            <a:pPr marL="457200" indent="-457200"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4.	Speedo meter</a:t>
            </a:r>
          </a:p>
        </p:txBody>
      </p:sp>
    </p:spTree>
    <p:extLst>
      <p:ext uri="{BB962C8B-B14F-4D97-AF65-F5344CB8AC3E}">
        <p14:creationId xmlns:p14="http://schemas.microsoft.com/office/powerpoint/2010/main" val="5390696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5900056"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 metal is kept in varying magnetic field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 metal is kept in steady magnetic field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a circular coil is placed in a magnetic field</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through a circular coil, current is passed</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Eddy currents are produced when</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37710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Induction furnace</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Magnetic braking in train</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electromagnet</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electric heater</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450380"/>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dirty="0">
                <a:solidFill>
                  <a:srgbClr val="FFC000"/>
                </a:solidFill>
                <a:latin typeface="Poppins Medium"/>
                <a:ea typeface="Poppins Medium"/>
                <a:cs typeface="Poppins Medium"/>
                <a:sym typeface="Poppins Medium"/>
              </a:rPr>
              <a:t>In which of the following devices, the eddy current effect is not used?</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0754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3" y="457200"/>
            <a:ext cx="7094817" cy="1157623"/>
            <a:chOff x="712695" y="1882588"/>
            <a:chExt cx="3682568" cy="1157623"/>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547065" y="1962993"/>
              <a:ext cx="2804392" cy="1077218"/>
            </a:xfrm>
            <a:prstGeom prst="rect">
              <a:avLst/>
            </a:prstGeom>
            <a:noFill/>
          </p:spPr>
          <p:txBody>
            <a:bodyPr wrap="square" rtlCol="0">
              <a:spAutoFit/>
            </a:bodyPr>
            <a:lstStyle/>
            <a:p>
              <a:pPr algn="ctr"/>
              <a:r>
                <a:rPr lang="en-US" sz="3200" b="1" dirty="0">
                  <a:latin typeface="Calibri" panose="020F0502020204030204" pitchFamily="34" charset="0"/>
                </a:rPr>
                <a:t>Topic : Induced Electric Field</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818044"/>
          </a:xfrm>
          <a:prstGeom prst="rect">
            <a:avLst/>
          </a:prstGeom>
          <a:noFill/>
        </p:spPr>
        <p:txBody>
          <a:bodyPr wrap="square" lIns="0" tIns="0" rIns="0" bIns="0" rtlCol="0">
            <a:spAutoFit/>
          </a:bodyPr>
          <a:lstStyle/>
          <a:p>
            <a:pPr algn="just">
              <a:lnSpc>
                <a:spcPct val="114000"/>
              </a:lnSpc>
              <a:spcAft>
                <a:spcPts val="200"/>
              </a:spcAft>
              <a:defRPr/>
            </a:pPr>
            <a:r>
              <a:rPr lang="en-US" sz="2400" dirty="0">
                <a:solidFill>
                  <a:schemeClr val="tx1"/>
                </a:solidFill>
                <a:latin typeface="Calibri" panose="020F0502020204030204" pitchFamily="34" charset="0"/>
                <a:cs typeface="Calibri" panose="020F0502020204030204" pitchFamily="34" charset="0"/>
              </a:rPr>
              <a:t>When Magnetic field changes with time in region then the electric field induces with in and outside the region.</a:t>
            </a:r>
          </a:p>
        </p:txBody>
      </p:sp>
      <p:pic>
        <p:nvPicPr>
          <p:cNvPr id="8" name="Picture 7" descr="A picture containing text, circle, screenshot, font&#10;&#10;Description automatically generated">
            <a:extLst>
              <a:ext uri="{FF2B5EF4-FFF2-40B4-BE49-F238E27FC236}">
                <a16:creationId xmlns:a16="http://schemas.microsoft.com/office/drawing/2014/main" xmlns="" id="{CFA1772E-2E7B-D8F6-D838-F9D9CA8B3DAC}"/>
              </a:ext>
            </a:extLst>
          </p:cNvPr>
          <p:cNvPicPr>
            <a:picLocks noChangeAspect="1"/>
          </p:cNvPicPr>
          <p:nvPr/>
        </p:nvPicPr>
        <p:blipFill>
          <a:blip r:embed="rId3"/>
          <a:stretch>
            <a:fillRect/>
          </a:stretch>
        </p:blipFill>
        <p:spPr>
          <a:xfrm>
            <a:off x="2799801" y="2826204"/>
            <a:ext cx="5623571" cy="2350013"/>
          </a:xfrm>
          <a:prstGeom prst="rect">
            <a:avLst/>
          </a:prstGeom>
        </p:spPr>
      </p:pic>
    </p:spTree>
    <p:extLst>
      <p:ext uri="{BB962C8B-B14F-4D97-AF65-F5344CB8AC3E}">
        <p14:creationId xmlns:p14="http://schemas.microsoft.com/office/powerpoint/2010/main" val="16458576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49993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897478" y="1962993"/>
              <a:ext cx="2453981" cy="584775"/>
            </a:xfrm>
            <a:prstGeom prst="rect">
              <a:avLst/>
            </a:prstGeom>
            <a:noFill/>
          </p:spPr>
          <p:txBody>
            <a:bodyPr wrap="square" rtlCol="0">
              <a:spAutoFit/>
            </a:bodyPr>
            <a:lstStyle/>
            <a:p>
              <a:pPr algn="ctr"/>
              <a:r>
                <a:rPr lang="en-US" sz="3200" b="1" dirty="0">
                  <a:latin typeface="Calibri" panose="020F0502020204030204" pitchFamily="34" charset="0"/>
                </a:rPr>
                <a:t>Topic : Properties</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4062009"/>
              </a:xfrm>
              <a:prstGeom prst="rect">
                <a:avLst/>
              </a:prstGeom>
              <a:noFill/>
            </p:spPr>
            <p:txBody>
              <a:bodyPr wrap="square" lIns="0" tIns="0" rIns="0" bIns="0" rtlCol="0">
                <a:spAutoFit/>
              </a:bodyPr>
              <a:lstStyle/>
              <a:p>
                <a:pPr marL="457200" indent="-457200" algn="just">
                  <a:lnSpc>
                    <a:spcPct val="150000"/>
                  </a:lnSpc>
                  <a:buClr>
                    <a:schemeClr val="tx1"/>
                  </a:buClr>
                  <a:buFont typeface="+mj-lt"/>
                  <a:buAutoNum type="arabicPeriod"/>
                </a:pPr>
                <a:r>
                  <a:rPr lang="en-US" sz="2400" dirty="0">
                    <a:solidFill>
                      <a:schemeClr val="tx1"/>
                    </a:solidFill>
                    <a:effectLst/>
                    <a:latin typeface="Calibri" panose="020F0502020204030204" pitchFamily="34" charset="0"/>
                    <a:ea typeface="MS Mincho" panose="02020609040205080304" pitchFamily="49" charset="-128"/>
                    <a:cs typeface="Mangal" panose="02040503050203030202" pitchFamily="18" charset="0"/>
                  </a:rPr>
                  <a:t>This field is different from the conservative </a:t>
                </a: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Electro-static </a:t>
                </a:r>
                <a:r>
                  <a:rPr lang="en-US" sz="2400" dirty="0">
                    <a:solidFill>
                      <a:schemeClr val="tx1"/>
                    </a:solidFill>
                    <a:effectLst/>
                    <a:latin typeface="Calibri" panose="020F0502020204030204" pitchFamily="34" charset="0"/>
                    <a:ea typeface="MS Mincho" panose="02020609040205080304" pitchFamily="49" charset="-128"/>
                    <a:cs typeface="Mangal" panose="02040503050203030202" pitchFamily="18" charset="0"/>
                  </a:rPr>
                  <a:t>field</a:t>
                </a:r>
              </a:p>
              <a:p>
                <a:pPr marL="457200" indent="-457200" algn="just">
                  <a:lnSpc>
                    <a:spcPct val="150000"/>
                  </a:lnSpc>
                  <a:buClr>
                    <a:schemeClr val="tx1"/>
                  </a:buClr>
                  <a:buFont typeface="+mj-lt"/>
                  <a:buAutoNum type="arabicPeriod"/>
                </a:pP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It is non conservative force field.</a:t>
                </a:r>
              </a:p>
              <a:p>
                <a:pPr marL="457200" indent="-457200" algn="just">
                  <a:lnSpc>
                    <a:spcPct val="150000"/>
                  </a:lnSpc>
                  <a:buClr>
                    <a:schemeClr val="tx1"/>
                  </a:buClr>
                  <a:buFont typeface="+mj-lt"/>
                  <a:buAutoNum type="arabicPeriod"/>
                </a:pP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It’s field line are always in closed loop.</a:t>
                </a:r>
              </a:p>
              <a:p>
                <a:pPr marL="457200" indent="-457200" algn="just">
                  <a:lnSpc>
                    <a:spcPct val="150000"/>
                  </a:lnSpc>
                  <a:buClr>
                    <a:schemeClr val="tx1"/>
                  </a:buClr>
                  <a:buFont typeface="+mj-lt"/>
                  <a:buAutoNum type="arabicPeriod"/>
                </a:pP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F = QE, is valid for the field.</a:t>
                </a:r>
              </a:p>
              <a:p>
                <a:pPr marL="457200" indent="-457200" algn="just">
                  <a:lnSpc>
                    <a:spcPct val="150000"/>
                  </a:lnSpc>
                  <a:buClr>
                    <a:schemeClr val="tx1"/>
                  </a:buClr>
                  <a:buFont typeface="+mj-lt"/>
                  <a:buAutoNum type="arabicPeriod"/>
                </a:pP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For one complete loop Potential will not equal to zero.</a:t>
                </a:r>
              </a:p>
              <a:p>
                <a:pPr marL="457200" indent="-457200" algn="just">
                  <a:lnSpc>
                    <a:spcPct val="150000"/>
                  </a:lnSpc>
                  <a:buClr>
                    <a:schemeClr val="tx1"/>
                  </a:buClr>
                  <a:buFont typeface="+mj-lt"/>
                  <a:buAutoNum type="arabicPeriod"/>
                </a:pPr>
                <a14:m>
                  <m:oMath xmlns:m="http://schemas.openxmlformats.org/officeDocument/2006/math">
                    <m:sSub>
                      <m:sSubPr>
                        <m:ctrlPr>
                          <a:rPr lang="en-IN" sz="2400" i="1"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nary>
                          <m:naryPr>
                            <m:chr m:val="∮"/>
                            <m:subHide m:val="on"/>
                            <m:supHide m:val="on"/>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naryPr>
                          <m:sub/>
                          <m:sup/>
                          <m:e>
                            <m:acc>
                              <m:accPr>
                                <m:chr m:val="⃗"/>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E</m:t>
                                </m:r>
                              </m:e>
                            </m:acc>
                          </m:e>
                        </m:nary>
                      </m:e>
                      <m:sub>
                        <m:r>
                          <m:rPr>
                            <m:sty m:val="p"/>
                          </m:rP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ind</m:t>
                        </m:r>
                      </m:sub>
                    </m:sSub>
                    <m: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d</m:t>
                    </m:r>
                    <m:acc>
                      <m:accPr>
                        <m:chr m:val="⃗"/>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accPr>
                      <m:e>
                        <m: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𝓁</m:t>
                        </m:r>
                      </m:e>
                    </m:acc>
                    <m: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400" b="0" i="0" kern="100" baseline="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en-IN"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(For new field), </a:t>
                </a:r>
                <a14:m>
                  <m:oMath xmlns:m="http://schemas.openxmlformats.org/officeDocument/2006/math">
                    <m:sSub>
                      <m:sSubPr>
                        <m:ctrlPr>
                          <a:rPr lang="en-IN" sz="2400" i="1">
                            <a:solidFill>
                              <a:schemeClr val="tx1"/>
                            </a:solidFill>
                            <a:latin typeface="Cambria Math" panose="02040503050406030204" pitchFamily="18" charset="0"/>
                          </a:rPr>
                        </m:ctrlPr>
                      </m:sSubPr>
                      <m:e>
                        <m:nary>
                          <m:naryPr>
                            <m:chr m:val="∮"/>
                            <m:subHide m:val="on"/>
                            <m:supHide m:val="on"/>
                            <m:ctrlPr>
                              <a:rPr lang="en-IN" sz="2400" i="1">
                                <a:solidFill>
                                  <a:schemeClr val="tx1"/>
                                </a:solidFill>
                                <a:latin typeface="Cambria Math" panose="02040503050406030204" pitchFamily="18" charset="0"/>
                              </a:rPr>
                            </m:ctrlPr>
                          </m:naryPr>
                          <m:sub/>
                          <m:sup/>
                          <m:e>
                            <m:acc>
                              <m:accPr>
                                <m:chr m:val="⃗"/>
                                <m:ctrlPr>
                                  <a:rPr lang="en-IN" sz="2400" i="1">
                                    <a:solidFill>
                                      <a:schemeClr val="tx1"/>
                                    </a:solidFill>
                                    <a:latin typeface="Cambria Math" panose="02040503050406030204" pitchFamily="18" charset="0"/>
                                  </a:rPr>
                                </m:ctrlPr>
                              </m:accPr>
                              <m:e>
                                <m:r>
                                  <m:rPr>
                                    <m:sty m:val="p"/>
                                  </m:rPr>
                                  <a:rPr lang="en-IN" sz="2400" b="0" i="0" baseline="0" smtClean="0">
                                    <a:solidFill>
                                      <a:schemeClr val="tx1"/>
                                    </a:solidFill>
                                    <a:latin typeface="Cambria Math" panose="02040503050406030204" pitchFamily="18" charset="0"/>
                                  </a:rPr>
                                  <m:t>E</m:t>
                                </m:r>
                              </m:e>
                            </m:acc>
                          </m:e>
                        </m:nary>
                      </m:e>
                      <m:sub>
                        <m:r>
                          <m:rPr>
                            <m:sty m:val="p"/>
                          </m:rPr>
                          <a:rPr lang="en-IN" sz="2400" b="0" i="0" baseline="0" smtClean="0">
                            <a:solidFill>
                              <a:schemeClr val="tx1"/>
                            </a:solidFill>
                            <a:latin typeface="Cambria Math" panose="02040503050406030204" pitchFamily="18" charset="0"/>
                          </a:rPr>
                          <m:t>ind</m:t>
                        </m:r>
                      </m:sub>
                    </m:sSub>
                    <m:r>
                      <a:rPr lang="en-IN" sz="2400" b="0" i="0" baseline="0" smtClean="0">
                        <a:solidFill>
                          <a:schemeClr val="tx1"/>
                        </a:solidFill>
                        <a:latin typeface="Cambria Math" panose="02040503050406030204" pitchFamily="18" charset="0"/>
                      </a:rPr>
                      <m:t>.</m:t>
                    </m:r>
                    <m:r>
                      <m:rPr>
                        <m:sty m:val="p"/>
                      </m:rPr>
                      <a:rPr lang="en-IN" sz="2400" b="0" i="0" baseline="0" smtClean="0">
                        <a:solidFill>
                          <a:schemeClr val="tx1"/>
                        </a:solidFill>
                        <a:latin typeface="Cambria Math" panose="02040503050406030204" pitchFamily="18" charset="0"/>
                      </a:rPr>
                      <m:t>d</m:t>
                    </m:r>
                    <m:acc>
                      <m:accPr>
                        <m:chr m:val="⃗"/>
                        <m:ctrlPr>
                          <a:rPr lang="en-IN" sz="2400" i="1">
                            <a:solidFill>
                              <a:schemeClr val="tx1"/>
                            </a:solidFill>
                            <a:latin typeface="Cambria Math" panose="02040503050406030204" pitchFamily="18" charset="0"/>
                          </a:rPr>
                        </m:ctrlPr>
                      </m:accPr>
                      <m:e>
                        <m:r>
                          <a:rPr lang="en-IN" sz="2400" b="0" i="0" baseline="0" smtClean="0">
                            <a:solidFill>
                              <a:schemeClr val="tx1"/>
                            </a:solidFill>
                            <a:latin typeface="Cambria Math" panose="02040503050406030204" pitchFamily="18" charset="0"/>
                          </a:rPr>
                          <m:t>𝓁</m:t>
                        </m:r>
                      </m:e>
                    </m:acc>
                    <m:r>
                      <a:rPr lang="en-IN" sz="2400" b="0" i="0" baseline="0" smtClean="0">
                        <a:solidFill>
                          <a:schemeClr val="tx1"/>
                        </a:solidFill>
                        <a:latin typeface="Cambria Math" panose="02040503050406030204" pitchFamily="18" charset="0"/>
                      </a:rPr>
                      <m:t>=</m:t>
                    </m:r>
                    <m:r>
                      <a:rPr lang="en-IN" sz="2400" b="0" i="0" baseline="0" smtClean="0">
                        <a:solidFill>
                          <a:schemeClr val="tx1"/>
                        </a:solidFill>
                        <a:latin typeface="Cambria Math" panose="02040503050406030204" pitchFamily="18" charset="0"/>
                      </a:rPr>
                      <m:t>0</m:t>
                    </m:r>
                  </m:oMath>
                </a14:m>
                <a:r>
                  <a:rPr lang="en-IN"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(For old field)</a:t>
                </a:r>
                <a:endPar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endParaRPr>
              </a:p>
              <a:p>
                <a:pPr marL="457200" indent="-457200" algn="just">
                  <a:lnSpc>
                    <a:spcPct val="150000"/>
                  </a:lnSpc>
                  <a:buClr>
                    <a:schemeClr val="tx1"/>
                  </a:buClr>
                  <a:buFont typeface="+mj-lt"/>
                  <a:buAutoNum type="arabicPeriod"/>
                </a:pPr>
                <a:r>
                  <a:rPr lang="en-US" sz="2400" dirty="0">
                    <a:solidFill>
                      <a:schemeClr val="tx1"/>
                    </a:solidFill>
                    <a:latin typeface="Calibri" panose="020F0502020204030204" pitchFamily="34" charset="0"/>
                    <a:ea typeface="MS Mincho" panose="02020609040205080304" pitchFamily="49" charset="-128"/>
                    <a:cs typeface="Mangal" panose="02040503050203030202" pitchFamily="18" charset="0"/>
                  </a:rPr>
                  <a:t>Direction of induce electric field is same as the direction of induce current.</a:t>
                </a:r>
                <a:endParaRPr 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14362" y="1605474"/>
                <a:ext cx="10834687" cy="4062009"/>
              </a:xfrm>
              <a:prstGeom prst="rect">
                <a:avLst/>
              </a:prstGeom>
              <a:blipFill>
                <a:blip r:embed="rId3"/>
                <a:stretch>
                  <a:fillRect l="-1745" b="-3598"/>
                </a:stretch>
              </a:blipFill>
            </p:spPr>
            <p:txBody>
              <a:bodyPr/>
              <a:lstStyle/>
              <a:p>
                <a:r>
                  <a:rPr lang="en-US">
                    <a:noFill/>
                  </a:rPr>
                  <a:t> </a:t>
                </a:r>
              </a:p>
            </p:txBody>
          </p:sp>
        </mc:Fallback>
      </mc:AlternateContent>
    </p:spTree>
    <p:extLst>
      <p:ext uri="{BB962C8B-B14F-4D97-AF65-F5344CB8AC3E}">
        <p14:creationId xmlns:p14="http://schemas.microsoft.com/office/powerpoint/2010/main" val="3026170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357E1F77-07D0-19D5-A764-A95E8F28F0DF}"/>
              </a:ext>
            </a:extLst>
          </p:cNvPr>
          <p:cNvGrpSpPr/>
          <p:nvPr/>
        </p:nvGrpSpPr>
        <p:grpSpPr>
          <a:xfrm>
            <a:off x="309284" y="457200"/>
            <a:ext cx="6929716" cy="745588"/>
            <a:chOff x="712695" y="1882588"/>
            <a:chExt cx="3682568" cy="745588"/>
          </a:xfrm>
        </p:grpSpPr>
        <p:sp>
          <p:nvSpPr>
            <p:cNvPr id="3" name="Rectangle: Rounded Corners 2">
              <a:extLst>
                <a:ext uri="{FF2B5EF4-FFF2-40B4-BE49-F238E27FC236}">
                  <a16:creationId xmlns:a16="http://schemas.microsoft.com/office/drawing/2014/main" xmlns=""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xmlns="" id="{64DC5FA1-D861-4FE1-86C9-685F5947BEF1}"/>
                </a:ext>
              </a:extLst>
            </p:cNvPr>
            <p:cNvSpPr txBox="1"/>
            <p:nvPr/>
          </p:nvSpPr>
          <p:spPr>
            <a:xfrm>
              <a:off x="1636335" y="1962993"/>
              <a:ext cx="2715124" cy="584775"/>
            </a:xfrm>
            <a:prstGeom prst="rect">
              <a:avLst/>
            </a:prstGeom>
            <a:noFill/>
          </p:spPr>
          <p:txBody>
            <a:bodyPr wrap="square" rtlCol="0">
              <a:spAutoFit/>
            </a:bodyPr>
            <a:lstStyle/>
            <a:p>
              <a:pPr algn="ctr"/>
              <a:r>
                <a:rPr lang="en-US" sz="3200" b="1" dirty="0">
                  <a:latin typeface="Calibri" panose="020F0502020204030204" pitchFamily="34" charset="0"/>
                </a:rPr>
                <a:t>Topic : Finding Electric Field</a:t>
              </a:r>
            </a:p>
          </p:txBody>
        </p:sp>
      </p:grpSp>
      <p:grpSp>
        <p:nvGrpSpPr>
          <p:cNvPr id="5" name="Group 4">
            <a:extLst>
              <a:ext uri="{FF2B5EF4-FFF2-40B4-BE49-F238E27FC236}">
                <a16:creationId xmlns:a16="http://schemas.microsoft.com/office/drawing/2014/main" xmlns=""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a16="http://schemas.microsoft.com/office/drawing/2014/main" xmlns=""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xmlns="" id="{78F259FE-8ACE-24E6-B039-9D39A4C999E2}"/>
                </a:ext>
              </a:extLst>
            </p:cNvPr>
            <p:cNvPicPr>
              <a:picLocks noChangeAspect="1"/>
            </p:cNvPicPr>
            <p:nvPr/>
          </p:nvPicPr>
          <p:blipFill rotWithShape="1">
            <a:blip r:embed="rId3">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xmlns="" id="{C6BE44A5-9E33-88B1-BF25-05FF352E20AF}"/>
                  </a:ext>
                </a:extLst>
              </p:cNvPr>
              <p:cNvSpPr txBox="1"/>
              <p:nvPr/>
            </p:nvSpPr>
            <p:spPr>
              <a:xfrm>
                <a:off x="614362" y="1605474"/>
                <a:ext cx="10834687" cy="3249351"/>
              </a:xfrm>
              <a:prstGeom prst="rect">
                <a:avLst/>
              </a:prstGeom>
              <a:noFill/>
            </p:spPr>
            <p:txBody>
              <a:bodyPr wrap="square" lIns="0" tIns="0" rIns="0" bIns="0" rtlCol="0">
                <a:spAutoFit/>
              </a:bodyPr>
              <a:lstStyle/>
              <a:p>
                <a:pPr algn="just"/>
                <a:r>
                  <a:rPr lang="en-IN" sz="2400" dirty="0">
                    <a:solidFill>
                      <a:schemeClr val="tx1"/>
                    </a:solidFill>
                    <a:effectLst/>
                    <a:latin typeface="Calibri" panose="020F0502020204030204" pitchFamily="34" charset="0"/>
                    <a:ea typeface="MS Mincho" panose="02020609040205080304" pitchFamily="49" charset="-128"/>
                    <a:cs typeface="Mangal" panose="02040503050203030202" pitchFamily="18" charset="0"/>
                  </a:rPr>
                  <a:t>Case-I (r &lt; R)</a:t>
                </a:r>
              </a:p>
              <a:p>
                <a:pPr algn="just"/>
                <a:endParaRPr lang="en-IN" sz="2400" kern="100" dirty="0">
                  <a:solidFill>
                    <a:schemeClr val="tx1"/>
                  </a:solidFill>
                  <a:ea typeface="Calibri" panose="020F0502020204030204" pitchFamily="34" charset="0"/>
                  <a:cs typeface="Times New Roman" panose="02020603050405020304" pitchFamily="18" charset="0"/>
                </a:endParaRPr>
              </a:p>
              <a:p>
                <a:pPr algn="just"/>
                <a14:m>
                  <m:oMathPara xmlns:m="http://schemas.openxmlformats.org/officeDocument/2006/math">
                    <m:oMathParaPr>
                      <m:jc m:val="left"/>
                    </m:oMathParaPr>
                    <m:oMath xmlns:m="http://schemas.openxmlformats.org/officeDocument/2006/math">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E</m:t>
                      </m:r>
                      <m: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r</m:t>
                          </m:r>
                        </m:num>
                        <m:den>
                          <m: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den>
                      </m:f>
                      <m:f>
                        <m:fPr>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dB</m:t>
                          </m:r>
                        </m:num>
                        <m:den>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dt</m:t>
                          </m:r>
                        </m:den>
                      </m:f>
                    </m:oMath>
                  </m:oMathPara>
                </a14:m>
                <a:endParaRPr lang="en-IN"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IN" sz="2400" dirty="0">
                  <a:solidFill>
                    <a:schemeClr val="tx1"/>
                  </a:solidFill>
                  <a:effectLst/>
                  <a:latin typeface="Calibri" panose="020F0502020204030204" pitchFamily="34" charset="0"/>
                  <a:ea typeface="MS Mincho" panose="02020609040205080304" pitchFamily="49" charset="-128"/>
                  <a:cs typeface="Mangal" panose="02040503050203030202" pitchFamily="18" charset="0"/>
                </a:endParaRPr>
              </a:p>
              <a:p>
                <a:pPr algn="just"/>
                <a:r>
                  <a:rPr lang="en-IN" sz="2400" dirty="0">
                    <a:solidFill>
                      <a:schemeClr val="tx1"/>
                    </a:solidFill>
                    <a:effectLst/>
                    <a:latin typeface="Calibri" panose="020F0502020204030204" pitchFamily="34" charset="0"/>
                    <a:ea typeface="MS Mincho" panose="02020609040205080304" pitchFamily="49" charset="-128"/>
                    <a:cs typeface="Mangal" panose="02040503050203030202" pitchFamily="18" charset="0"/>
                  </a:rPr>
                  <a:t>Case-II (r &gt; R)</a:t>
                </a:r>
              </a:p>
              <a:p>
                <a:pPr algn="just"/>
                <a:endParaRPr lang="en-IN" sz="2400" kern="100" dirty="0">
                  <a:solidFill>
                    <a:schemeClr val="tx1"/>
                  </a:solidFill>
                  <a:ea typeface="Calibri" panose="020F0502020204030204" pitchFamily="34" charset="0"/>
                  <a:cs typeface="Times New Roman" panose="02020603050405020304" pitchFamily="18" charset="0"/>
                </a:endParaRPr>
              </a:p>
              <a:p>
                <a:pPr algn="just"/>
                <a14:m>
                  <m:oMathPara xmlns:m="http://schemas.openxmlformats.org/officeDocument/2006/math">
                    <m:oMathParaPr>
                      <m:jc m:val="left"/>
                    </m:oMathParaPr>
                    <m:oMath xmlns:m="http://schemas.openxmlformats.org/officeDocument/2006/math">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E</m:t>
                      </m:r>
                      <m: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R</m:t>
                          </m:r>
                          <m:r>
                            <a:rPr lang="en-IN" sz="2400" b="0" i="0" kern="100" baseline="300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num>
                        <m:den>
                          <m: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r</m:t>
                          </m:r>
                        </m:den>
                      </m:f>
                      <m:f>
                        <m:fPr>
                          <m:ctrlPr>
                            <a:rPr lang="en-IN" sz="24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dB</m:t>
                          </m:r>
                        </m:num>
                        <m:den>
                          <m:r>
                            <m:rPr>
                              <m:sty m:val="p"/>
                            </m:rPr>
                            <a:rPr lang="en-IN" sz="2400" b="0" i="0" kern="10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dt</m:t>
                          </m:r>
                        </m:den>
                      </m:f>
                    </m:oMath>
                  </m:oMathPara>
                </a14:m>
                <a:endParaRPr 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3" name="TextBox 42">
                <a:extLst>
                  <a:ext uri="{FF2B5EF4-FFF2-40B4-BE49-F238E27FC236}">
                    <a16:creationId xmlns:a16="http://schemas.microsoft.com/office/drawing/2014/main" id="{C6BE44A5-9E33-88B1-BF25-05FF352E20AF}"/>
                  </a:ext>
                </a:extLst>
              </p:cNvPr>
              <p:cNvSpPr txBox="1">
                <a:spLocks noRot="1" noChangeAspect="1" noMove="1" noResize="1" noEditPoints="1" noAdjustHandles="1" noChangeArrowheads="1" noChangeShapeType="1" noTextEdit="1"/>
              </p:cNvSpPr>
              <p:nvPr/>
            </p:nvSpPr>
            <p:spPr>
              <a:xfrm>
                <a:off x="614362" y="1605474"/>
                <a:ext cx="10834687" cy="3249351"/>
              </a:xfrm>
              <a:prstGeom prst="rect">
                <a:avLst/>
              </a:prstGeom>
              <a:blipFill>
                <a:blip r:embed="rId4"/>
                <a:stretch>
                  <a:fillRect l="-1745" t="-2814"/>
                </a:stretch>
              </a:blipFill>
            </p:spPr>
            <p:txBody>
              <a:bodyPr/>
              <a:lstStyle/>
              <a:p>
                <a:r>
                  <a:rPr lang="en-US">
                    <a:noFill/>
                  </a:rPr>
                  <a:t> </a:t>
                </a:r>
              </a:p>
            </p:txBody>
          </p:sp>
        </mc:Fallback>
      </mc:AlternateContent>
      <p:graphicFrame>
        <p:nvGraphicFramePr>
          <p:cNvPr id="8" name="Object 7">
            <a:extLst>
              <a:ext uri="{FF2B5EF4-FFF2-40B4-BE49-F238E27FC236}">
                <a16:creationId xmlns:a16="http://schemas.microsoft.com/office/drawing/2014/main" xmlns="" id="{32722B9C-BA67-81D1-280A-C473ED3B421B}"/>
              </a:ext>
            </a:extLst>
          </p:cNvPr>
          <p:cNvGraphicFramePr>
            <a:graphicFrameLocks noChangeAspect="1"/>
          </p:cNvGraphicFramePr>
          <p:nvPr>
            <p:extLst>
              <p:ext uri="{D42A27DB-BD31-4B8C-83A1-F6EECF244321}">
                <p14:modId xmlns:p14="http://schemas.microsoft.com/office/powerpoint/2010/main" val="152300323"/>
              </p:ext>
            </p:extLst>
          </p:nvPr>
        </p:nvGraphicFramePr>
        <p:xfrm>
          <a:off x="4834714" y="1605474"/>
          <a:ext cx="2904824" cy="2398224"/>
        </p:xfrm>
        <a:graphic>
          <a:graphicData uri="http://schemas.openxmlformats.org/presentationml/2006/ole">
            <mc:AlternateContent xmlns:mc="http://schemas.openxmlformats.org/markup-compatibility/2006">
              <mc:Choice xmlns:v="urn:schemas-microsoft-com:vml" Requires="v">
                <p:oleObj spid="_x0000_s2050" name="CorelDRAW" r:id="rId5" imgW="991426" imgH="818620" progId="CorelDraw.Graphic.24">
                  <p:embed/>
                </p:oleObj>
              </mc:Choice>
              <mc:Fallback>
                <p:oleObj name="CorelDRAW" r:id="rId5" imgW="991426" imgH="818620" progId="CorelDraw.Graphic.24">
                  <p:embed/>
                  <p:pic>
                    <p:nvPicPr>
                      <p:cNvPr id="5" name="Object 4">
                        <a:extLst>
                          <a:ext uri="{FF2B5EF4-FFF2-40B4-BE49-F238E27FC236}">
                            <a16:creationId xmlns:a16="http://schemas.microsoft.com/office/drawing/2014/main" xmlns="" id="{8A8D2D4B-47CA-DAF6-B73B-E06F17482064}"/>
                          </a:ext>
                        </a:extLst>
                      </p:cNvPr>
                      <p:cNvPicPr/>
                      <p:nvPr/>
                    </p:nvPicPr>
                    <p:blipFill>
                      <a:blip r:embed="rId6">
                        <a:lum bright="100000"/>
                      </a:blip>
                      <a:stretch>
                        <a:fillRect/>
                      </a:stretch>
                    </p:blipFill>
                    <p:spPr>
                      <a:xfrm>
                        <a:off x="4834714" y="1605474"/>
                        <a:ext cx="2904824" cy="2398224"/>
                      </a:xfrm>
                      <a:prstGeom prst="rect">
                        <a:avLst/>
                      </a:prstGeom>
                    </p:spPr>
                  </p:pic>
                </p:oleObj>
              </mc:Fallback>
            </mc:AlternateContent>
          </a:graphicData>
        </a:graphic>
      </p:graphicFrame>
    </p:spTree>
    <p:extLst>
      <p:ext uri="{BB962C8B-B14F-4D97-AF65-F5344CB8AC3E}">
        <p14:creationId xmlns:p14="http://schemas.microsoft.com/office/powerpoint/2010/main" val="1369166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xmlns=""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a16="http://schemas.microsoft.com/office/drawing/2014/main" xmlns=""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a16="http://schemas.microsoft.com/office/drawing/2014/main" xmlns=""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a16="http://schemas.microsoft.com/office/drawing/2014/main" xmlns=""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a16="http://schemas.microsoft.com/office/drawing/2014/main" xmlns="" id="{71463797-8859-97D0-751D-552DCD11114E}"/>
              </a:ext>
            </a:extLst>
          </p:cNvPr>
          <p:cNvSpPr txBox="1"/>
          <p:nvPr/>
        </p:nvSpPr>
        <p:spPr>
          <a:xfrm>
            <a:off x="1524001" y="2342388"/>
            <a:ext cx="4572000" cy="2739211"/>
          </a:xfrm>
          <a:prstGeom prst="rect">
            <a:avLst/>
          </a:prstGeom>
          <a:noFill/>
        </p:spPr>
        <p:txBody>
          <a:bodyPr wrap="square" lIns="0" tIns="0" rIns="0" bIns="0" rtlCol="0">
            <a:spAutoFit/>
          </a:bodyPr>
          <a:lstStyle/>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Copper coils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Wood coils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Iron coils</a:t>
            </a:r>
          </a:p>
          <a:p>
            <a:pPr marL="0" marR="0" lvl="0" indent="0" algn="l" rtl="0">
              <a:spcBef>
                <a:spcPts val="0"/>
              </a:spcBef>
              <a:spcAft>
                <a:spcPts val="200"/>
              </a:spcAft>
              <a:buNone/>
            </a:pPr>
            <a:endParaRPr lang="en-US" sz="2400" dirty="0">
              <a:solidFill>
                <a:srgbClr val="FFFFFF"/>
              </a:solidFill>
              <a:latin typeface="Calibri"/>
              <a:ea typeface="Calibri"/>
              <a:cs typeface="Calibri"/>
              <a:sym typeface="Calibri"/>
            </a:endParaRPr>
          </a:p>
          <a:p>
            <a:pPr marL="0" marR="0" lvl="0" indent="0" algn="l" rtl="0">
              <a:spcBef>
                <a:spcPts val="0"/>
              </a:spcBef>
              <a:spcAft>
                <a:spcPts val="200"/>
              </a:spcAft>
              <a:buNone/>
            </a:pPr>
            <a:r>
              <a:rPr lang="en-US" sz="2400" dirty="0">
                <a:solidFill>
                  <a:srgbClr val="FFFFFF"/>
                </a:solidFill>
                <a:latin typeface="Calibri"/>
                <a:ea typeface="Calibri"/>
                <a:cs typeface="Calibri"/>
                <a:sym typeface="Calibri"/>
              </a:rPr>
              <a:t>None</a:t>
            </a:r>
          </a:p>
        </p:txBody>
      </p:sp>
      <p:grpSp>
        <p:nvGrpSpPr>
          <p:cNvPr id="21" name="Group 20">
            <a:extLst>
              <a:ext uri="{FF2B5EF4-FFF2-40B4-BE49-F238E27FC236}">
                <a16:creationId xmlns:a16="http://schemas.microsoft.com/office/drawing/2014/main" xmlns=""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a16="http://schemas.microsoft.com/office/drawing/2014/main" xmlns=""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a16="http://schemas.microsoft.com/office/drawing/2014/main" xmlns=""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xmlns=""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a16="http://schemas.microsoft.com/office/drawing/2014/main" xmlns=""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a16="http://schemas.microsoft.com/office/drawing/2014/main" xmlns=""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a16="http://schemas.microsoft.com/office/drawing/2014/main" xmlns=""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xmlns=""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a16="http://schemas.microsoft.com/office/drawing/2014/main" xmlns=""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a16="http://schemas.microsoft.com/office/drawing/2014/main" xmlns=""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a16="http://schemas.microsoft.com/office/drawing/2014/main" xmlns=""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xmlns=""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a16="http://schemas.microsoft.com/office/drawing/2014/main" xmlns=""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a16="http://schemas.microsoft.com/office/drawing/2014/main" xmlns=""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a16="http://schemas.microsoft.com/office/drawing/2014/main" xmlns=""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xmlns=""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a16="http://schemas.microsoft.com/office/drawing/2014/main" xmlns="" id="{ED638A6E-9995-4BF5-9821-BA77EA8DECD2}"/>
              </a:ext>
            </a:extLst>
          </p:cNvPr>
          <p:cNvSpPr txBox="1"/>
          <p:nvPr/>
        </p:nvSpPr>
        <p:spPr>
          <a:xfrm>
            <a:off x="621754" y="1149766"/>
            <a:ext cx="10827296" cy="875111"/>
          </a:xfrm>
          <a:prstGeom prst="rect">
            <a:avLst/>
          </a:prstGeom>
          <a:noFill/>
          <a:ln>
            <a:noFill/>
          </a:ln>
        </p:spPr>
        <p:txBody>
          <a:bodyPr spcFirstLastPara="1" wrap="square" lIns="0" tIns="0" rIns="0" bIns="0" anchor="t" anchorCtr="0">
            <a:spAutoFit/>
          </a:bodyPr>
          <a:lstStyle/>
          <a:p>
            <a:pPr algn="just">
              <a:lnSpc>
                <a:spcPct val="115000"/>
              </a:lnSpc>
              <a:spcAft>
                <a:spcPts val="200"/>
              </a:spcAft>
              <a:defRPr/>
            </a:pPr>
            <a:r>
              <a:rPr lang="en-US" sz="2400" b="0" i="0" u="none" strike="noStrike" cap="none" dirty="0">
                <a:solidFill>
                  <a:srgbClr val="FFC000"/>
                </a:solidFill>
                <a:latin typeface="Poppins Medium" panose="00000600000000000000" pitchFamily="2" charset="0"/>
                <a:ea typeface="Cambria"/>
                <a:cs typeface="Cambria"/>
                <a:sym typeface="Cambria"/>
              </a:rPr>
              <a:t>Flux linked through following coils changes with respect to time them for which coil an </a:t>
            </a:r>
            <a:r>
              <a:rPr lang="en-US" sz="2400" b="0" i="0" u="none" strike="noStrike" cap="none" dirty="0" err="1">
                <a:solidFill>
                  <a:srgbClr val="FFC000"/>
                </a:solidFill>
                <a:latin typeface="Poppins Medium" panose="00000600000000000000" pitchFamily="2" charset="0"/>
                <a:ea typeface="Cambria"/>
                <a:cs typeface="Cambria"/>
                <a:sym typeface="Cambria"/>
              </a:rPr>
              <a:t>e.m.f.</a:t>
            </a:r>
            <a:r>
              <a:rPr lang="en-US" sz="2400" b="0" i="0" u="none" strike="noStrike" cap="none" dirty="0">
                <a:solidFill>
                  <a:srgbClr val="FFC000"/>
                </a:solidFill>
                <a:latin typeface="Poppins Medium" panose="00000600000000000000" pitchFamily="2" charset="0"/>
                <a:ea typeface="Cambria"/>
                <a:cs typeface="Cambria"/>
                <a:sym typeface="Cambria"/>
              </a:rPr>
              <a:t> is not induced</a:t>
            </a:r>
            <a:endParaRPr kumimoji="0" lang="pt-BR"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87406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 name="Picture 6" descr="Picture 6">
            <a:extLst>
              <a:ext uri="{FF2B5EF4-FFF2-40B4-BE49-F238E27FC236}">
                <a16:creationId xmlns:a16="http://schemas.microsoft.com/office/drawing/2014/main" xmlns="" id="{76E0001F-ADAA-6BEC-8678-E26E9D718385}"/>
              </a:ext>
            </a:extLst>
          </p:cNvPr>
          <p:cNvPicPr>
            <a:picLocks noChangeAspect="1"/>
          </p:cNvPicPr>
          <p:nvPr/>
        </p:nvPicPr>
        <p:blipFill>
          <a:blip r:embed="rId3"/>
          <a:stretch>
            <a:fillRect/>
          </a:stretch>
        </p:blipFill>
        <p:spPr>
          <a:xfrm>
            <a:off x="3523629" y="1077407"/>
            <a:ext cx="4767486" cy="470042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a:spAutoFit/>
      </a:bodyPr>
      <a:lstStyle>
        <a:defPPr algn="r">
          <a:lnSpc>
            <a:spcPct val="115000"/>
          </a:lnSpc>
          <a:defRPr kumimoji="0" sz="20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defRPr>
        </a:defPPr>
      </a:lstStyle>
    </a:tx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a:spAutoFit/>
      </a:bodyPr>
      <a:lstStyle>
        <a:defPPr algn="r">
          <a:lnSpc>
            <a:spcPct val="115000"/>
          </a:lnSpc>
          <a:defRPr kumimoji="0" sz="20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2949</TotalTime>
  <Words>3898</Words>
  <Application>Microsoft Office PowerPoint</Application>
  <PresentationFormat>Widescreen</PresentationFormat>
  <Paragraphs>803</Paragraphs>
  <Slides>77</Slides>
  <Notes>56</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77</vt:i4>
      </vt:variant>
    </vt:vector>
  </HeadingPairs>
  <TitlesOfParts>
    <vt:vector size="92" baseType="lpstr">
      <vt:lpstr>Symbol</vt:lpstr>
      <vt:lpstr>Poppins Black</vt:lpstr>
      <vt:lpstr>MS Mincho</vt:lpstr>
      <vt:lpstr>Cambria Math</vt:lpstr>
      <vt:lpstr>Mangal</vt:lpstr>
      <vt:lpstr>Calibri</vt:lpstr>
      <vt:lpstr>Poppins SemiBold</vt:lpstr>
      <vt:lpstr>Cambria</vt:lpstr>
      <vt:lpstr>Arial</vt:lpstr>
      <vt:lpstr>Times New Roman</vt:lpstr>
      <vt:lpstr>Poppins Medium</vt:lpstr>
      <vt:lpstr>MT Extra</vt:lpstr>
      <vt:lpstr>Office Theme</vt:lpstr>
      <vt:lpstr>1_Office Theme</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Venkatesh Mahesh</dc:creator>
  <cp:lastModifiedBy>Ashok</cp:lastModifiedBy>
  <cp:revision>1168</cp:revision>
  <dcterms:created xsi:type="dcterms:W3CDTF">2023-04-02T19:00:27Z</dcterms:created>
  <dcterms:modified xsi:type="dcterms:W3CDTF">2024-09-18T16:14:58Z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091efa59f3a249339a4a81f9ffdea5e0</vt:lpwstr>
  </property>
</Properties>
</file>